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handoutMasterIdLst>
    <p:handoutMasterId r:id="rId51"/>
  </p:handoutMasterIdLst>
  <p:sldIdLst>
    <p:sldId id="281" r:id="rId2"/>
    <p:sldId id="307" r:id="rId3"/>
    <p:sldId id="308" r:id="rId4"/>
    <p:sldId id="256" r:id="rId5"/>
    <p:sldId id="276" r:id="rId6"/>
    <p:sldId id="257" r:id="rId7"/>
    <p:sldId id="258" r:id="rId8"/>
    <p:sldId id="259" r:id="rId9"/>
    <p:sldId id="260" r:id="rId10"/>
    <p:sldId id="261" r:id="rId11"/>
    <p:sldId id="262" r:id="rId12"/>
    <p:sldId id="263" r:id="rId13"/>
    <p:sldId id="264" r:id="rId14"/>
    <p:sldId id="265" r:id="rId15"/>
    <p:sldId id="275" r:id="rId16"/>
    <p:sldId id="282" r:id="rId17"/>
    <p:sldId id="285" r:id="rId18"/>
    <p:sldId id="271" r:id="rId19"/>
    <p:sldId id="272" r:id="rId20"/>
    <p:sldId id="277" r:id="rId21"/>
    <p:sldId id="306" r:id="rId22"/>
    <p:sldId id="268" r:id="rId23"/>
    <p:sldId id="269" r:id="rId24"/>
    <p:sldId id="270" r:id="rId25"/>
    <p:sldId id="283" r:id="rId26"/>
    <p:sldId id="273" r:id="rId27"/>
    <p:sldId id="274" r:id="rId28"/>
    <p:sldId id="278" r:id="rId29"/>
    <p:sldId id="284" r:id="rId30"/>
    <p:sldId id="280" r:id="rId31"/>
    <p:sldId id="287" r:id="rId32"/>
    <p:sldId id="279" r:id="rId33"/>
    <p:sldId id="288" r:id="rId34"/>
    <p:sldId id="289" r:id="rId35"/>
    <p:sldId id="290" r:id="rId36"/>
    <p:sldId id="294" r:id="rId37"/>
    <p:sldId id="291" r:id="rId38"/>
    <p:sldId id="286" r:id="rId39"/>
    <p:sldId id="292" r:id="rId40"/>
    <p:sldId id="293" r:id="rId41"/>
    <p:sldId id="298" r:id="rId42"/>
    <p:sldId id="299" r:id="rId43"/>
    <p:sldId id="300" r:id="rId44"/>
    <p:sldId id="302" r:id="rId45"/>
    <p:sldId id="303" r:id="rId46"/>
    <p:sldId id="301" r:id="rId47"/>
    <p:sldId id="304" r:id="rId48"/>
    <p:sldId id="305"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1619C1-F1C6-4C37-A48F-6140E0DC643B}" type="datetimeFigureOut">
              <a:rPr lang="tr-TR" smtClean="0"/>
              <a:t>12.10.2023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D9434B-0EC1-40C6-A6B0-C138FB4A1D43}"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1DC33-DA04-4AF9-B817-067219AC9C85}" type="datetimeFigureOut">
              <a:rPr lang="tr-TR" smtClean="0"/>
              <a:pPr/>
              <a:t>12.10.2023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96EAF-501A-40B6-92E1-DC6A38B8C54E}" type="slidenum">
              <a:rPr lang="tr-TR" smtClean="0"/>
              <a:pPr/>
              <a:t>‹#›</a:t>
            </a:fld>
            <a:endParaRPr lang="tr-TR"/>
          </a:p>
        </p:txBody>
      </p:sp>
    </p:spTree>
    <p:extLst>
      <p:ext uri="{BB962C8B-B14F-4D97-AF65-F5344CB8AC3E}">
        <p14:creationId xmlns:p14="http://schemas.microsoft.com/office/powerpoint/2010/main" val="288507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06669B4D-903D-42E5-B18B-867A4F20BA60}" type="datetime1">
              <a:rPr lang="tr-TR" smtClean="0"/>
              <a:pPr/>
              <a:t>12.10.2023</a:t>
            </a:fld>
            <a:endParaRPr lang="tr-TR"/>
          </a:p>
        </p:txBody>
      </p:sp>
      <p:sp>
        <p:nvSpPr>
          <p:cNvPr id="17" name="16 Altbilgi Yer Tutucusu"/>
          <p:cNvSpPr>
            <a:spLocks noGrp="1"/>
          </p:cNvSpPr>
          <p:nvPr>
            <p:ph type="ftr" sz="quarter" idx="11"/>
          </p:nvPr>
        </p:nvSpPr>
        <p:spPr/>
        <p:txBody>
          <a:bodyPr/>
          <a:lstStyle/>
          <a:p>
            <a:r>
              <a:rPr lang="tr-TR" smtClean="0"/>
              <a:t>Prof.Dr.Elif ÜNSAL</a:t>
            </a:r>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DB0B8C6-3C81-459B-B92B-4C5FFA516111}"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53EBBD1-425F-443D-9095-95C6088CFC46}" type="datetime1">
              <a:rPr lang="tr-TR" smtClean="0"/>
              <a:pPr/>
              <a:t>12.10.2023</a:t>
            </a:fld>
            <a:endParaRPr lang="tr-TR"/>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6" name="5 Slayt Numarası Yer Tutucusu"/>
          <p:cNvSpPr>
            <a:spLocks noGrp="1"/>
          </p:cNvSpPr>
          <p:nvPr>
            <p:ph type="sldNum" sz="quarter" idx="12"/>
          </p:nvPr>
        </p:nvSpPr>
        <p:spPr/>
        <p:txBody>
          <a:bodyPr/>
          <a:lstStyle/>
          <a:p>
            <a:fld id="{8DB0B8C6-3C81-459B-B92B-4C5FFA51611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8DB0B8C6-3C81-459B-B92B-4C5FFA516111}"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3642C0F-2BD5-4790-8D95-BA0E1A00D0F6}" type="datetime1">
              <a:rPr lang="tr-TR" smtClean="0"/>
              <a:pPr/>
              <a:t>12.10.2023</a:t>
            </a:fld>
            <a:endParaRPr lang="tr-TR"/>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B3284378-2733-4C48-ABE2-29C56DE908C1}" type="datetime1">
              <a:rPr lang="tr-TR" smtClean="0"/>
              <a:pPr/>
              <a:t>12.10.2023</a:t>
            </a:fld>
            <a:endParaRPr lang="tr-TR"/>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8DB0B8C6-3C81-459B-B92B-4C5FFA516111}"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4" name="3 Veri Yer Tutucusu"/>
          <p:cNvSpPr>
            <a:spLocks noGrp="1"/>
          </p:cNvSpPr>
          <p:nvPr>
            <p:ph type="dt" sz="half" idx="10"/>
          </p:nvPr>
        </p:nvSpPr>
        <p:spPr/>
        <p:txBody>
          <a:bodyPr/>
          <a:lstStyle/>
          <a:p>
            <a:fld id="{99B7BF37-C43D-4946-8DFB-0B9664B4F93A}" type="datetime1">
              <a:rPr lang="tr-TR" smtClean="0"/>
              <a:pPr/>
              <a:t>12.10.2023</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DB0B8C6-3C81-459B-B92B-4C5FFA516111}"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5E9A54DA-F806-4494-8410-D8F47D00BB44}" type="datetime1">
              <a:rPr lang="tr-TR" smtClean="0"/>
              <a:pPr/>
              <a:t>12.10.2023</a:t>
            </a:fld>
            <a:endParaRPr lang="tr-TR"/>
          </a:p>
        </p:txBody>
      </p:sp>
      <p:sp>
        <p:nvSpPr>
          <p:cNvPr id="6" name="5 Altbilgi Yer Tutucusu"/>
          <p:cNvSpPr>
            <a:spLocks noGrp="1"/>
          </p:cNvSpPr>
          <p:nvPr>
            <p:ph type="ftr" sz="quarter" idx="11"/>
          </p:nvPr>
        </p:nvSpPr>
        <p:spPr/>
        <p:txBody>
          <a:bodyPr/>
          <a:lstStyle/>
          <a:p>
            <a:r>
              <a:rPr lang="tr-TR" smtClean="0"/>
              <a:t>Prof.Dr.Elif ÜNSAL</a:t>
            </a:r>
            <a:endParaRPr lang="tr-TR"/>
          </a:p>
        </p:txBody>
      </p:sp>
      <p:sp>
        <p:nvSpPr>
          <p:cNvPr id="7" name="6 Slayt Numarası Yer Tutucusu"/>
          <p:cNvSpPr>
            <a:spLocks noGrp="1"/>
          </p:cNvSpPr>
          <p:nvPr>
            <p:ph type="sldNum" sz="quarter" idx="12"/>
          </p:nvPr>
        </p:nvSpPr>
        <p:spPr/>
        <p:txBody>
          <a:bodyPr/>
          <a:lstStyle/>
          <a:p>
            <a:fld id="{8DB0B8C6-3C81-459B-B92B-4C5FFA516111}"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2E0FCDC8-E998-4340-8F3F-0BDD333C27E5}" type="datetime1">
              <a:rPr lang="tr-TR" smtClean="0"/>
              <a:pPr/>
              <a:t>12.10.2023</a:t>
            </a:fld>
            <a:endParaRPr lang="tr-TR"/>
          </a:p>
        </p:txBody>
      </p:sp>
      <p:sp>
        <p:nvSpPr>
          <p:cNvPr id="8" name="7 Altbilgi Yer Tutucusu"/>
          <p:cNvSpPr>
            <a:spLocks noGrp="1"/>
          </p:cNvSpPr>
          <p:nvPr>
            <p:ph type="ftr" sz="quarter" idx="11"/>
          </p:nvPr>
        </p:nvSpPr>
        <p:spPr>
          <a:xfrm>
            <a:off x="304800" y="6409944"/>
            <a:ext cx="3581400" cy="365760"/>
          </a:xfrm>
        </p:spPr>
        <p:txBody>
          <a:bodyPr/>
          <a:lstStyle/>
          <a:p>
            <a:r>
              <a:rPr lang="tr-TR" smtClean="0"/>
              <a:t>Prof.Dr.Elif ÜNSAL</a:t>
            </a:r>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8DB0B8C6-3C81-459B-B92B-4C5FFA51611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C0B028B-BE8C-459C-8615-34F3C407B4F3}" type="datetime1">
              <a:rPr lang="tr-TR" smtClean="0"/>
              <a:pPr/>
              <a:t>12.10.2023</a:t>
            </a:fld>
            <a:endParaRPr lang="tr-TR"/>
          </a:p>
        </p:txBody>
      </p:sp>
      <p:sp>
        <p:nvSpPr>
          <p:cNvPr id="4" name="3 Altbilgi Yer Tutucusu"/>
          <p:cNvSpPr>
            <a:spLocks noGrp="1"/>
          </p:cNvSpPr>
          <p:nvPr>
            <p:ph type="ftr" sz="quarter" idx="11"/>
          </p:nvPr>
        </p:nvSpPr>
        <p:spPr/>
        <p:txBody>
          <a:bodyPr/>
          <a:lstStyle/>
          <a:p>
            <a:r>
              <a:rPr lang="tr-TR" smtClean="0"/>
              <a:t>Prof.Dr.Elif ÜNSAL</a:t>
            </a:r>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8DB0B8C6-3C81-459B-B92B-4C5FFA51611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4A25098-421D-454A-97AA-E0273A5798AD}" type="datetime1">
              <a:rPr lang="tr-TR" smtClean="0"/>
              <a:pPr/>
              <a:t>12.10.2023</a:t>
            </a:fld>
            <a:endParaRPr lang="tr-TR"/>
          </a:p>
        </p:txBody>
      </p:sp>
      <p:sp>
        <p:nvSpPr>
          <p:cNvPr id="3" name="2 Altbilgi Yer Tutucusu"/>
          <p:cNvSpPr>
            <a:spLocks noGrp="1"/>
          </p:cNvSpPr>
          <p:nvPr>
            <p:ph type="ftr" sz="quarter" idx="11"/>
          </p:nvPr>
        </p:nvSpPr>
        <p:spPr/>
        <p:txBody>
          <a:bodyPr/>
          <a:lstStyle/>
          <a:p>
            <a:r>
              <a:rPr lang="tr-TR" smtClean="0"/>
              <a:t>Prof.Dr.Elif ÜNSAL</a:t>
            </a:r>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8DB0B8C6-3C81-459B-B92B-4C5FFA51611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DB0B8C6-3C81-459B-B92B-4C5FFA516111}"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0C8742A8-1D8C-47EC-AA9F-74EC53D5ACE4}" type="datetime1">
              <a:rPr lang="tr-TR" smtClean="0"/>
              <a:pPr/>
              <a:t>12.10.2023</a:t>
            </a:fld>
            <a:endParaRPr lang="tr-TR"/>
          </a:p>
        </p:txBody>
      </p:sp>
      <p:sp>
        <p:nvSpPr>
          <p:cNvPr id="6" name="5 Altbilgi Yer Tutucusu"/>
          <p:cNvSpPr>
            <a:spLocks noGrp="1"/>
          </p:cNvSpPr>
          <p:nvPr>
            <p:ph type="ftr" sz="quarter" idx="11"/>
          </p:nvPr>
        </p:nvSpPr>
        <p:spPr>
          <a:xfrm>
            <a:off x="301752" y="6410848"/>
            <a:ext cx="3383280" cy="365760"/>
          </a:xfrm>
        </p:spPr>
        <p:txBody>
          <a:bodyPr/>
          <a:lstStyle/>
          <a:p>
            <a:r>
              <a:rPr lang="tr-TR" smtClean="0"/>
              <a:t>Prof.Dr.Elif ÜNSAL</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8DB0B8C6-3C81-459B-B92B-4C5FFA516111}"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274E2249-0C3F-47F5-8FEF-79A81A2B43B2}" type="datetime1">
              <a:rPr lang="tr-TR" smtClean="0"/>
              <a:pPr/>
              <a:t>12.10.2023</a:t>
            </a:fld>
            <a:endParaRPr lang="tr-TR"/>
          </a:p>
        </p:txBody>
      </p:sp>
      <p:sp>
        <p:nvSpPr>
          <p:cNvPr id="6" name="5 Altbilgi Yer Tutucusu"/>
          <p:cNvSpPr>
            <a:spLocks noGrp="1"/>
          </p:cNvSpPr>
          <p:nvPr>
            <p:ph type="ftr" sz="quarter" idx="11"/>
          </p:nvPr>
        </p:nvSpPr>
        <p:spPr>
          <a:xfrm>
            <a:off x="301752" y="6410848"/>
            <a:ext cx="3584448" cy="365760"/>
          </a:xfrm>
        </p:spPr>
        <p:txBody>
          <a:bodyPr/>
          <a:lstStyle/>
          <a:p>
            <a:r>
              <a:rPr lang="tr-TR" smtClean="0"/>
              <a:t>Prof.Dr.Elif ÜNSAL</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13AF980-2FFB-4777-BBA8-38D6220450F4}" type="datetime1">
              <a:rPr lang="tr-TR" smtClean="0"/>
              <a:pPr/>
              <a:t>12.10.2023</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tr-TR" smtClean="0"/>
              <a:t>Prof.Dr.Elif ÜNSAL</a:t>
            </a:r>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DB0B8C6-3C81-459B-B92B-4C5FFA516111}"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Akut_Romatizmal_Ate%C5%9F" TargetMode="External"/><Relationship Id="rId2" Type="http://schemas.openxmlformats.org/officeDocument/2006/relationships/hyperlink" Target="https://tr.wikipedia.org/wiki/L%C3%B6semi" TargetMode="External"/><Relationship Id="rId1" Type="http://schemas.openxmlformats.org/officeDocument/2006/relationships/slideLayout" Target="../slideLayouts/slideLayout2.xml"/><Relationship Id="rId4" Type="http://schemas.openxmlformats.org/officeDocument/2006/relationships/hyperlink" Target="https://tr.wikipedia.org/wiki/Kroni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r.wikipedia.org/wiki/Kroni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rmAutofit/>
          </a:bodyPr>
          <a:lstStyle/>
          <a:p>
            <a:endParaRPr lang="tr-TR" dirty="0" smtClean="0"/>
          </a:p>
          <a:p>
            <a:endParaRPr lang="tr-TR" dirty="0"/>
          </a:p>
          <a:p>
            <a:r>
              <a:rPr lang="tr-TR" dirty="0" err="1" smtClean="0"/>
              <a:t>Prof.Dr.Elif</a:t>
            </a:r>
            <a:r>
              <a:rPr lang="tr-TR" dirty="0" smtClean="0"/>
              <a:t> ÜNSAL</a:t>
            </a:r>
          </a:p>
          <a:p>
            <a:endParaRPr lang="tr-TR" dirty="0"/>
          </a:p>
        </p:txBody>
      </p:sp>
      <p:sp>
        <p:nvSpPr>
          <p:cNvPr id="2" name="1 Başlık"/>
          <p:cNvSpPr>
            <a:spLocks noGrp="1"/>
          </p:cNvSpPr>
          <p:nvPr>
            <p:ph type="ctrTitle"/>
          </p:nvPr>
        </p:nvSpPr>
        <p:spPr/>
        <p:txBody>
          <a:bodyPr>
            <a:normAutofit/>
          </a:bodyPr>
          <a:lstStyle/>
          <a:p>
            <a:r>
              <a:rPr lang="tr-TR" dirty="0" err="1" smtClean="0"/>
              <a:t>Periodontal</a:t>
            </a:r>
            <a:r>
              <a:rPr lang="tr-TR" dirty="0" smtClean="0"/>
              <a:t> Acil Durumlar ve Tedavileri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Etiyolojisinde ayrıca:</a:t>
            </a:r>
            <a:endParaRPr lang="tr-TR" dirty="0"/>
          </a:p>
        </p:txBody>
      </p:sp>
      <p:sp>
        <p:nvSpPr>
          <p:cNvPr id="3" name="2 İçerik Yer Tutucusu"/>
          <p:cNvSpPr>
            <a:spLocks noGrp="1"/>
          </p:cNvSpPr>
          <p:nvPr>
            <p:ph sz="quarter" idx="1"/>
          </p:nvPr>
        </p:nvSpPr>
        <p:spPr/>
        <p:txBody>
          <a:bodyPr>
            <a:normAutofit/>
          </a:bodyPr>
          <a:lstStyle/>
          <a:p>
            <a:r>
              <a:rPr lang="tr-TR" dirty="0" smtClean="0"/>
              <a:t>Sigara içmek</a:t>
            </a:r>
          </a:p>
          <a:p>
            <a:r>
              <a:rPr lang="tr-TR" dirty="0" smtClean="0"/>
              <a:t>Psikolojik stres</a:t>
            </a:r>
          </a:p>
          <a:p>
            <a:r>
              <a:rPr lang="tr-TR" dirty="0" err="1" smtClean="0"/>
              <a:t>Malnutrisyon</a:t>
            </a:r>
            <a:endParaRPr lang="tr-TR" dirty="0" smtClean="0"/>
          </a:p>
          <a:p>
            <a:r>
              <a:rPr lang="tr-TR" dirty="0" err="1" smtClean="0"/>
              <a:t>İmmunsupresyon</a:t>
            </a:r>
            <a:r>
              <a:rPr lang="tr-TR" dirty="0" smtClean="0"/>
              <a:t> da yer alabilir.</a:t>
            </a:r>
          </a:p>
          <a:p>
            <a:r>
              <a:rPr lang="tr-TR" dirty="0" smtClean="0"/>
              <a:t>Hemen her yaş grubunu etkileyebilir  endüstrileşmiş ülkelerde genç erişkinlerde görülür. Düşük sosyoekonomik  durumdaki, ailelerde çocuklarda yaygın bir durumdur.  Protein alamayan çocuklarda </a:t>
            </a:r>
            <a:r>
              <a:rPr lang="tr-TR" dirty="0" err="1" smtClean="0"/>
              <a:t>viral</a:t>
            </a:r>
            <a:r>
              <a:rPr lang="tr-TR" dirty="0" smtClean="0"/>
              <a:t> hastalıklarda  kızamık gibi duruma eşlik eder.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3444446" y="1527175"/>
            <a:ext cx="2218595"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sz="quarter" idx="1"/>
          </p:nvPr>
        </p:nvPicPr>
        <p:blipFill>
          <a:blip r:embed="rId2" cstate="print"/>
          <a:stretch>
            <a:fillRect/>
          </a:stretch>
        </p:blipFill>
        <p:spPr bwMode="auto">
          <a:xfrm>
            <a:off x="2068714" y="1527175"/>
            <a:ext cx="4970060"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sz="quarter" idx="1"/>
          </p:nvPr>
        </p:nvPicPr>
        <p:blipFill>
          <a:blip r:embed="rId2" cstate="print"/>
          <a:stretch>
            <a:fillRect/>
          </a:stretch>
        </p:blipFill>
        <p:spPr bwMode="auto">
          <a:xfrm>
            <a:off x="2836428" y="1527175"/>
            <a:ext cx="3434631"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sz="quarter" idx="1"/>
          </p:nvPr>
        </p:nvPicPr>
        <p:blipFill>
          <a:blip r:embed="rId2" cstate="print"/>
          <a:stretch>
            <a:fillRect/>
          </a:stretch>
        </p:blipFill>
        <p:spPr bwMode="auto">
          <a:xfrm>
            <a:off x="2938554" y="1527175"/>
            <a:ext cx="3230380"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Anug</a:t>
            </a:r>
            <a:r>
              <a:rPr lang="tr-TR" dirty="0" smtClean="0"/>
              <a:t> tedavisi</a:t>
            </a:r>
            <a:endParaRPr lang="tr-TR" dirty="0"/>
          </a:p>
        </p:txBody>
      </p:sp>
      <p:sp>
        <p:nvSpPr>
          <p:cNvPr id="3" name="2 İçerik Yer Tutucusu"/>
          <p:cNvSpPr>
            <a:spLocks noGrp="1"/>
          </p:cNvSpPr>
          <p:nvPr>
            <p:ph sz="quarter" idx="1"/>
          </p:nvPr>
        </p:nvSpPr>
        <p:spPr/>
        <p:txBody>
          <a:bodyPr>
            <a:normAutofit/>
          </a:bodyPr>
          <a:lstStyle/>
          <a:p>
            <a:r>
              <a:rPr lang="tr-TR" dirty="0" smtClean="0"/>
              <a:t>İlk olarak eklentiler nazikçe uzaklaştırılır nekrotik </a:t>
            </a:r>
            <a:r>
              <a:rPr lang="tr-TR" dirty="0" err="1" smtClean="0"/>
              <a:t>pseudomembran</a:t>
            </a:r>
            <a:r>
              <a:rPr lang="tr-TR" dirty="0" smtClean="0"/>
              <a:t>  </a:t>
            </a:r>
            <a:r>
              <a:rPr lang="tr-TR" dirty="0" err="1" smtClean="0"/>
              <a:t>peletle</a:t>
            </a:r>
            <a:r>
              <a:rPr lang="tr-TR" dirty="0" smtClean="0"/>
              <a:t> uzaklaştırılır.(el aletleri , hidrojen peroksitli gargaralar %3 lük  yapılabilir.</a:t>
            </a:r>
            <a:endParaRPr lang="tr-TR" b="1" dirty="0" smtClean="0"/>
          </a:p>
          <a:p>
            <a:r>
              <a:rPr lang="tr-TR" b="1" dirty="0" smtClean="0"/>
              <a:t>Akut lezyonlu </a:t>
            </a:r>
            <a:r>
              <a:rPr lang="tr-TR" dirty="0" smtClean="0"/>
              <a:t>durum geçince SCRP (</a:t>
            </a:r>
            <a:r>
              <a:rPr lang="tr-TR" dirty="0" err="1" smtClean="0"/>
              <a:t>scaling</a:t>
            </a:r>
            <a:r>
              <a:rPr lang="tr-TR" dirty="0" smtClean="0"/>
              <a:t> ve kök düzlemesi)</a:t>
            </a:r>
          </a:p>
          <a:p>
            <a:r>
              <a:rPr lang="tr-TR" dirty="0" smtClean="0"/>
              <a:t>Sistemik etkileşim varsa  </a:t>
            </a:r>
            <a:r>
              <a:rPr lang="tr-TR" dirty="0" err="1" smtClean="0"/>
              <a:t>metranidazol</a:t>
            </a:r>
            <a:r>
              <a:rPr lang="tr-TR" dirty="0" smtClean="0"/>
              <a:t> veya geniş spektrumlu antibiyotik</a:t>
            </a:r>
          </a:p>
          <a:p>
            <a:r>
              <a:rPr lang="tr-TR" dirty="0" smtClean="0"/>
              <a:t>Eğer krater vs oluşmuşsa </a:t>
            </a:r>
            <a:r>
              <a:rPr lang="tr-TR" dirty="0" err="1" smtClean="0"/>
              <a:t>gingivektomi</a:t>
            </a:r>
            <a:r>
              <a:rPr lang="tr-TR" dirty="0" smtClean="0"/>
              <a:t> ve </a:t>
            </a:r>
            <a:r>
              <a:rPr lang="tr-TR" dirty="0" err="1" smtClean="0"/>
              <a:t>gingivoplasti</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Hastaya tavsiyeler</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Sigara alkol tüketmeyin</a:t>
            </a:r>
          </a:p>
          <a:p>
            <a:r>
              <a:rPr lang="tr-TR" dirty="0" smtClean="0"/>
              <a:t> 2saatte bir  eşit miktarda  3% hidrojen peroksit  ve ılık su karışımı ile gargara ve/veya  günde 2 kez CHX gargara </a:t>
            </a:r>
          </a:p>
          <a:p>
            <a:r>
              <a:rPr lang="tr-TR" dirty="0" smtClean="0"/>
              <a:t>İstirahat</a:t>
            </a:r>
          </a:p>
          <a:p>
            <a:r>
              <a:rPr lang="tr-TR" dirty="0" smtClean="0"/>
              <a:t>Nazikçe fırçalanacak (</a:t>
            </a:r>
            <a:r>
              <a:rPr lang="tr-TR" dirty="0" err="1" smtClean="0"/>
              <a:t>soft</a:t>
            </a:r>
            <a:r>
              <a:rPr lang="tr-TR" dirty="0" smtClean="0"/>
              <a:t> fırça)</a:t>
            </a:r>
          </a:p>
          <a:p>
            <a:r>
              <a:rPr lang="tr-TR" dirty="0" smtClean="0"/>
              <a:t>Ağrı kontrolü için NSAİD </a:t>
            </a:r>
            <a:r>
              <a:rPr lang="tr-TR" dirty="0" err="1" smtClean="0"/>
              <a:t>ibuprofen</a:t>
            </a:r>
            <a:endParaRPr lang="tr-TR" dirty="0" smtClean="0"/>
          </a:p>
          <a:p>
            <a:r>
              <a:rPr lang="tr-TR" dirty="0" smtClean="0"/>
              <a:t>Sistemik bulgularda antibiyotik ilave </a:t>
            </a:r>
          </a:p>
          <a:p>
            <a:r>
              <a:rPr lang="tr-TR" dirty="0" smtClean="0"/>
              <a:t>(İlk günü takiben 2 ve 5. günlerde değerlendirmek uygundur)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ANUG_P</a:t>
            </a:r>
            <a:endParaRPr lang="tr-TR"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2275751" y="1527175"/>
            <a:ext cx="4555986" cy="4572000"/>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HERPETİK GİNGİVİTİS Akut </a:t>
            </a:r>
            <a:r>
              <a:rPr lang="tr-TR" dirty="0" err="1" smtClean="0"/>
              <a:t>herpetik</a:t>
            </a:r>
            <a:r>
              <a:rPr lang="tr-TR" dirty="0" smtClean="0"/>
              <a:t> </a:t>
            </a:r>
            <a:r>
              <a:rPr lang="tr-TR" dirty="0" err="1" smtClean="0"/>
              <a:t>gingivostomatit</a:t>
            </a:r>
            <a:endParaRPr lang="tr-TR" dirty="0"/>
          </a:p>
        </p:txBody>
      </p:sp>
      <p:sp>
        <p:nvSpPr>
          <p:cNvPr id="3" name="2 İçerik Yer Tutucusu"/>
          <p:cNvSpPr>
            <a:spLocks noGrp="1"/>
          </p:cNvSpPr>
          <p:nvPr>
            <p:ph sz="quarter" idx="1"/>
          </p:nvPr>
        </p:nvSpPr>
        <p:spPr/>
        <p:txBody>
          <a:bodyPr>
            <a:normAutofit/>
          </a:bodyPr>
          <a:lstStyle/>
          <a:p>
            <a:r>
              <a:rPr lang="tr-TR" dirty="0" smtClean="0"/>
              <a:t>ETİYOLOJİSİ:</a:t>
            </a:r>
            <a:r>
              <a:rPr lang="tr-TR" dirty="0" err="1" smtClean="0"/>
              <a:t>Herpes</a:t>
            </a:r>
            <a:r>
              <a:rPr lang="tr-TR" dirty="0" smtClean="0"/>
              <a:t> </a:t>
            </a:r>
            <a:r>
              <a:rPr lang="tr-TR" dirty="0" err="1" smtClean="0"/>
              <a:t>simpleks</a:t>
            </a:r>
            <a:r>
              <a:rPr lang="tr-TR" dirty="0" smtClean="0"/>
              <a:t> virüsüdür.</a:t>
            </a:r>
          </a:p>
          <a:p>
            <a:r>
              <a:rPr lang="tr-TR" dirty="0" err="1" smtClean="0"/>
              <a:t>Viral</a:t>
            </a:r>
            <a:r>
              <a:rPr lang="tr-TR" dirty="0" smtClean="0"/>
              <a:t> bir enfeksiyondur.</a:t>
            </a:r>
          </a:p>
          <a:p>
            <a:r>
              <a:rPr lang="tr-TR" dirty="0" smtClean="0"/>
              <a:t>Çocuklar,20-25 yaş genç erişkinler de görülür.</a:t>
            </a:r>
          </a:p>
          <a:p>
            <a:r>
              <a:rPr lang="tr-TR" dirty="0" smtClean="0"/>
              <a:t>Ateş,lenf </a:t>
            </a:r>
            <a:r>
              <a:rPr lang="tr-TR" dirty="0" err="1" smtClean="0"/>
              <a:t>nodları</a:t>
            </a:r>
            <a:r>
              <a:rPr lang="tr-TR" dirty="0" smtClean="0"/>
              <a:t> ağrılı şişer  akut ağrılı </a:t>
            </a:r>
            <a:r>
              <a:rPr lang="tr-TR" dirty="0" err="1" smtClean="0"/>
              <a:t>gingivitis</a:t>
            </a:r>
            <a:r>
              <a:rPr lang="tr-TR" dirty="0" smtClean="0"/>
              <a:t> tablosu</a:t>
            </a:r>
          </a:p>
          <a:p>
            <a:r>
              <a:rPr lang="tr-TR" dirty="0" smtClean="0"/>
              <a:t>Oral mukoza ve dudaklarda  aft benzeri önceleri veziküllü  </a:t>
            </a:r>
            <a:r>
              <a:rPr lang="tr-TR" dirty="0" err="1" smtClean="0"/>
              <a:t>eroziv</a:t>
            </a:r>
            <a:r>
              <a:rPr lang="tr-TR" dirty="0" smtClean="0"/>
              <a:t> lezyonlar izlenir.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Etiyolojiye ilave:</a:t>
            </a:r>
            <a:endParaRPr lang="tr-TR" dirty="0"/>
          </a:p>
        </p:txBody>
      </p:sp>
      <p:sp>
        <p:nvSpPr>
          <p:cNvPr id="3" name="2 İçerik Yer Tutucusu"/>
          <p:cNvSpPr>
            <a:spLocks noGrp="1"/>
          </p:cNvSpPr>
          <p:nvPr>
            <p:ph sz="quarter" idx="1"/>
          </p:nvPr>
        </p:nvSpPr>
        <p:spPr/>
        <p:txBody>
          <a:bodyPr/>
          <a:lstStyle/>
          <a:p>
            <a:r>
              <a:rPr lang="tr-TR" dirty="0" smtClean="0"/>
              <a:t>Mekanik travma, güneşe maruz kalma, yetersiz beslenme, </a:t>
            </a:r>
            <a:r>
              <a:rPr lang="tr-TR" dirty="0" err="1" smtClean="0"/>
              <a:t>hormonal</a:t>
            </a:r>
            <a:r>
              <a:rPr lang="tr-TR" dirty="0" smtClean="0"/>
              <a:t> düzensizlik, psişik travma da yer alabilir.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a:t>
            </a:r>
            <a:endParaRPr lang="tr-TR" dirty="0"/>
          </a:p>
        </p:txBody>
      </p:sp>
      <p:sp>
        <p:nvSpPr>
          <p:cNvPr id="3" name="2 İçerik Yer Tutucusu"/>
          <p:cNvSpPr>
            <a:spLocks noGrp="1"/>
          </p:cNvSpPr>
          <p:nvPr>
            <p:ph sz="quarter" idx="1"/>
          </p:nvPr>
        </p:nvSpPr>
        <p:spPr/>
        <p:txBody>
          <a:bodyPr>
            <a:normAutofit/>
          </a:bodyPr>
          <a:lstStyle/>
          <a:p>
            <a:r>
              <a:rPr lang="tr-TR" dirty="0" smtClean="0"/>
              <a:t>Tıp bilimlerinde akut terimi ya “</a:t>
            </a:r>
            <a:r>
              <a:rPr lang="tr-TR" b="1" dirty="0" smtClean="0"/>
              <a:t>hızlı başlayan</a:t>
            </a:r>
            <a:r>
              <a:rPr lang="tr-TR" dirty="0" smtClean="0"/>
              <a:t> ” ya da “</a:t>
            </a:r>
            <a:r>
              <a:rPr lang="tr-TR" b="1" dirty="0" smtClean="0"/>
              <a:t>kısa süreli</a:t>
            </a:r>
            <a:r>
              <a:rPr lang="tr-TR" dirty="0" smtClean="0"/>
              <a:t> ” hastalıkları, bazen de her iki durumu birden tanımlamak için kullanır. Bu sıfat pek çok hastalığın tanımının bir parçasıdır ve bu yüzden bu hastalıkların isimlerinde yer alır. Örneğin akut </a:t>
            </a:r>
            <a:r>
              <a:rPr lang="tr-TR" dirty="0" smtClean="0">
                <a:hlinkClick r:id="rId2" tooltip="Lösemi"/>
              </a:rPr>
              <a:t>lösemi</a:t>
            </a:r>
            <a:r>
              <a:rPr lang="tr-TR" dirty="0" smtClean="0"/>
              <a:t> ya da akut </a:t>
            </a:r>
            <a:r>
              <a:rPr lang="tr-TR" dirty="0" smtClean="0">
                <a:hlinkClick r:id="rId3" tooltip="Akut Romatizmal Ateş"/>
              </a:rPr>
              <a:t>Akut </a:t>
            </a:r>
            <a:r>
              <a:rPr lang="tr-TR" dirty="0" err="1" smtClean="0">
                <a:hlinkClick r:id="rId3" tooltip="Akut Romatizmal Ateş"/>
              </a:rPr>
              <a:t>Romatizmal</a:t>
            </a:r>
            <a:r>
              <a:rPr lang="tr-TR" dirty="0" smtClean="0">
                <a:hlinkClick r:id="rId3" tooltip="Akut Romatizmal Ateş"/>
              </a:rPr>
              <a:t> Ateş</a:t>
            </a:r>
            <a:r>
              <a:rPr lang="tr-TR" dirty="0" smtClean="0"/>
              <a:t> gibi. Akut, </a:t>
            </a:r>
            <a:r>
              <a:rPr lang="tr-TR" u="sng" dirty="0" smtClean="0">
                <a:hlinkClick r:id="rId4" tooltip="Kronik"/>
              </a:rPr>
              <a:t>kronik</a:t>
            </a:r>
            <a:r>
              <a:rPr lang="tr-TR" dirty="0" smtClean="0"/>
              <a:t> teriminin tam karşıt anlamındadır.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Ayırıcı tanıda:</a:t>
            </a:r>
            <a:endParaRPr lang="tr-TR" dirty="0"/>
          </a:p>
        </p:txBody>
      </p:sp>
      <p:sp>
        <p:nvSpPr>
          <p:cNvPr id="3" name="2 İçerik Yer Tutucusu"/>
          <p:cNvSpPr>
            <a:spLocks noGrp="1"/>
          </p:cNvSpPr>
          <p:nvPr>
            <p:ph sz="quarter" idx="1"/>
          </p:nvPr>
        </p:nvSpPr>
        <p:spPr/>
        <p:txBody>
          <a:bodyPr/>
          <a:lstStyle/>
          <a:p>
            <a:pPr>
              <a:buNone/>
            </a:pPr>
            <a:r>
              <a:rPr lang="tr-TR" dirty="0" smtClean="0"/>
              <a:t>Hastanın hikayesi önemli,</a:t>
            </a:r>
          </a:p>
          <a:p>
            <a:pPr>
              <a:buNone/>
            </a:pPr>
            <a:r>
              <a:rPr lang="tr-TR" dirty="0" smtClean="0"/>
              <a:t>ANUG</a:t>
            </a:r>
          </a:p>
          <a:p>
            <a:pPr>
              <a:buNone/>
            </a:pPr>
            <a:r>
              <a:rPr lang="tr-TR" dirty="0" err="1" smtClean="0"/>
              <a:t>Eritema</a:t>
            </a:r>
            <a:r>
              <a:rPr lang="tr-TR" dirty="0" smtClean="0"/>
              <a:t> </a:t>
            </a:r>
            <a:r>
              <a:rPr lang="tr-TR" dirty="0" err="1" smtClean="0"/>
              <a:t>multiforme</a:t>
            </a:r>
            <a:endParaRPr lang="tr-TR" dirty="0" smtClean="0"/>
          </a:p>
          <a:p>
            <a:pPr>
              <a:buNone/>
            </a:pPr>
            <a:r>
              <a:rPr lang="tr-TR" dirty="0" err="1" smtClean="0"/>
              <a:t>Stevens</a:t>
            </a:r>
            <a:r>
              <a:rPr lang="tr-TR" dirty="0" smtClean="0"/>
              <a:t> </a:t>
            </a:r>
            <a:r>
              <a:rPr lang="tr-TR" dirty="0" err="1" smtClean="0"/>
              <a:t>Johnsons</a:t>
            </a:r>
            <a:r>
              <a:rPr lang="tr-TR" dirty="0" smtClean="0"/>
              <a:t> sendrom</a:t>
            </a:r>
          </a:p>
          <a:p>
            <a:pPr>
              <a:buNone/>
            </a:pPr>
            <a:r>
              <a:rPr lang="tr-TR" dirty="0" smtClean="0"/>
              <a:t>Liken </a:t>
            </a:r>
            <a:r>
              <a:rPr lang="tr-TR" dirty="0" err="1" smtClean="0"/>
              <a:t>planus</a:t>
            </a:r>
            <a:endParaRPr lang="tr-TR" dirty="0" smtClean="0"/>
          </a:p>
          <a:p>
            <a:pPr>
              <a:buNone/>
            </a:pPr>
            <a:r>
              <a:rPr lang="tr-TR" dirty="0" err="1" smtClean="0"/>
              <a:t>Deskuamatif</a:t>
            </a:r>
            <a:r>
              <a:rPr lang="tr-TR" dirty="0" smtClean="0"/>
              <a:t> </a:t>
            </a:r>
            <a:r>
              <a:rPr lang="tr-TR" dirty="0" err="1" smtClean="0"/>
              <a:t>gingivitis</a:t>
            </a:r>
            <a:endParaRPr lang="tr-TR" dirty="0" smtClean="0"/>
          </a:p>
          <a:p>
            <a:pPr>
              <a:buNone/>
            </a:pPr>
            <a:r>
              <a:rPr lang="tr-TR" dirty="0" err="1" smtClean="0"/>
              <a:t>Aftöz</a:t>
            </a:r>
            <a:r>
              <a:rPr lang="tr-TR" dirty="0" smtClean="0"/>
              <a:t> </a:t>
            </a:r>
            <a:r>
              <a:rPr lang="tr-TR" dirty="0" err="1" smtClean="0"/>
              <a:t>stomatit</a:t>
            </a:r>
            <a:r>
              <a:rPr lang="tr-TR" dirty="0" smtClean="0"/>
              <a:t> elimine edilmeli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i="1" dirty="0" smtClean="0"/>
              <a:t>Tedavi:</a:t>
            </a:r>
          </a:p>
          <a:p>
            <a:r>
              <a:rPr lang="tr-TR" i="1" dirty="0" smtClean="0"/>
              <a:t>Erken </a:t>
            </a:r>
            <a:r>
              <a:rPr lang="tr-TR" i="1" dirty="0" err="1" smtClean="0"/>
              <a:t>diagnoz</a:t>
            </a:r>
            <a:endParaRPr lang="tr-TR" i="1" dirty="0" smtClean="0"/>
          </a:p>
          <a:p>
            <a:r>
              <a:rPr lang="tr-TR" i="1" dirty="0" err="1" smtClean="0"/>
              <a:t>Antiviral</a:t>
            </a:r>
            <a:r>
              <a:rPr lang="tr-TR" i="1" dirty="0" smtClean="0"/>
              <a:t> tedavinin hemen başlatılması</a:t>
            </a:r>
          </a:p>
          <a:p>
            <a:r>
              <a:rPr lang="tr-TR" i="1" dirty="0"/>
              <a:t> </a:t>
            </a:r>
            <a:r>
              <a:rPr lang="tr-TR" i="1" dirty="0" smtClean="0"/>
              <a:t>Daha önceleri tedavisi palyatifken </a:t>
            </a:r>
            <a:r>
              <a:rPr lang="tr-TR" i="1" dirty="0" err="1" smtClean="0"/>
              <a:t>antiviral</a:t>
            </a:r>
            <a:r>
              <a:rPr lang="tr-TR" i="1" dirty="0" smtClean="0"/>
              <a:t> tedavinin gelişmesi ile farklı hale gelmiştir.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sz="quarter" idx="1"/>
          </p:nvPr>
        </p:nvPicPr>
        <p:blipFill>
          <a:blip r:embed="rId2" cstate="print"/>
          <a:stretch>
            <a:fillRect/>
          </a:stretch>
        </p:blipFill>
        <p:spPr bwMode="auto">
          <a:xfrm>
            <a:off x="1791494" y="2032000"/>
            <a:ext cx="5524500" cy="356235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sz="quarter" idx="1"/>
          </p:nvPr>
        </p:nvPicPr>
        <p:blipFill>
          <a:blip r:embed="rId2" cstate="print"/>
          <a:stretch>
            <a:fillRect/>
          </a:stretch>
        </p:blipFill>
        <p:spPr bwMode="auto">
          <a:xfrm>
            <a:off x="410369" y="2079625"/>
            <a:ext cx="8286750" cy="34671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sz="quarter" idx="1"/>
          </p:nvPr>
        </p:nvPicPr>
        <p:blipFill>
          <a:blip r:embed="rId2" cstate="print"/>
          <a:stretch>
            <a:fillRect/>
          </a:stretch>
        </p:blipFill>
        <p:spPr bwMode="auto">
          <a:xfrm>
            <a:off x="1862931" y="2079625"/>
            <a:ext cx="5381625" cy="34671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lnSpcReduction="10000"/>
          </a:bodyPr>
          <a:lstStyle/>
          <a:p>
            <a:r>
              <a:rPr lang="tr-TR" dirty="0" smtClean="0"/>
              <a:t>7-10 gün sürer, genelde </a:t>
            </a:r>
            <a:r>
              <a:rPr lang="tr-TR" dirty="0" err="1" smtClean="0"/>
              <a:t>skarsız</a:t>
            </a:r>
            <a:r>
              <a:rPr lang="tr-TR" dirty="0" smtClean="0"/>
              <a:t> iyileşir.Tedavide erken tanı  ve </a:t>
            </a:r>
            <a:r>
              <a:rPr lang="tr-TR" dirty="0" err="1" smtClean="0"/>
              <a:t>antiviral</a:t>
            </a:r>
            <a:r>
              <a:rPr lang="tr-TR" dirty="0" smtClean="0"/>
              <a:t> tedavi yer alır.</a:t>
            </a:r>
          </a:p>
          <a:p>
            <a:r>
              <a:rPr lang="tr-TR" dirty="0" smtClean="0"/>
              <a:t> İlk üç gün içerisinde teşhis edilirse </a:t>
            </a:r>
            <a:r>
              <a:rPr lang="tr-TR" dirty="0" err="1" smtClean="0"/>
              <a:t>Antiviral</a:t>
            </a:r>
            <a:r>
              <a:rPr lang="tr-TR" dirty="0" smtClean="0"/>
              <a:t> tedavide: 15 mg/kg </a:t>
            </a:r>
            <a:r>
              <a:rPr lang="tr-TR" dirty="0" err="1" smtClean="0"/>
              <a:t>acyclovir</a:t>
            </a:r>
            <a:r>
              <a:rPr lang="tr-TR" dirty="0" smtClean="0"/>
              <a:t> sus- pansiyon,  günde 5 kez 7 gün süre ile. uygulanır.  Oral lezyonlar tedaviye rağmen 4 gün kadar kalabilir.</a:t>
            </a:r>
          </a:p>
          <a:p>
            <a:r>
              <a:rPr lang="tr-TR" dirty="0" smtClean="0"/>
              <a:t>Geç tanı koyulmuş vakalarda </a:t>
            </a:r>
            <a:r>
              <a:rPr lang="tr-TR" dirty="0" err="1" smtClean="0"/>
              <a:t>asiklovir</a:t>
            </a:r>
            <a:r>
              <a:rPr lang="tr-TR" dirty="0" smtClean="0"/>
              <a:t> etkili değil.</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Tedavisinde:</a:t>
            </a:r>
            <a:endParaRPr lang="tr-TR" dirty="0"/>
          </a:p>
        </p:txBody>
      </p:sp>
      <p:sp>
        <p:nvSpPr>
          <p:cNvPr id="3" name="2 İçerik Yer Tutucusu"/>
          <p:cNvSpPr>
            <a:spLocks noGrp="1"/>
          </p:cNvSpPr>
          <p:nvPr>
            <p:ph sz="quarter" idx="1"/>
          </p:nvPr>
        </p:nvSpPr>
        <p:spPr/>
        <p:txBody>
          <a:bodyPr/>
          <a:lstStyle/>
          <a:p>
            <a:r>
              <a:rPr lang="tr-TR" dirty="0" smtClean="0"/>
              <a:t>Genelde palyatif plak inhibitör ajanlar (</a:t>
            </a:r>
            <a:r>
              <a:rPr lang="tr-TR" dirty="0" err="1" smtClean="0"/>
              <a:t>klorheksidinli</a:t>
            </a:r>
            <a:r>
              <a:rPr lang="tr-TR" dirty="0" smtClean="0"/>
              <a:t> gargaralar) bakteriyel </a:t>
            </a:r>
            <a:r>
              <a:rPr lang="tr-TR" dirty="0" err="1" smtClean="0"/>
              <a:t>süperenfeksiyonu</a:t>
            </a:r>
            <a:r>
              <a:rPr lang="tr-TR" dirty="0" smtClean="0"/>
              <a:t> önlemek için kullanılabilir.</a:t>
            </a:r>
          </a:p>
          <a:p>
            <a:r>
              <a:rPr lang="tr-TR" dirty="0" smtClean="0"/>
              <a:t>lezyonlar bir iki hafta içerisinde kaybolur.</a:t>
            </a:r>
          </a:p>
          <a:p>
            <a:r>
              <a:rPr lang="tr-TR" dirty="0" err="1" smtClean="0"/>
              <a:t>Gingival</a:t>
            </a:r>
            <a:r>
              <a:rPr lang="tr-TR" dirty="0" smtClean="0"/>
              <a:t> </a:t>
            </a:r>
            <a:r>
              <a:rPr lang="tr-TR" dirty="0" err="1" smtClean="0"/>
              <a:t>enf</a:t>
            </a:r>
            <a:r>
              <a:rPr lang="tr-TR" dirty="0" smtClean="0"/>
              <a:t>. Azaltmak için OHE </a:t>
            </a:r>
            <a:r>
              <a:rPr lang="tr-TR" dirty="0" err="1" smtClean="0"/>
              <a:t>det</a:t>
            </a:r>
            <a:r>
              <a:rPr lang="tr-TR" dirty="0" smtClean="0"/>
              <a:t> çok rahatsızsa </a:t>
            </a:r>
            <a:r>
              <a:rPr lang="tr-TR" dirty="0" err="1" smtClean="0"/>
              <a:t>topikal</a:t>
            </a:r>
            <a:r>
              <a:rPr lang="tr-TR" dirty="0" smtClean="0"/>
              <a:t> </a:t>
            </a:r>
            <a:r>
              <a:rPr lang="tr-TR" dirty="0" err="1" smtClean="0"/>
              <a:t>anestezik</a:t>
            </a:r>
            <a:r>
              <a:rPr lang="tr-TR" dirty="0" smtClean="0"/>
              <a:t> ağrı kesici bol sıvı alımı gerekli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Orobase</a:t>
            </a:r>
            <a:r>
              <a:rPr lang="tr-TR" dirty="0" smtClean="0"/>
              <a:t> viskoz </a:t>
            </a:r>
            <a:r>
              <a:rPr lang="tr-TR" dirty="0" err="1" smtClean="0"/>
              <a:t>lidokain</a:t>
            </a:r>
            <a:r>
              <a:rPr lang="tr-TR" dirty="0" smtClean="0"/>
              <a:t> palyatif tedavide kullanılabilir.</a:t>
            </a:r>
          </a:p>
          <a:p>
            <a:r>
              <a:rPr lang="tr-TR" dirty="0" err="1" smtClean="0"/>
              <a:t>İmmünsupresif</a:t>
            </a:r>
            <a:r>
              <a:rPr lang="tr-TR" dirty="0" smtClean="0"/>
              <a:t> hastalarda </a:t>
            </a:r>
            <a:r>
              <a:rPr lang="tr-TR" dirty="0" err="1" smtClean="0"/>
              <a:t>antiviral</a:t>
            </a:r>
            <a:r>
              <a:rPr lang="tr-TR" dirty="0" smtClean="0"/>
              <a:t> ilaçlar kullanılabiliyor  </a:t>
            </a:r>
            <a:r>
              <a:rPr lang="tr-TR" dirty="0" err="1" smtClean="0"/>
              <a:t>Zovirax</a:t>
            </a:r>
            <a:r>
              <a:rPr lang="tr-TR" dirty="0" smtClean="0"/>
              <a:t> gibi.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Tam olarak sürmemiş bir diş etrafında akut </a:t>
            </a:r>
            <a:r>
              <a:rPr lang="tr-TR" dirty="0" err="1" smtClean="0"/>
              <a:t>gingival</a:t>
            </a:r>
            <a:r>
              <a:rPr lang="tr-TR" dirty="0" smtClean="0"/>
              <a:t> </a:t>
            </a:r>
            <a:r>
              <a:rPr lang="tr-TR" dirty="0" err="1" smtClean="0"/>
              <a:t>enflamasyonu</a:t>
            </a:r>
            <a:r>
              <a:rPr lang="tr-TR" dirty="0" smtClean="0"/>
              <a:t> tanımlar  genelde 20 yaş dişleri </a:t>
            </a:r>
            <a:r>
              <a:rPr lang="tr-TR" dirty="0" err="1" smtClean="0"/>
              <a:t>distalınde</a:t>
            </a:r>
            <a:r>
              <a:rPr lang="tr-TR" dirty="0" smtClean="0"/>
              <a:t> izlenir.Kulağa boğaza ağız tabanına vuran ağrı  şeklindedir. </a:t>
            </a:r>
          </a:p>
          <a:p>
            <a:r>
              <a:rPr lang="tr-TR" dirty="0" smtClean="0"/>
              <a:t>Tedavide  bölge hafifçe temizlenir yıkanır gerekirse sistemik antibiyotik verilir. Tüm akut belirtiler geçince ya </a:t>
            </a:r>
            <a:r>
              <a:rPr lang="tr-TR" dirty="0" err="1" smtClean="0"/>
              <a:t>kapşon</a:t>
            </a:r>
            <a:r>
              <a:rPr lang="tr-TR" dirty="0" smtClean="0"/>
              <a:t> kesilip </a:t>
            </a:r>
            <a:r>
              <a:rPr lang="tr-TR" dirty="0" err="1" smtClean="0"/>
              <a:t>uzaklaştırılr</a:t>
            </a:r>
            <a:r>
              <a:rPr lang="tr-TR" dirty="0" smtClean="0"/>
              <a:t> ya da diş çekilir.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a:t>
            </a:r>
            <a:r>
              <a:rPr lang="tr-TR" dirty="0" smtClean="0"/>
              <a:t> tedavisi:</a:t>
            </a:r>
            <a:endParaRPr lang="tr-TR" dirty="0"/>
          </a:p>
        </p:txBody>
      </p:sp>
      <p:sp>
        <p:nvSpPr>
          <p:cNvPr id="3" name="2 İçerik Yer Tutucusu"/>
          <p:cNvSpPr>
            <a:spLocks noGrp="1"/>
          </p:cNvSpPr>
          <p:nvPr>
            <p:ph sz="quarter" idx="1"/>
          </p:nvPr>
        </p:nvSpPr>
        <p:spPr/>
        <p:txBody>
          <a:bodyPr/>
          <a:lstStyle/>
          <a:p>
            <a:r>
              <a:rPr lang="tr-TR" dirty="0" err="1" smtClean="0"/>
              <a:t>İnflamasyonun</a:t>
            </a:r>
            <a:r>
              <a:rPr lang="tr-TR" dirty="0" smtClean="0"/>
              <a:t> şiddetine,</a:t>
            </a:r>
          </a:p>
          <a:p>
            <a:r>
              <a:rPr lang="tr-TR" dirty="0" smtClean="0"/>
              <a:t>Sistemik komplikasyonlara</a:t>
            </a:r>
          </a:p>
          <a:p>
            <a:r>
              <a:rPr lang="tr-TR" dirty="0" smtClean="0"/>
              <a:t>Etkilenmiş diş ile ilgili karara bağlıdır.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Akut terimi halk arasında sıklıkla “şiddetli” ya da “ciddi” terimleri ile karıştırılmaktadır. Akut terimi tamamen farklı bir anlam ifade eder ve bir hastalık akut olabilir ama şiddetli olması gerekmez.</a:t>
            </a:r>
          </a:p>
          <a:p>
            <a:r>
              <a:rPr lang="tr-TR" dirty="0" smtClean="0">
                <a:hlinkClick r:id="rId2" tooltip="Kronik"/>
              </a:rPr>
              <a:t>Kronik</a:t>
            </a:r>
            <a:r>
              <a:rPr lang="tr-TR" dirty="0" smtClean="0"/>
              <a:t> ise akut teriminin tam karşıtıdır ve uzun süre devam eden durumları tanımlamak için kullanılır.  kronik tıbbi anlamda tamamen farklı bir anlama sahiptir ve bir hastalık kronik olabilir ama şiddetli olması gerekmez.</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perikoronitis</a:t>
            </a:r>
            <a:endParaRPr lang="tr-TR"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555777" y="2060848"/>
            <a:ext cx="3748186" cy="3456384"/>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p:cNvPicPr>
            <a:picLocks noGrp="1" noChangeAspect="1" noChangeArrowheads="1"/>
          </p:cNvPicPr>
          <p:nvPr>
            <p:ph sz="quarter" idx="1"/>
          </p:nvPr>
        </p:nvPicPr>
        <p:blipFill>
          <a:blip r:embed="rId2" cstate="print"/>
          <a:stretch>
            <a:fillRect/>
          </a:stretch>
        </p:blipFill>
        <p:spPr bwMode="auto">
          <a:xfrm>
            <a:off x="3458369" y="2898775"/>
            <a:ext cx="2190750" cy="1828800"/>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Streptokokal</a:t>
            </a:r>
            <a:r>
              <a:rPr lang="tr-TR" dirty="0" smtClean="0"/>
              <a:t> </a:t>
            </a:r>
            <a:r>
              <a:rPr lang="tr-TR" dirty="0" err="1" smtClean="0"/>
              <a:t>gingivitis</a:t>
            </a:r>
            <a:endParaRPr lang="tr-TR" dirty="0"/>
          </a:p>
        </p:txBody>
      </p:sp>
      <p:sp>
        <p:nvSpPr>
          <p:cNvPr id="3" name="2 İçerik Yer Tutucusu"/>
          <p:cNvSpPr>
            <a:spLocks noGrp="1"/>
          </p:cNvSpPr>
          <p:nvPr>
            <p:ph sz="quarter" idx="1"/>
          </p:nvPr>
        </p:nvSpPr>
        <p:spPr/>
        <p:txBody>
          <a:bodyPr/>
          <a:lstStyle/>
          <a:p>
            <a:r>
              <a:rPr lang="tr-TR" dirty="0" smtClean="0"/>
              <a:t>Çocuklarda boğaz enfeksiyonunu takiben dişetlerinde kızarıklık ağrı ile karakterize durum.</a:t>
            </a:r>
          </a:p>
          <a:p>
            <a:r>
              <a:rPr lang="tr-TR" dirty="0" smtClean="0"/>
              <a:t>Boğaz enfeksiyonu için kullanılan  antibiyotik, uygun ağız bakımı iyileşir.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Apselerin Sınıflaması</a:t>
            </a:r>
            <a:endParaRPr lang="tr-TR" dirty="0"/>
          </a:p>
        </p:txBody>
      </p:sp>
      <p:sp>
        <p:nvSpPr>
          <p:cNvPr id="3" name="2 İçerik Yer Tutucusu"/>
          <p:cNvSpPr>
            <a:spLocks noGrp="1"/>
          </p:cNvSpPr>
          <p:nvPr>
            <p:ph sz="quarter" idx="1"/>
          </p:nvPr>
        </p:nvSpPr>
        <p:spPr/>
        <p:txBody>
          <a:bodyPr/>
          <a:lstStyle/>
          <a:p>
            <a:r>
              <a:rPr lang="tr-TR" dirty="0" err="1" smtClean="0"/>
              <a:t>Periodontal</a:t>
            </a:r>
            <a:r>
              <a:rPr lang="tr-TR" dirty="0" smtClean="0"/>
              <a:t> Apseler</a:t>
            </a:r>
          </a:p>
          <a:p>
            <a:r>
              <a:rPr lang="tr-TR" dirty="0" err="1" smtClean="0"/>
              <a:t>Gingival</a:t>
            </a:r>
            <a:r>
              <a:rPr lang="tr-TR" dirty="0" smtClean="0"/>
              <a:t> apseler</a:t>
            </a:r>
          </a:p>
          <a:p>
            <a:r>
              <a:rPr lang="tr-TR" dirty="0" err="1" smtClean="0"/>
              <a:t>Perikoronal</a:t>
            </a:r>
            <a:r>
              <a:rPr lang="tr-TR" dirty="0" smtClean="0"/>
              <a:t> Apseler</a:t>
            </a:r>
          </a:p>
          <a:p>
            <a:r>
              <a:rPr lang="tr-TR" dirty="0" smtClean="0"/>
              <a:t>Akut/kronik apseler</a:t>
            </a:r>
          </a:p>
          <a:p>
            <a:r>
              <a:rPr lang="tr-TR" dirty="0" err="1" smtClean="0"/>
              <a:t>Periodontal</a:t>
            </a:r>
            <a:r>
              <a:rPr lang="tr-TR" dirty="0" smtClean="0"/>
              <a:t>/ </a:t>
            </a:r>
            <a:r>
              <a:rPr lang="tr-TR" dirty="0" err="1" smtClean="0"/>
              <a:t>pulpal</a:t>
            </a:r>
            <a:r>
              <a:rPr lang="tr-TR" dirty="0" smtClean="0"/>
              <a:t> apseler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Periodontal</a:t>
            </a:r>
            <a:r>
              <a:rPr lang="tr-TR" dirty="0" smtClean="0"/>
              <a:t> Apseler</a:t>
            </a:r>
            <a:endParaRPr lang="tr-TR" dirty="0"/>
          </a:p>
        </p:txBody>
      </p:sp>
      <p:sp>
        <p:nvSpPr>
          <p:cNvPr id="3" name="2 İçerik Yer Tutucusu"/>
          <p:cNvSpPr>
            <a:spLocks noGrp="1"/>
          </p:cNvSpPr>
          <p:nvPr>
            <p:ph sz="quarter" idx="1"/>
          </p:nvPr>
        </p:nvSpPr>
        <p:spPr/>
        <p:txBody>
          <a:bodyPr>
            <a:normAutofit lnSpcReduction="10000"/>
          </a:bodyPr>
          <a:lstStyle/>
          <a:p>
            <a:r>
              <a:rPr lang="tr-TR" dirty="0" err="1" smtClean="0"/>
              <a:t>Periodontal</a:t>
            </a:r>
            <a:r>
              <a:rPr lang="tr-TR" dirty="0" smtClean="0"/>
              <a:t>  dokulardaki lokalize </a:t>
            </a:r>
            <a:r>
              <a:rPr lang="tr-TR" dirty="0" err="1" smtClean="0"/>
              <a:t>pürülan</a:t>
            </a:r>
            <a:r>
              <a:rPr lang="tr-TR" dirty="0" smtClean="0"/>
              <a:t> </a:t>
            </a:r>
            <a:r>
              <a:rPr lang="tr-TR" dirty="0" err="1" smtClean="0"/>
              <a:t>enflamasyondur</a:t>
            </a:r>
            <a:r>
              <a:rPr lang="tr-TR" dirty="0" smtClean="0"/>
              <a:t>.</a:t>
            </a:r>
          </a:p>
          <a:p>
            <a:r>
              <a:rPr lang="tr-TR" dirty="0" smtClean="0"/>
              <a:t>Genelde tedavi edilmemiş </a:t>
            </a:r>
            <a:r>
              <a:rPr lang="tr-TR" dirty="0" err="1" smtClean="0"/>
              <a:t>periodontitis</a:t>
            </a:r>
            <a:r>
              <a:rPr lang="tr-TR" dirty="0" smtClean="0"/>
              <a:t> hastalarında orta ve derin </a:t>
            </a:r>
            <a:r>
              <a:rPr lang="tr-TR" dirty="0" err="1" smtClean="0"/>
              <a:t>periodontal</a:t>
            </a:r>
            <a:r>
              <a:rPr lang="tr-TR" dirty="0" smtClean="0"/>
              <a:t> ceplerle ilişkilidirler</a:t>
            </a:r>
          </a:p>
          <a:p>
            <a:r>
              <a:rPr lang="tr-TR" dirty="0" smtClean="0"/>
              <a:t>Daha önceden mevcut bir cepte akut bir alevlenmeyi takiben ortaya çıkabilir. </a:t>
            </a:r>
          </a:p>
          <a:p>
            <a:r>
              <a:rPr lang="tr-TR" dirty="0" err="1" smtClean="0"/>
              <a:t>Periodontal</a:t>
            </a:r>
            <a:r>
              <a:rPr lang="tr-TR" dirty="0" smtClean="0"/>
              <a:t> cerrahi sonrası yetersiz </a:t>
            </a:r>
            <a:r>
              <a:rPr lang="tr-TR" dirty="0" err="1" smtClean="0"/>
              <a:t>kalkulus</a:t>
            </a:r>
            <a:r>
              <a:rPr lang="tr-TR" dirty="0" smtClean="0"/>
              <a:t> uzaklaştırması durumunda görülebilir.</a:t>
            </a:r>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Periodontal</a:t>
            </a:r>
            <a:r>
              <a:rPr lang="tr-TR" dirty="0" smtClean="0"/>
              <a:t> apseler</a:t>
            </a:r>
            <a:endParaRPr lang="tr-TR" dirty="0"/>
          </a:p>
        </p:txBody>
      </p:sp>
      <p:sp>
        <p:nvSpPr>
          <p:cNvPr id="3" name="2 İçerik Yer Tutucusu"/>
          <p:cNvSpPr>
            <a:spLocks noGrp="1"/>
          </p:cNvSpPr>
          <p:nvPr>
            <p:ph sz="quarter" idx="1"/>
          </p:nvPr>
        </p:nvSpPr>
        <p:spPr/>
        <p:txBody>
          <a:bodyPr/>
          <a:lstStyle/>
          <a:p>
            <a:r>
              <a:rPr lang="tr-TR" dirty="0" smtClean="0"/>
              <a:t>İdame döneminde, antibiyotik kullanımı sırasında, </a:t>
            </a:r>
            <a:r>
              <a:rPr lang="tr-TR" dirty="0" err="1" smtClean="0"/>
              <a:t>rekürrent</a:t>
            </a:r>
            <a:r>
              <a:rPr lang="tr-TR" dirty="0" smtClean="0"/>
              <a:t> hastalık durumunda karşımıza çıkabilir.</a:t>
            </a:r>
          </a:p>
          <a:p>
            <a:r>
              <a:rPr lang="tr-TR" dirty="0" smtClean="0"/>
              <a:t>Diş </a:t>
            </a:r>
            <a:r>
              <a:rPr lang="tr-TR" dirty="0" err="1" smtClean="0"/>
              <a:t>perforasyonları</a:t>
            </a:r>
            <a:r>
              <a:rPr lang="tr-TR" dirty="0" smtClean="0"/>
              <a:t>,</a:t>
            </a:r>
            <a:r>
              <a:rPr lang="tr-TR" dirty="0" err="1" smtClean="0"/>
              <a:t>fraktürleri</a:t>
            </a:r>
            <a:endParaRPr lang="tr-TR" dirty="0" smtClean="0"/>
          </a:p>
          <a:p>
            <a:r>
              <a:rPr lang="tr-TR" dirty="0" smtClean="0"/>
              <a:t>Kontrolsüz </a:t>
            </a:r>
            <a:r>
              <a:rPr lang="tr-TR" dirty="0" err="1" smtClean="0"/>
              <a:t>diabet</a:t>
            </a:r>
            <a:r>
              <a:rPr lang="tr-TR" dirty="0" smtClean="0"/>
              <a:t> hastalarında </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8640"/>
            <a:ext cx="4608512" cy="320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429000"/>
            <a:ext cx="429895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328835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Gingival</a:t>
            </a:r>
            <a:r>
              <a:rPr lang="tr-TR" dirty="0" smtClean="0"/>
              <a:t> apseler</a:t>
            </a:r>
            <a:endParaRPr lang="tr-TR" dirty="0"/>
          </a:p>
        </p:txBody>
      </p:sp>
      <p:sp>
        <p:nvSpPr>
          <p:cNvPr id="3" name="2 İçerik Yer Tutucusu"/>
          <p:cNvSpPr>
            <a:spLocks noGrp="1"/>
          </p:cNvSpPr>
          <p:nvPr>
            <p:ph sz="quarter" idx="1"/>
          </p:nvPr>
        </p:nvSpPr>
        <p:spPr/>
        <p:txBody>
          <a:bodyPr/>
          <a:lstStyle/>
          <a:p>
            <a:r>
              <a:rPr lang="tr-TR" dirty="0" smtClean="0"/>
              <a:t>Lokalize, akut </a:t>
            </a:r>
            <a:r>
              <a:rPr lang="tr-TR" dirty="0" err="1" smtClean="0"/>
              <a:t>inflamatuvar</a:t>
            </a:r>
            <a:r>
              <a:rPr lang="tr-TR" dirty="0" smtClean="0"/>
              <a:t> bir lezyon olup,</a:t>
            </a:r>
            <a:r>
              <a:rPr lang="tr-TR" dirty="0" err="1" smtClean="0"/>
              <a:t>mikrobiyal</a:t>
            </a:r>
            <a:r>
              <a:rPr lang="tr-TR" dirty="0" smtClean="0"/>
              <a:t> plak enfeksiyonu, travma, yabancı cisim batması gibi birçok kaynaktan  ortaya çıkabilir.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0" y="-171400"/>
            <a:ext cx="9144000" cy="6858000"/>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 ve kronik apseler</a:t>
            </a:r>
            <a:endParaRPr lang="tr-TR" dirty="0"/>
          </a:p>
        </p:txBody>
      </p:sp>
      <p:sp>
        <p:nvSpPr>
          <p:cNvPr id="3" name="2 İçerik Yer Tutucusu"/>
          <p:cNvSpPr>
            <a:spLocks noGrp="1"/>
          </p:cNvSpPr>
          <p:nvPr>
            <p:ph sz="quarter" idx="1"/>
          </p:nvPr>
        </p:nvSpPr>
        <p:spPr/>
        <p:txBody>
          <a:bodyPr/>
          <a:lstStyle/>
          <a:p>
            <a:r>
              <a:rPr lang="tr-TR" dirty="0" smtClean="0"/>
              <a:t>Akut apse genelde  kronik </a:t>
            </a:r>
            <a:r>
              <a:rPr lang="tr-TR" dirty="0" err="1" smtClean="0"/>
              <a:t>enflamatuvar</a:t>
            </a:r>
            <a:r>
              <a:rPr lang="tr-TR" dirty="0" smtClean="0"/>
              <a:t>  </a:t>
            </a:r>
            <a:r>
              <a:rPr lang="tr-TR" dirty="0" err="1" smtClean="0"/>
              <a:t>periodontal</a:t>
            </a:r>
            <a:r>
              <a:rPr lang="tr-TR" dirty="0" smtClean="0"/>
              <a:t> lezyonun alevlenmesidir. </a:t>
            </a:r>
          </a:p>
          <a:p>
            <a:r>
              <a:rPr lang="tr-TR" dirty="0" smtClean="0"/>
              <a:t>Etkileyen faktörler:</a:t>
            </a:r>
          </a:p>
          <a:p>
            <a:r>
              <a:rPr lang="tr-TR" dirty="0" smtClean="0"/>
              <a:t>-bakterilerin artmış sayı ve </a:t>
            </a:r>
            <a:r>
              <a:rPr lang="tr-TR" dirty="0" err="1" smtClean="0"/>
              <a:t>virülansı</a:t>
            </a:r>
            <a:endParaRPr lang="tr-TR" dirty="0" smtClean="0"/>
          </a:p>
          <a:p>
            <a:r>
              <a:rPr lang="tr-TR" dirty="0" smtClean="0"/>
              <a:t>-azalmış doku direnci</a:t>
            </a:r>
          </a:p>
          <a:p>
            <a:r>
              <a:rPr lang="tr-TR" dirty="0" smtClean="0"/>
              <a:t>-</a:t>
            </a:r>
            <a:r>
              <a:rPr lang="tr-TR" dirty="0" err="1" smtClean="0"/>
              <a:t>spontan</a:t>
            </a:r>
            <a:r>
              <a:rPr lang="tr-TR" dirty="0" smtClean="0"/>
              <a:t> drenajın olamaması</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sp>
        <p:nvSpPr>
          <p:cNvPr id="2" name="1 Başlık"/>
          <p:cNvSpPr>
            <a:spLocks noGrp="1"/>
          </p:cNvSpPr>
          <p:nvPr>
            <p:ph type="ctrTitle"/>
          </p:nvPr>
        </p:nvSpPr>
        <p:spPr/>
        <p:txBody>
          <a:bodyPr/>
          <a:lstStyle/>
          <a:p>
            <a:r>
              <a:rPr lang="tr-TR" dirty="0" smtClean="0"/>
              <a:t>AKUT GİNGİVİTİSLER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 Apseler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Ağrılı</a:t>
            </a:r>
          </a:p>
          <a:p>
            <a:r>
              <a:rPr lang="tr-TR" dirty="0" smtClean="0"/>
              <a:t>Kırmızı</a:t>
            </a:r>
          </a:p>
          <a:p>
            <a:r>
              <a:rPr lang="tr-TR" dirty="0" smtClean="0"/>
              <a:t>Ödemli</a:t>
            </a:r>
          </a:p>
          <a:p>
            <a:r>
              <a:rPr lang="tr-TR" dirty="0" smtClean="0"/>
              <a:t>Düz parlak yüzeyli</a:t>
            </a:r>
          </a:p>
          <a:p>
            <a:r>
              <a:rPr lang="tr-TR" dirty="0" err="1" smtClean="0"/>
              <a:t>Gingival</a:t>
            </a:r>
            <a:r>
              <a:rPr lang="tr-TR" dirty="0" smtClean="0"/>
              <a:t> dokuların </a:t>
            </a:r>
            <a:r>
              <a:rPr lang="tr-TR" dirty="0" err="1" smtClean="0"/>
              <a:t>ovoid</a:t>
            </a:r>
            <a:r>
              <a:rPr lang="tr-TR" dirty="0" smtClean="0"/>
              <a:t> şekilde şişmesi ile karakterizedir.</a:t>
            </a:r>
          </a:p>
          <a:p>
            <a:r>
              <a:rPr lang="tr-TR" dirty="0" err="1" smtClean="0"/>
              <a:t>Eksuda</a:t>
            </a:r>
            <a:r>
              <a:rPr lang="tr-TR" dirty="0" smtClean="0"/>
              <a:t> hafif bir basınçla çıkar, perküsyona hassas ,sokette yükselmiş gibi hissedilir. Ateş </a:t>
            </a:r>
            <a:r>
              <a:rPr lang="tr-TR" dirty="0" err="1" smtClean="0"/>
              <a:t>rejyonel</a:t>
            </a:r>
            <a:r>
              <a:rPr lang="tr-TR" dirty="0" smtClean="0"/>
              <a:t> </a:t>
            </a:r>
            <a:r>
              <a:rPr lang="tr-TR" dirty="0" err="1" smtClean="0"/>
              <a:t>lenfadenopati</a:t>
            </a:r>
            <a:r>
              <a:rPr lang="tr-TR" dirty="0" smtClean="0"/>
              <a:t> olabilir.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Kronik apseler</a:t>
            </a:r>
            <a:endParaRPr lang="tr-TR" dirty="0"/>
          </a:p>
        </p:txBody>
      </p:sp>
      <p:sp>
        <p:nvSpPr>
          <p:cNvPr id="3" name="İçerik Yer Tutucusu 2"/>
          <p:cNvSpPr>
            <a:spLocks noGrp="1"/>
          </p:cNvSpPr>
          <p:nvPr>
            <p:ph sz="quarter" idx="1"/>
          </p:nvPr>
        </p:nvSpPr>
        <p:spPr/>
        <p:txBody>
          <a:bodyPr/>
          <a:lstStyle/>
          <a:p>
            <a:r>
              <a:rPr lang="tr-TR" dirty="0" smtClean="0"/>
              <a:t>Dağılan enfeksiyonun bir şekilde  </a:t>
            </a:r>
            <a:r>
              <a:rPr lang="tr-TR" dirty="0" err="1" smtClean="0"/>
              <a:t>spontan</a:t>
            </a:r>
            <a:r>
              <a:rPr lang="tr-TR" dirty="0" smtClean="0"/>
              <a:t> </a:t>
            </a:r>
            <a:r>
              <a:rPr lang="tr-TR" dirty="0" err="1" smtClean="0"/>
              <a:t>drenaj,konak</a:t>
            </a:r>
            <a:r>
              <a:rPr lang="tr-TR" dirty="0" smtClean="0"/>
              <a:t> </a:t>
            </a:r>
            <a:r>
              <a:rPr lang="tr-TR" dirty="0" err="1" smtClean="0"/>
              <a:t>cevabı,veya</a:t>
            </a:r>
            <a:r>
              <a:rPr lang="tr-TR" dirty="0" smtClean="0"/>
              <a:t> tedaviyle kontrol  altına alınmasıyla apse kronik hale geçer.</a:t>
            </a:r>
          </a:p>
          <a:p>
            <a:r>
              <a:rPr lang="tr-TR" dirty="0" smtClean="0"/>
              <a:t>Hastanın hiç veya az semptomu vardır.</a:t>
            </a:r>
          </a:p>
          <a:p>
            <a:r>
              <a:rPr lang="tr-TR" dirty="0" err="1" smtClean="0"/>
              <a:t>Periodontal</a:t>
            </a:r>
            <a:r>
              <a:rPr lang="tr-TR" dirty="0" smtClean="0"/>
              <a:t> cep, </a:t>
            </a:r>
            <a:r>
              <a:rPr lang="tr-TR" dirty="0" err="1" smtClean="0"/>
              <a:t>inflamasyon</a:t>
            </a:r>
            <a:r>
              <a:rPr lang="tr-TR" dirty="0" smtClean="0"/>
              <a:t>, fistül açıklığı ve </a:t>
            </a:r>
            <a:r>
              <a:rPr lang="tr-TR" dirty="0" err="1" smtClean="0"/>
              <a:t>künt</a:t>
            </a:r>
            <a:r>
              <a:rPr lang="tr-TR" dirty="0" smtClean="0"/>
              <a:t> ağrı tabloya eşlik eder.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1203108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Apseler arası farklar</a:t>
            </a:r>
            <a:endParaRPr lang="tr-TR" dirty="0"/>
          </a:p>
        </p:txBody>
      </p:sp>
      <p:sp>
        <p:nvSpPr>
          <p:cNvPr id="3" name="İçerik Yer Tutucusu 2"/>
          <p:cNvSpPr>
            <a:spLocks noGrp="1"/>
          </p:cNvSpPr>
          <p:nvPr>
            <p:ph sz="half" idx="1"/>
          </p:nvPr>
        </p:nvSpPr>
        <p:spPr/>
        <p:txBody>
          <a:bodyPr>
            <a:normAutofit fontScale="77500" lnSpcReduction="20000"/>
          </a:bodyPr>
          <a:lstStyle/>
          <a:p>
            <a:r>
              <a:rPr lang="tr-TR" dirty="0" smtClean="0"/>
              <a:t>Akut apseler:</a:t>
            </a:r>
          </a:p>
          <a:p>
            <a:r>
              <a:rPr lang="tr-TR" dirty="0"/>
              <a:t> </a:t>
            </a:r>
            <a:r>
              <a:rPr lang="tr-TR" dirty="0" smtClean="0"/>
              <a:t>orta şiddetli rahatsızlık</a:t>
            </a:r>
          </a:p>
          <a:p>
            <a:r>
              <a:rPr lang="tr-TR" dirty="0" smtClean="0"/>
              <a:t>Lokalize  kırmızı </a:t>
            </a:r>
            <a:r>
              <a:rPr lang="tr-TR" dirty="0" err="1" smtClean="0"/>
              <a:t>ovoid</a:t>
            </a:r>
            <a:r>
              <a:rPr lang="tr-TR" dirty="0" smtClean="0"/>
              <a:t> şişlik</a:t>
            </a:r>
          </a:p>
          <a:p>
            <a:r>
              <a:rPr lang="tr-TR" dirty="0" err="1" smtClean="0"/>
              <a:t>Periodontal</a:t>
            </a:r>
            <a:r>
              <a:rPr lang="tr-TR" dirty="0" smtClean="0"/>
              <a:t> cep</a:t>
            </a:r>
          </a:p>
          <a:p>
            <a:r>
              <a:rPr lang="tr-TR" dirty="0" err="1" smtClean="0"/>
              <a:t>Mobilite</a:t>
            </a:r>
            <a:endParaRPr lang="tr-TR" dirty="0" smtClean="0"/>
          </a:p>
          <a:p>
            <a:r>
              <a:rPr lang="tr-TR" dirty="0" smtClean="0"/>
              <a:t>Sokette yükselmiş hissi</a:t>
            </a:r>
          </a:p>
          <a:p>
            <a:r>
              <a:rPr lang="tr-TR" dirty="0" smtClean="0"/>
              <a:t>Perküsyon ısırmasa  hassasiyet</a:t>
            </a:r>
          </a:p>
          <a:p>
            <a:r>
              <a:rPr lang="tr-TR" dirty="0" err="1" smtClean="0"/>
              <a:t>Eksudasyon</a:t>
            </a:r>
            <a:endParaRPr lang="tr-TR" dirty="0" smtClean="0"/>
          </a:p>
          <a:p>
            <a:r>
              <a:rPr lang="tr-TR" dirty="0" smtClean="0"/>
              <a:t>Ateş</a:t>
            </a:r>
          </a:p>
          <a:p>
            <a:r>
              <a:rPr lang="tr-TR" dirty="0" err="1" smtClean="0"/>
              <a:t>Rejyonel</a:t>
            </a:r>
            <a:r>
              <a:rPr lang="tr-TR" dirty="0" smtClean="0"/>
              <a:t> </a:t>
            </a:r>
            <a:r>
              <a:rPr lang="tr-TR" dirty="0" err="1" smtClean="0"/>
              <a:t>lenfadenopati</a:t>
            </a:r>
            <a:endParaRPr lang="tr-TR" dirty="0"/>
          </a:p>
        </p:txBody>
      </p:sp>
      <p:sp>
        <p:nvSpPr>
          <p:cNvPr id="4" name="İçerik Yer Tutucusu 3"/>
          <p:cNvSpPr>
            <a:spLocks noGrp="1"/>
          </p:cNvSpPr>
          <p:nvPr>
            <p:ph sz="half" idx="2"/>
          </p:nvPr>
        </p:nvSpPr>
        <p:spPr>
          <a:xfrm>
            <a:off x="5580112" y="1484784"/>
            <a:ext cx="3657600" cy="4663440"/>
          </a:xfrm>
        </p:spPr>
        <p:txBody>
          <a:bodyPr>
            <a:normAutofit fontScale="77500" lnSpcReduction="20000"/>
          </a:bodyPr>
          <a:lstStyle/>
          <a:p>
            <a:r>
              <a:rPr lang="tr-TR" dirty="0" smtClean="0"/>
              <a:t>Kronik apseler</a:t>
            </a:r>
          </a:p>
          <a:p>
            <a:endParaRPr lang="tr-TR" dirty="0"/>
          </a:p>
          <a:p>
            <a:r>
              <a:rPr lang="tr-TR" dirty="0" smtClean="0"/>
              <a:t>Ağrı yok veya </a:t>
            </a:r>
            <a:r>
              <a:rPr lang="tr-TR" dirty="0" err="1" smtClean="0"/>
              <a:t>künt</a:t>
            </a:r>
            <a:r>
              <a:rPr lang="tr-TR" dirty="0" smtClean="0"/>
              <a:t> ağrı</a:t>
            </a:r>
          </a:p>
          <a:p>
            <a:r>
              <a:rPr lang="tr-TR" dirty="0" smtClean="0"/>
              <a:t>Lokalize </a:t>
            </a:r>
            <a:r>
              <a:rPr lang="tr-TR" dirty="0" err="1" smtClean="0"/>
              <a:t>enflamatuvar</a:t>
            </a:r>
            <a:r>
              <a:rPr lang="tr-TR" dirty="0" smtClean="0"/>
              <a:t> lezyon</a:t>
            </a:r>
          </a:p>
          <a:p>
            <a:r>
              <a:rPr lang="tr-TR" dirty="0" smtClean="0"/>
              <a:t>Dişte hafif yükseklik hissi</a:t>
            </a:r>
          </a:p>
          <a:p>
            <a:r>
              <a:rPr lang="tr-TR" dirty="0" smtClean="0"/>
              <a:t>Kesintili </a:t>
            </a:r>
            <a:r>
              <a:rPr lang="tr-TR" dirty="0" err="1" smtClean="0"/>
              <a:t>eksudasyon</a:t>
            </a:r>
            <a:endParaRPr lang="tr-TR" dirty="0" smtClean="0"/>
          </a:p>
          <a:p>
            <a:r>
              <a:rPr lang="tr-TR" dirty="0" smtClean="0"/>
              <a:t>Derin ceple ilişkili fistül açıklığı</a:t>
            </a:r>
          </a:p>
          <a:p>
            <a:r>
              <a:rPr lang="tr-TR" dirty="0" smtClean="0"/>
              <a:t>Genelde sistemik bulgu yok</a:t>
            </a:r>
          </a:p>
          <a:p>
            <a:endParaRPr lang="tr-TR" dirty="0"/>
          </a:p>
        </p:txBody>
      </p:sp>
      <p:sp>
        <p:nvSpPr>
          <p:cNvPr id="5" name="4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2000298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Spesifik tedavi yaklaşımları</a:t>
            </a:r>
            <a:endParaRPr lang="tr-TR" dirty="0"/>
          </a:p>
        </p:txBody>
      </p:sp>
      <p:sp>
        <p:nvSpPr>
          <p:cNvPr id="3" name="İçerik Yer Tutucusu 2"/>
          <p:cNvSpPr>
            <a:spLocks noGrp="1"/>
          </p:cNvSpPr>
          <p:nvPr>
            <p:ph sz="quarter" idx="1"/>
          </p:nvPr>
        </p:nvSpPr>
        <p:spPr/>
        <p:txBody>
          <a:bodyPr/>
          <a:lstStyle/>
          <a:p>
            <a:r>
              <a:rPr lang="tr-TR" dirty="0" err="1" smtClean="0"/>
              <a:t>Periodontal</a:t>
            </a:r>
            <a:r>
              <a:rPr lang="tr-TR" dirty="0" smtClean="0"/>
              <a:t> apsenin tedavisi iki fazı içerir.</a:t>
            </a:r>
          </a:p>
          <a:p>
            <a:r>
              <a:rPr lang="tr-TR" dirty="0" smtClean="0"/>
              <a:t>1-akut  lezyonun çözülmesi</a:t>
            </a:r>
          </a:p>
          <a:p>
            <a:r>
              <a:rPr lang="tr-TR" dirty="0" smtClean="0"/>
              <a:t>2-daha sonrasındaki kronik durumun  </a:t>
            </a:r>
          </a:p>
          <a:p>
            <a:r>
              <a:rPr lang="tr-TR" dirty="0" smtClean="0"/>
              <a:t>çözümlenmesi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2754092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Akut apseler için antibiyotik  tedavisi  </a:t>
            </a:r>
            <a:r>
              <a:rPr lang="tr-TR" dirty="0" err="1" smtClean="0"/>
              <a:t>endikasyonları</a:t>
            </a:r>
            <a:endParaRPr lang="tr-TR" dirty="0"/>
          </a:p>
        </p:txBody>
      </p:sp>
      <p:sp>
        <p:nvSpPr>
          <p:cNvPr id="3" name="İçerik Yer Tutucusu 2"/>
          <p:cNvSpPr>
            <a:spLocks noGrp="1"/>
          </p:cNvSpPr>
          <p:nvPr>
            <p:ph sz="quarter" idx="1"/>
          </p:nvPr>
        </p:nvSpPr>
        <p:spPr/>
        <p:txBody>
          <a:bodyPr/>
          <a:lstStyle/>
          <a:p>
            <a:r>
              <a:rPr lang="tr-TR" dirty="0" smtClean="0"/>
              <a:t>1- </a:t>
            </a:r>
            <a:r>
              <a:rPr lang="tr-TR" dirty="0" err="1" smtClean="0"/>
              <a:t>selülit</a:t>
            </a:r>
            <a:r>
              <a:rPr lang="tr-TR" dirty="0" smtClean="0"/>
              <a:t>:  </a:t>
            </a:r>
            <a:r>
              <a:rPr lang="tr-TR" dirty="0" err="1" smtClean="0"/>
              <a:t>nonlokalize</a:t>
            </a:r>
            <a:r>
              <a:rPr lang="tr-TR" dirty="0" smtClean="0"/>
              <a:t>, yayılan enfeksiyon</a:t>
            </a:r>
          </a:p>
          <a:p>
            <a:r>
              <a:rPr lang="tr-TR" dirty="0" smtClean="0"/>
              <a:t>2-derin ulaşılamayan cepler</a:t>
            </a:r>
          </a:p>
          <a:p>
            <a:r>
              <a:rPr lang="tr-TR" dirty="0"/>
              <a:t> </a:t>
            </a:r>
            <a:r>
              <a:rPr lang="tr-TR" dirty="0" smtClean="0"/>
              <a:t>3-ateş</a:t>
            </a:r>
          </a:p>
          <a:p>
            <a:r>
              <a:rPr lang="tr-TR" dirty="0" smtClean="0"/>
              <a:t>4-rejiyonel </a:t>
            </a:r>
            <a:r>
              <a:rPr lang="tr-TR" dirty="0" err="1" smtClean="0"/>
              <a:t>lenfadenopati</a:t>
            </a:r>
            <a:endParaRPr lang="tr-TR" dirty="0" smtClean="0"/>
          </a:p>
          <a:p>
            <a:r>
              <a:rPr lang="tr-TR" dirty="0" smtClean="0"/>
              <a:t>5- </a:t>
            </a:r>
            <a:r>
              <a:rPr lang="tr-TR" dirty="0" err="1" smtClean="0"/>
              <a:t>immün</a:t>
            </a:r>
            <a:r>
              <a:rPr lang="tr-TR" dirty="0" smtClean="0"/>
              <a:t> sistemi baskılanmış olan hastalar.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2539498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Antibiyotik seçenekleri (</a:t>
            </a:r>
            <a:r>
              <a:rPr lang="tr-TR" dirty="0" err="1" smtClean="0"/>
              <a:t>Carranza</a:t>
            </a:r>
            <a:r>
              <a:rPr lang="tr-TR" dirty="0" smtClean="0"/>
              <a:t> 11th </a:t>
            </a:r>
            <a:r>
              <a:rPr lang="tr-TR" dirty="0" err="1" smtClean="0"/>
              <a:t>edition</a:t>
            </a:r>
            <a:r>
              <a:rPr lang="tr-TR" dirty="0" smtClean="0"/>
              <a:t>)</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err="1" smtClean="0"/>
              <a:t>Amoxicillin</a:t>
            </a:r>
            <a:r>
              <a:rPr lang="tr-TR" dirty="0" smtClean="0"/>
              <a:t>  500 mg</a:t>
            </a:r>
          </a:p>
          <a:p>
            <a:r>
              <a:rPr lang="tr-TR" dirty="0" smtClean="0"/>
              <a:t>1 gr yükleme , 500 </a:t>
            </a:r>
            <a:r>
              <a:rPr lang="tr-TR" dirty="0" err="1" smtClean="0"/>
              <a:t>mgx</a:t>
            </a:r>
            <a:r>
              <a:rPr lang="tr-TR" dirty="0" smtClean="0"/>
              <a:t> 3 kez 3 gün süre ile  </a:t>
            </a:r>
          </a:p>
          <a:p>
            <a:r>
              <a:rPr lang="tr-TR" dirty="0" smtClean="0"/>
              <a:t>3 gün sonra değerlendirme   gerekirse devam</a:t>
            </a:r>
          </a:p>
          <a:p>
            <a:r>
              <a:rPr lang="tr-TR" dirty="0" smtClean="0"/>
              <a:t>Penisilin alerjisi olan hastada</a:t>
            </a:r>
          </a:p>
          <a:p>
            <a:r>
              <a:rPr lang="tr-TR" dirty="0" err="1" smtClean="0"/>
              <a:t>Clindamisin</a:t>
            </a:r>
            <a:r>
              <a:rPr lang="tr-TR" dirty="0" smtClean="0"/>
              <a:t>  600 mg </a:t>
            </a:r>
            <a:r>
              <a:rPr lang="tr-TR" dirty="0" err="1" smtClean="0"/>
              <a:t>yükleme,günde</a:t>
            </a:r>
            <a:r>
              <a:rPr lang="tr-TR" dirty="0" smtClean="0"/>
              <a:t>   300 mgx4  3 gün süre ile</a:t>
            </a:r>
          </a:p>
          <a:p>
            <a:r>
              <a:rPr lang="tr-TR" dirty="0" err="1" smtClean="0"/>
              <a:t>Azitromisin</a:t>
            </a:r>
            <a:r>
              <a:rPr lang="tr-TR" dirty="0" smtClean="0"/>
              <a:t>  1 gr yükleme, sonrası günde 4 kez  500 mg  3 gün boyunca verilir.</a:t>
            </a:r>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328932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Periodontal</a:t>
            </a:r>
            <a:r>
              <a:rPr lang="tr-TR" dirty="0" smtClean="0"/>
              <a:t> apse tedavi seçenekleri</a:t>
            </a:r>
            <a:endParaRPr lang="tr-TR" dirty="0"/>
          </a:p>
        </p:txBody>
      </p:sp>
      <p:sp>
        <p:nvSpPr>
          <p:cNvPr id="3" name="İçerik Yer Tutucusu 2"/>
          <p:cNvSpPr>
            <a:spLocks noGrp="1"/>
          </p:cNvSpPr>
          <p:nvPr>
            <p:ph sz="quarter" idx="1"/>
          </p:nvPr>
        </p:nvSpPr>
        <p:spPr/>
        <p:txBody>
          <a:bodyPr/>
          <a:lstStyle/>
          <a:p>
            <a:r>
              <a:rPr lang="tr-TR" dirty="0" smtClean="0"/>
              <a:t>1- cepten </a:t>
            </a:r>
            <a:r>
              <a:rPr lang="tr-TR" dirty="0" err="1" smtClean="0"/>
              <a:t>retraksiyon</a:t>
            </a:r>
            <a:r>
              <a:rPr lang="tr-TR" dirty="0" smtClean="0"/>
              <a:t>  veya </a:t>
            </a:r>
            <a:r>
              <a:rPr lang="tr-TR" dirty="0" err="1" smtClean="0"/>
              <a:t>insizyonla</a:t>
            </a:r>
            <a:r>
              <a:rPr lang="tr-TR" dirty="0" smtClean="0"/>
              <a:t>  drenajın sağlanması</a:t>
            </a:r>
          </a:p>
          <a:p>
            <a:r>
              <a:rPr lang="tr-TR" dirty="0" smtClean="0"/>
              <a:t>2- </a:t>
            </a:r>
            <a:r>
              <a:rPr lang="tr-TR" dirty="0" err="1" smtClean="0"/>
              <a:t>scaling</a:t>
            </a:r>
            <a:r>
              <a:rPr lang="tr-TR" dirty="0" smtClean="0"/>
              <a:t> ve kök düzlemesi</a:t>
            </a:r>
          </a:p>
          <a:p>
            <a:r>
              <a:rPr lang="tr-TR" dirty="0" smtClean="0"/>
              <a:t>3- </a:t>
            </a:r>
            <a:r>
              <a:rPr lang="tr-TR" dirty="0" err="1" smtClean="0"/>
              <a:t>periodontal</a:t>
            </a:r>
            <a:r>
              <a:rPr lang="tr-TR" dirty="0" smtClean="0"/>
              <a:t> cerrahi</a:t>
            </a:r>
          </a:p>
          <a:p>
            <a:r>
              <a:rPr lang="tr-TR" dirty="0" smtClean="0"/>
              <a:t>4- sistemik  antibiyotikler</a:t>
            </a:r>
          </a:p>
          <a:p>
            <a:r>
              <a:rPr lang="tr-TR" dirty="0" smtClean="0"/>
              <a:t>5-diş çekimi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683992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628800"/>
            <a:ext cx="424847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1646224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76672"/>
            <a:ext cx="3224784" cy="427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92696"/>
            <a:ext cx="429895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val="385833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Akut </a:t>
            </a:r>
            <a:r>
              <a:rPr lang="tr-TR" dirty="0" err="1" smtClean="0"/>
              <a:t>gingivitisler</a:t>
            </a:r>
            <a:r>
              <a:rPr lang="tr-TR" dirty="0" smtClean="0"/>
              <a:t> (</a:t>
            </a:r>
            <a:r>
              <a:rPr lang="tr-TR" dirty="0" err="1" smtClean="0"/>
              <a:t>Manso</a:t>
            </a:r>
            <a:r>
              <a:rPr lang="tr-TR" dirty="0" smtClean="0"/>
              <a:t> R. Ye göre sınıflama)</a:t>
            </a:r>
            <a:endParaRPr lang="tr-TR" dirty="0"/>
          </a:p>
        </p:txBody>
      </p:sp>
      <p:sp>
        <p:nvSpPr>
          <p:cNvPr id="3" name="2 İçerik Yer Tutucusu"/>
          <p:cNvSpPr>
            <a:spLocks noGrp="1"/>
          </p:cNvSpPr>
          <p:nvPr>
            <p:ph sz="quarter" idx="1"/>
          </p:nvPr>
        </p:nvSpPr>
        <p:spPr/>
        <p:txBody>
          <a:bodyPr>
            <a:normAutofit fontScale="92500"/>
          </a:bodyPr>
          <a:lstStyle/>
          <a:p>
            <a:r>
              <a:rPr lang="tr-TR" dirty="0" smtClean="0"/>
              <a:t>A)</a:t>
            </a:r>
            <a:r>
              <a:rPr lang="tr-TR" dirty="0" err="1" smtClean="0"/>
              <a:t>gingivanın</a:t>
            </a:r>
            <a:r>
              <a:rPr lang="tr-TR" dirty="0" smtClean="0"/>
              <a:t> </a:t>
            </a:r>
            <a:r>
              <a:rPr lang="tr-TR" dirty="0" err="1" smtClean="0"/>
              <a:t>travmatik</a:t>
            </a:r>
            <a:r>
              <a:rPr lang="tr-TR" dirty="0" smtClean="0"/>
              <a:t> lezyonları(fiziksel kimyasal zedelenme)</a:t>
            </a:r>
          </a:p>
          <a:p>
            <a:r>
              <a:rPr lang="tr-TR" dirty="0" smtClean="0"/>
              <a:t>B) </a:t>
            </a:r>
            <a:r>
              <a:rPr lang="tr-TR" dirty="0" err="1" smtClean="0"/>
              <a:t>Viral</a:t>
            </a:r>
            <a:r>
              <a:rPr lang="tr-TR" dirty="0" smtClean="0"/>
              <a:t> enfeksiyonlar (Akut </a:t>
            </a:r>
            <a:r>
              <a:rPr lang="tr-TR" dirty="0" err="1" smtClean="0"/>
              <a:t>herpetik</a:t>
            </a:r>
            <a:r>
              <a:rPr lang="tr-TR" dirty="0" smtClean="0"/>
              <a:t> </a:t>
            </a:r>
            <a:r>
              <a:rPr lang="tr-TR" dirty="0" err="1" smtClean="0"/>
              <a:t>gingivostomatit</a:t>
            </a:r>
            <a:r>
              <a:rPr lang="tr-TR" dirty="0" smtClean="0"/>
              <a:t>, el ayak ağız hastalığı, kızamık, </a:t>
            </a:r>
            <a:r>
              <a:rPr lang="tr-TR" dirty="0" err="1" smtClean="0"/>
              <a:t>herpes</a:t>
            </a:r>
            <a:r>
              <a:rPr lang="tr-TR" dirty="0" smtClean="0"/>
              <a:t> virüs </a:t>
            </a:r>
            <a:r>
              <a:rPr lang="tr-TR" dirty="0" err="1" smtClean="0"/>
              <a:t>enf</a:t>
            </a:r>
            <a:r>
              <a:rPr lang="tr-TR" dirty="0" smtClean="0"/>
              <a:t>)</a:t>
            </a:r>
          </a:p>
          <a:p>
            <a:r>
              <a:rPr lang="tr-TR" dirty="0" smtClean="0"/>
              <a:t>C)Bakteri enfeksiyonları (ANUG; Tüberküloz ,</a:t>
            </a:r>
            <a:r>
              <a:rPr lang="tr-TR" dirty="0" err="1" smtClean="0"/>
              <a:t>sifiliz</a:t>
            </a:r>
            <a:r>
              <a:rPr lang="tr-TR" dirty="0" smtClean="0"/>
              <a:t>)</a:t>
            </a:r>
          </a:p>
          <a:p>
            <a:r>
              <a:rPr lang="tr-TR" dirty="0" smtClean="0"/>
              <a:t>D) </a:t>
            </a:r>
            <a:r>
              <a:rPr lang="tr-TR" dirty="0" err="1" smtClean="0"/>
              <a:t>fungal</a:t>
            </a:r>
            <a:r>
              <a:rPr lang="tr-TR" dirty="0" smtClean="0"/>
              <a:t> hastalıklar (</a:t>
            </a:r>
            <a:r>
              <a:rPr lang="tr-TR" dirty="0" err="1" smtClean="0"/>
              <a:t>candidiasis</a:t>
            </a:r>
            <a:r>
              <a:rPr lang="tr-TR" dirty="0" smtClean="0"/>
              <a:t>)</a:t>
            </a:r>
          </a:p>
          <a:p>
            <a:r>
              <a:rPr lang="tr-TR" dirty="0" smtClean="0"/>
              <a:t>E) </a:t>
            </a:r>
            <a:r>
              <a:rPr lang="tr-TR" dirty="0" err="1" smtClean="0"/>
              <a:t>gingival</a:t>
            </a:r>
            <a:r>
              <a:rPr lang="tr-TR" dirty="0" smtClean="0"/>
              <a:t> apse</a:t>
            </a:r>
          </a:p>
          <a:p>
            <a:r>
              <a:rPr lang="tr-TR" dirty="0" smtClean="0"/>
              <a:t>F) </a:t>
            </a:r>
            <a:r>
              <a:rPr lang="tr-TR" dirty="0" err="1" smtClean="0"/>
              <a:t>aftöz</a:t>
            </a:r>
            <a:r>
              <a:rPr lang="tr-TR" dirty="0" smtClean="0"/>
              <a:t> </a:t>
            </a:r>
            <a:r>
              <a:rPr lang="tr-TR" dirty="0" err="1" smtClean="0"/>
              <a:t>ülserasyon</a:t>
            </a:r>
            <a:endParaRPr lang="tr-TR" dirty="0" smtClean="0"/>
          </a:p>
          <a:p>
            <a:r>
              <a:rPr lang="tr-TR" dirty="0" smtClean="0"/>
              <a:t>G) </a:t>
            </a:r>
            <a:r>
              <a:rPr lang="tr-TR" dirty="0" err="1" smtClean="0"/>
              <a:t>eritema</a:t>
            </a:r>
            <a:r>
              <a:rPr lang="tr-TR" dirty="0" smtClean="0"/>
              <a:t> </a:t>
            </a:r>
            <a:r>
              <a:rPr lang="tr-TR" dirty="0" err="1" smtClean="0"/>
              <a:t>multiforme</a:t>
            </a:r>
            <a:endParaRPr lang="tr-TR" dirty="0" smtClean="0"/>
          </a:p>
          <a:p>
            <a:r>
              <a:rPr lang="tr-TR" dirty="0" smtClean="0"/>
              <a:t>H)ilaç alerjisi, </a:t>
            </a:r>
            <a:r>
              <a:rPr lang="tr-TR" dirty="0" err="1" smtClean="0"/>
              <a:t>kontakt</a:t>
            </a:r>
            <a:r>
              <a:rPr lang="tr-TR" dirty="0" smtClean="0"/>
              <a:t> </a:t>
            </a:r>
            <a:r>
              <a:rPr lang="tr-TR" dirty="0" err="1" smtClean="0"/>
              <a:t>hipersensitivite</a:t>
            </a:r>
            <a:endParaRPr lang="tr-TR" dirty="0" smtClean="0"/>
          </a:p>
          <a:p>
            <a:endParaRPr lang="tr-TR" dirty="0" smtClean="0"/>
          </a:p>
          <a:p>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Akut </a:t>
            </a:r>
            <a:r>
              <a:rPr lang="tr-TR" dirty="0" err="1" smtClean="0"/>
              <a:t>nekrotizan</a:t>
            </a:r>
            <a:r>
              <a:rPr lang="tr-TR" dirty="0" smtClean="0"/>
              <a:t> </a:t>
            </a:r>
            <a:r>
              <a:rPr lang="tr-TR" dirty="0" err="1" smtClean="0"/>
              <a:t>ülseratif</a:t>
            </a:r>
            <a:r>
              <a:rPr lang="tr-TR" dirty="0" smtClean="0"/>
              <a:t> </a:t>
            </a:r>
            <a:r>
              <a:rPr lang="tr-TR" dirty="0" err="1" smtClean="0"/>
              <a:t>gingivitis</a:t>
            </a:r>
            <a:endParaRPr lang="tr-TR" dirty="0"/>
          </a:p>
        </p:txBody>
      </p:sp>
      <p:sp>
        <p:nvSpPr>
          <p:cNvPr id="3" name="2 İçerik Yer Tutucusu"/>
          <p:cNvSpPr>
            <a:spLocks noGrp="1"/>
          </p:cNvSpPr>
          <p:nvPr>
            <p:ph sz="quarter" idx="1"/>
          </p:nvPr>
        </p:nvSpPr>
        <p:spPr/>
        <p:txBody>
          <a:bodyPr/>
          <a:lstStyle/>
          <a:p>
            <a:r>
              <a:rPr lang="tr-TR" dirty="0" smtClean="0"/>
              <a:t>Yüzyıllardır bilinen bir durumdur. Siper ağzı veya </a:t>
            </a:r>
            <a:r>
              <a:rPr lang="tr-TR" dirty="0" err="1" smtClean="0"/>
              <a:t>Vincent</a:t>
            </a:r>
            <a:r>
              <a:rPr lang="tr-TR" dirty="0" smtClean="0"/>
              <a:t>  enfeksiyonu olarak da bilinir.Akut kelimesi hastalığın  klinik başlangıcını ifade eder ki NUG bazı formları </a:t>
            </a:r>
            <a:r>
              <a:rPr lang="tr-TR" dirty="0" err="1" smtClean="0"/>
              <a:t>rekürrent</a:t>
            </a:r>
            <a:r>
              <a:rPr lang="tr-TR" dirty="0" smtClean="0"/>
              <a:t> veya kronik de olabilir.</a:t>
            </a:r>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a:t>
            </a:r>
            <a:endParaRPr lang="tr-TR" dirty="0"/>
          </a:p>
        </p:txBody>
      </p:sp>
      <p:sp>
        <p:nvSpPr>
          <p:cNvPr id="3" name="2 İçerik Yer Tutucusu"/>
          <p:cNvSpPr>
            <a:spLocks noGrp="1"/>
          </p:cNvSpPr>
          <p:nvPr>
            <p:ph sz="quarter" idx="1"/>
          </p:nvPr>
        </p:nvSpPr>
        <p:spPr/>
        <p:txBody>
          <a:bodyPr>
            <a:normAutofit/>
          </a:bodyPr>
          <a:lstStyle/>
          <a:p>
            <a:r>
              <a:rPr lang="tr-TR" dirty="0" smtClean="0"/>
              <a:t>Ani başlar,  yoğun dişeti ağrısı olur ve hasta bu nedenle profesyonel yardım almak ister.</a:t>
            </a:r>
          </a:p>
          <a:p>
            <a:r>
              <a:rPr lang="tr-TR" dirty="0" err="1" smtClean="0"/>
              <a:t>Papiller</a:t>
            </a:r>
            <a:r>
              <a:rPr lang="tr-TR" dirty="0" smtClean="0"/>
              <a:t> nekroz ‘</a:t>
            </a:r>
            <a:r>
              <a:rPr lang="tr-TR" dirty="0" err="1" smtClean="0"/>
              <a:t>gingival</a:t>
            </a:r>
            <a:r>
              <a:rPr lang="tr-TR" dirty="0" smtClean="0"/>
              <a:t> </a:t>
            </a:r>
            <a:r>
              <a:rPr lang="tr-TR" dirty="0" err="1" smtClean="0"/>
              <a:t>papilin</a:t>
            </a:r>
            <a:r>
              <a:rPr lang="tr-TR" dirty="0" smtClean="0"/>
              <a:t> zımba ile delinmiş gibi görüntüsü’(nekroz </a:t>
            </a:r>
            <a:r>
              <a:rPr lang="tr-TR" dirty="0" err="1" smtClean="0"/>
              <a:t>lateral</a:t>
            </a:r>
            <a:r>
              <a:rPr lang="tr-TR" dirty="0" smtClean="0"/>
              <a:t> </a:t>
            </a:r>
            <a:r>
              <a:rPr lang="tr-TR" dirty="0" err="1" smtClean="0"/>
              <a:t>ülserasyon</a:t>
            </a:r>
            <a:r>
              <a:rPr lang="tr-TR" dirty="0" smtClean="0"/>
              <a:t> ve derin  </a:t>
            </a:r>
            <a:r>
              <a:rPr lang="tr-TR" dirty="0" err="1" smtClean="0"/>
              <a:t>ülserasyon</a:t>
            </a:r>
            <a:r>
              <a:rPr lang="tr-TR" dirty="0" smtClean="0"/>
              <a:t> nekroz olarak sınıflanır)</a:t>
            </a:r>
          </a:p>
          <a:p>
            <a:r>
              <a:rPr lang="tr-TR" dirty="0" smtClean="0"/>
              <a:t>Hiç veya çok az uyarı ile oluşan </a:t>
            </a:r>
            <a:r>
              <a:rPr lang="tr-TR" dirty="0" err="1" smtClean="0"/>
              <a:t>gingival</a:t>
            </a:r>
            <a:r>
              <a:rPr lang="tr-TR" dirty="0" smtClean="0"/>
              <a:t> kanama ile karakterize.</a:t>
            </a:r>
          </a:p>
          <a:p>
            <a:r>
              <a:rPr lang="tr-TR" dirty="0" smtClean="0"/>
              <a:t>Bu üç belirti </a:t>
            </a:r>
            <a:r>
              <a:rPr lang="tr-TR" dirty="0" err="1" smtClean="0"/>
              <a:t>diagnoz</a:t>
            </a:r>
            <a:r>
              <a:rPr lang="tr-TR" dirty="0" smtClean="0"/>
              <a:t> için gereklidir.</a:t>
            </a:r>
          </a:p>
          <a:p>
            <a:endParaRPr lang="tr-TR" dirty="0" smtClean="0"/>
          </a:p>
          <a:p>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Ateş</a:t>
            </a:r>
          </a:p>
          <a:p>
            <a:r>
              <a:rPr lang="tr-TR" dirty="0" smtClean="0"/>
              <a:t>Halsizlik,</a:t>
            </a:r>
          </a:p>
          <a:p>
            <a:r>
              <a:rPr lang="tr-TR" dirty="0" err="1" smtClean="0"/>
              <a:t>Lenfadenopati</a:t>
            </a:r>
            <a:endParaRPr lang="tr-TR" dirty="0" smtClean="0"/>
          </a:p>
          <a:p>
            <a:r>
              <a:rPr lang="tr-TR" dirty="0" smtClean="0"/>
              <a:t>Metalik tat</a:t>
            </a:r>
          </a:p>
          <a:p>
            <a:r>
              <a:rPr lang="tr-TR" dirty="0" smtClean="0"/>
              <a:t>Ağız kokusu tabloya eşlik eder.</a:t>
            </a:r>
          </a:p>
          <a:p>
            <a:r>
              <a:rPr lang="tr-TR" dirty="0" smtClean="0"/>
              <a:t>Belirtiler çocuklarda daha ağırdır. NUG ile </a:t>
            </a:r>
            <a:r>
              <a:rPr lang="tr-TR" dirty="0" err="1" smtClean="0"/>
              <a:t>gingival</a:t>
            </a:r>
            <a:r>
              <a:rPr lang="tr-TR" dirty="0" smtClean="0"/>
              <a:t> </a:t>
            </a:r>
            <a:r>
              <a:rPr lang="tr-TR" dirty="0" err="1" smtClean="0"/>
              <a:t>konnektif</a:t>
            </a:r>
            <a:r>
              <a:rPr lang="tr-TR" dirty="0" smtClean="0"/>
              <a:t> dokunun  anlamlı derecede yıkımı mümkündür. Fakat </a:t>
            </a:r>
            <a:r>
              <a:rPr lang="tr-TR" dirty="0" err="1" smtClean="0"/>
              <a:t>ataşman</a:t>
            </a:r>
            <a:r>
              <a:rPr lang="tr-TR" dirty="0" smtClean="0"/>
              <a:t> kaybı da eşlik ederse  bu durum NUP (</a:t>
            </a:r>
            <a:r>
              <a:rPr lang="tr-TR" dirty="0" err="1" smtClean="0"/>
              <a:t>nekrotizan</a:t>
            </a:r>
            <a:r>
              <a:rPr lang="tr-TR" dirty="0" smtClean="0"/>
              <a:t> </a:t>
            </a:r>
            <a:r>
              <a:rPr lang="tr-TR" dirty="0" err="1" smtClean="0"/>
              <a:t>ülseratif</a:t>
            </a:r>
            <a:r>
              <a:rPr lang="tr-TR" dirty="0" smtClean="0"/>
              <a:t> </a:t>
            </a:r>
            <a:r>
              <a:rPr lang="tr-TR" dirty="0" err="1" smtClean="0"/>
              <a:t>periodontitis</a:t>
            </a:r>
            <a:r>
              <a:rPr lang="tr-TR" dirty="0" smtClean="0"/>
              <a:t> ) olur.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NUG ETİYOLOJİSİ</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Etiyolojisi bakteriyel  enfeksiyonla ilişkilidir.NUG </a:t>
            </a:r>
            <a:r>
              <a:rPr lang="tr-TR" dirty="0" err="1" smtClean="0"/>
              <a:t>gingival</a:t>
            </a:r>
            <a:r>
              <a:rPr lang="tr-TR" dirty="0" smtClean="0"/>
              <a:t> lezyonunun bakteri ile ilişkisinde 4 tabakası vardır:</a:t>
            </a:r>
          </a:p>
          <a:p>
            <a:pPr>
              <a:buNone/>
            </a:pPr>
            <a:r>
              <a:rPr lang="tr-TR" dirty="0" smtClean="0"/>
              <a:t>-Bakteriyel tabaka: lökosit, bakteri (</a:t>
            </a:r>
            <a:r>
              <a:rPr lang="tr-TR" dirty="0" err="1" smtClean="0"/>
              <a:t>Spiroketler</a:t>
            </a:r>
            <a:r>
              <a:rPr lang="tr-TR" dirty="0" smtClean="0"/>
              <a:t> )</a:t>
            </a:r>
          </a:p>
          <a:p>
            <a:pPr>
              <a:buNone/>
            </a:pPr>
            <a:r>
              <a:rPr lang="tr-TR" dirty="0" err="1" smtClean="0"/>
              <a:t>Nötrofilden</a:t>
            </a:r>
            <a:r>
              <a:rPr lang="tr-TR" dirty="0" smtClean="0"/>
              <a:t> zengin tabaka (bakteri tabakasını takip eder)</a:t>
            </a:r>
          </a:p>
          <a:p>
            <a:pPr>
              <a:buNone/>
            </a:pPr>
            <a:r>
              <a:rPr lang="tr-TR" dirty="0" smtClean="0"/>
              <a:t>Nekrotik tabaka</a:t>
            </a:r>
          </a:p>
          <a:p>
            <a:pPr>
              <a:buNone/>
            </a:pPr>
            <a:r>
              <a:rPr lang="tr-TR" dirty="0" err="1" smtClean="0"/>
              <a:t>Spiroketal</a:t>
            </a:r>
            <a:r>
              <a:rPr lang="tr-TR" dirty="0" smtClean="0"/>
              <a:t>  </a:t>
            </a:r>
            <a:r>
              <a:rPr lang="tr-TR" dirty="0" err="1" smtClean="0"/>
              <a:t>infiltrasyon</a:t>
            </a:r>
            <a:r>
              <a:rPr lang="tr-TR" dirty="0" smtClean="0"/>
              <a:t> tabakası her tabakada </a:t>
            </a:r>
            <a:r>
              <a:rPr lang="tr-TR" dirty="0" err="1" smtClean="0"/>
              <a:t>spiroketler</a:t>
            </a:r>
            <a:r>
              <a:rPr lang="tr-TR" dirty="0" smtClean="0"/>
              <a:t> vardır.</a:t>
            </a:r>
            <a:endParaRPr lang="tr-TR" dirty="0"/>
          </a:p>
          <a:p>
            <a:pPr>
              <a:buNone/>
            </a:pP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347</TotalTime>
  <Words>1231</Words>
  <Application>Microsoft Office PowerPoint</Application>
  <PresentationFormat>Ekran Gösterisi (4:3)</PresentationFormat>
  <Paragraphs>225</Paragraphs>
  <Slides>48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Calibri</vt:lpstr>
      <vt:lpstr>Georgia</vt:lpstr>
      <vt:lpstr>Wingdings</vt:lpstr>
      <vt:lpstr>Wingdings 2</vt:lpstr>
      <vt:lpstr>Kent</vt:lpstr>
      <vt:lpstr>Periodontal Acil Durumlar ve Tedavileri</vt:lpstr>
      <vt:lpstr>Akut</vt:lpstr>
      <vt:lpstr>PowerPoint Sunusu</vt:lpstr>
      <vt:lpstr>AKUT GİNGİVİTİSLER</vt:lpstr>
      <vt:lpstr>Akut gingivitisler (Manso R. Ye göre sınıflama)</vt:lpstr>
      <vt:lpstr>Akut nekrotizan ülseratif gingivitis</vt:lpstr>
      <vt:lpstr>ANUG</vt:lpstr>
      <vt:lpstr>ANUG</vt:lpstr>
      <vt:lpstr>NUG ETİYOLOJİSİ</vt:lpstr>
      <vt:lpstr>Etiyolojisinde ayrıca:</vt:lpstr>
      <vt:lpstr>PowerPoint Sunusu</vt:lpstr>
      <vt:lpstr>PowerPoint Sunusu</vt:lpstr>
      <vt:lpstr>PowerPoint Sunusu</vt:lpstr>
      <vt:lpstr>PowerPoint Sunusu</vt:lpstr>
      <vt:lpstr>Anug tedavisi</vt:lpstr>
      <vt:lpstr>Hastaya tavsiyeler</vt:lpstr>
      <vt:lpstr>ANUG_P</vt:lpstr>
      <vt:lpstr>HERPETİK GİNGİVİTİS Akut herpetik gingivostomatit</vt:lpstr>
      <vt:lpstr>Etiyolojiye ilave:</vt:lpstr>
      <vt:lpstr>Ayırıcı tanıda:</vt:lpstr>
      <vt:lpstr>PowerPoint Sunusu</vt:lpstr>
      <vt:lpstr>PowerPoint Sunusu</vt:lpstr>
      <vt:lpstr>PowerPoint Sunusu</vt:lpstr>
      <vt:lpstr>PowerPoint Sunusu</vt:lpstr>
      <vt:lpstr>PowerPoint Sunusu</vt:lpstr>
      <vt:lpstr>Tedavisinde:</vt:lpstr>
      <vt:lpstr>PowerPoint Sunusu</vt:lpstr>
      <vt:lpstr>Perikoronit</vt:lpstr>
      <vt:lpstr>Perikoronit tedavisi:</vt:lpstr>
      <vt:lpstr>perikoronitis</vt:lpstr>
      <vt:lpstr>PowerPoint Sunusu</vt:lpstr>
      <vt:lpstr>Streptokokal gingivitis</vt:lpstr>
      <vt:lpstr>Apselerin Sınıflaması</vt:lpstr>
      <vt:lpstr>Periodontal Apseler</vt:lpstr>
      <vt:lpstr>Periodontal apseler</vt:lpstr>
      <vt:lpstr>PowerPoint Sunusu</vt:lpstr>
      <vt:lpstr>Gingival apseler</vt:lpstr>
      <vt:lpstr>PowerPoint Sunusu</vt:lpstr>
      <vt:lpstr>Akut ve kronik apseler</vt:lpstr>
      <vt:lpstr>Akut Apseler</vt:lpstr>
      <vt:lpstr>Kronik apseler</vt:lpstr>
      <vt:lpstr>Apseler arası farklar</vt:lpstr>
      <vt:lpstr>Spesifik tedavi yaklaşımları</vt:lpstr>
      <vt:lpstr>Akut apseler için antibiyotik  tedavisi  endikasyonları</vt:lpstr>
      <vt:lpstr>Antibiyotik seçenekleri (Carranza 11th edition)</vt:lpstr>
      <vt:lpstr>Periodontal apse tedavi seçenekleri</vt:lpstr>
      <vt:lpstr>PowerPoint Sunusu</vt:lpstr>
      <vt:lpstr>PowerPoint Sunusu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 GİNGİVİTİSLER</dc:title>
  <dc:creator>Kemal</dc:creator>
  <cp:lastModifiedBy>ilter unal</cp:lastModifiedBy>
  <cp:revision>44</cp:revision>
  <dcterms:created xsi:type="dcterms:W3CDTF">2012-01-10T19:03:37Z</dcterms:created>
  <dcterms:modified xsi:type="dcterms:W3CDTF">2023-10-12T19:08:35Z</dcterms:modified>
</cp:coreProperties>
</file>