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5"/>
  </p:notesMasterIdLst>
  <p:sldIdLst>
    <p:sldId id="256" r:id="rId2"/>
    <p:sldId id="265" r:id="rId3"/>
    <p:sldId id="371" r:id="rId4"/>
    <p:sldId id="372" r:id="rId5"/>
    <p:sldId id="373" r:id="rId6"/>
    <p:sldId id="374" r:id="rId7"/>
    <p:sldId id="375" r:id="rId8"/>
    <p:sldId id="376" r:id="rId9"/>
    <p:sldId id="377" r:id="rId10"/>
    <p:sldId id="378" r:id="rId11"/>
    <p:sldId id="379" r:id="rId12"/>
    <p:sldId id="380" r:id="rId13"/>
    <p:sldId id="381" r:id="rId14"/>
    <p:sldId id="382" r:id="rId15"/>
    <p:sldId id="383" r:id="rId16"/>
    <p:sldId id="384" r:id="rId17"/>
    <p:sldId id="385" r:id="rId18"/>
    <p:sldId id="386" r:id="rId19"/>
    <p:sldId id="387" r:id="rId20"/>
    <p:sldId id="388" r:id="rId21"/>
    <p:sldId id="389" r:id="rId22"/>
    <p:sldId id="390" r:id="rId23"/>
    <p:sldId id="409" r:id="rId24"/>
    <p:sldId id="410" r:id="rId25"/>
    <p:sldId id="391" r:id="rId26"/>
    <p:sldId id="392" r:id="rId27"/>
    <p:sldId id="393" r:id="rId28"/>
    <p:sldId id="397" r:id="rId29"/>
    <p:sldId id="398" r:id="rId30"/>
    <p:sldId id="399" r:id="rId31"/>
    <p:sldId id="401" r:id="rId32"/>
    <p:sldId id="402" r:id="rId33"/>
    <p:sldId id="260" r:id="rId3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A8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5501" autoAdjust="0"/>
  </p:normalViewPr>
  <p:slideViewPr>
    <p:cSldViewPr snapToGrid="0" showGuides="1">
      <p:cViewPr varScale="1">
        <p:scale>
          <a:sx n="116" d="100"/>
          <a:sy n="116" d="100"/>
        </p:scale>
        <p:origin x="39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D934C0-BF0B-474C-953C-C67077A6FC93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13B6E2-7665-4A05-8B1C-25E6AED686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2003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13B6E2-7665-4A05-8B1C-25E6AED6868E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5536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smtClean="0"/>
              <a:t>ICD-10 hastalık kodlama sisteminde “FARENJİT” ve “TONSİLLİT” eklerinin kullanıldığı tanımlar kullanılmasına rağmen “tonsillofarenjit” terimi bulunmamaktadır.</a:t>
            </a:r>
            <a:r>
              <a:rPr lang="tr-TR" baseline="0" dirty="0" smtClean="0"/>
              <a:t> Ancak günlük uygulamada “TONSİLLOFARENJİT” sıklıkla kullanımdadır. 3</a:t>
            </a: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2070F4-F0DD-47C3-968B-21AE99DC4F81}" type="slidenum">
              <a:rPr lang="tr-TR" smtClean="0"/>
              <a:pPr/>
              <a:t>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4369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48A0-F147-4E4C-A363-B1B254F64036}" type="datetime1">
              <a:rPr lang="tr-TR" smtClean="0"/>
              <a:t>25.10.2017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DDB3-E488-4A62-A226-D11741C093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3741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454AC-D173-4C53-A428-762D59200648}" type="datetime1">
              <a:rPr lang="tr-TR" smtClean="0"/>
              <a:t>25.10.2017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DDB3-E488-4A62-A226-D11741C093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2255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9958A-F23E-43B0-BE4B-44D0D4596D32}" type="datetime1">
              <a:rPr lang="tr-TR" smtClean="0"/>
              <a:t>25.10.2017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DDB3-E488-4A62-A226-D11741C093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5084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F1103-977D-457E-81AA-72398934F70A}" type="datetime1">
              <a:rPr lang="tr-TR" smtClean="0"/>
              <a:t>25.10.2017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DDB3-E488-4A62-A226-D11741C093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223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8E1F2-CB57-467C-A824-469362E3C388}" type="datetime1">
              <a:rPr lang="tr-TR" smtClean="0"/>
              <a:t>25.10.2017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DDB3-E488-4A62-A226-D11741C093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9054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03A7E-D36D-4C41-810A-F60004AD18A5}" type="datetime1">
              <a:rPr lang="tr-TR" smtClean="0"/>
              <a:t>25.10.2017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DDB3-E488-4A62-A226-D11741C093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6930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18BDC-F39A-440B-9B79-C67D88BBDD9C}" type="datetime1">
              <a:rPr lang="tr-TR" smtClean="0"/>
              <a:t>25.10.2017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DDB3-E488-4A62-A226-D11741C093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2320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4B862-5978-4AF7-B98F-8190FD5581E6}" type="datetime1">
              <a:rPr lang="tr-TR" smtClean="0"/>
              <a:t>25.10.2017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DDB3-E488-4A62-A226-D11741C093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2987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4605C-7C73-40D7-9887-176CFBA8CAD6}" type="datetime1">
              <a:rPr lang="tr-TR" smtClean="0"/>
              <a:t>25.10.2017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DDB3-E488-4A62-A226-D11741C093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6635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9F80F-FB47-4D5D-8BBD-8E90A50AAB95}" type="datetime1">
              <a:rPr lang="tr-TR" smtClean="0"/>
              <a:t>25.10.2017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DDB3-E488-4A62-A226-D11741C093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9893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22F1F-98C4-451F-B8AA-A91CCA773C83}" type="datetime1">
              <a:rPr lang="tr-TR" smtClean="0"/>
              <a:t>25.10.2017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DDB3-E488-4A62-A226-D11741C093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117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6CDD0-DE51-4495-B19E-AA7966D549CD}" type="datetime1">
              <a:rPr lang="tr-TR" smtClean="0"/>
              <a:t>25.10.2017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1DDB3-E488-4A62-A226-D11741C093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7951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09748" y="896215"/>
            <a:ext cx="8615423" cy="4526389"/>
          </a:xfrm>
        </p:spPr>
        <p:txBody>
          <a:bodyPr>
            <a:normAutofit fontScale="90000"/>
          </a:bodyPr>
          <a:lstStyle/>
          <a:p>
            <a:pPr>
              <a:lnSpc>
                <a:spcPct val="120000"/>
              </a:lnSpc>
            </a:pPr>
            <a:r>
              <a:rPr lang="tr-TR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ERİŞKİN </a:t>
            </a:r>
            <a:r>
              <a:rPr lang="tr-TR" b="1" dirty="0">
                <a:solidFill>
                  <a:schemeClr val="bg1"/>
                </a:solidFill>
                <a:cs typeface="Times New Roman" panose="02020603050405020304" pitchFamily="18" charset="0"/>
              </a:rPr>
              <a:t>HASTADA </a:t>
            </a:r>
            <a:r>
              <a:rPr lang="tr-TR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GASTROENTERİTTE </a:t>
            </a:r>
            <a:r>
              <a:rPr lang="tr-TR" b="1" dirty="0">
                <a:solidFill>
                  <a:schemeClr val="bg1"/>
                </a:solidFill>
                <a:cs typeface="Times New Roman" panose="02020603050405020304" pitchFamily="18" charset="0"/>
              </a:rPr>
              <a:t>ANTİBİYOTİK </a:t>
            </a:r>
            <a:r>
              <a:rPr lang="tr-TR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KULLANIMINA </a:t>
            </a:r>
            <a:br>
              <a:rPr lang="tr-TR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</a:br>
            <a:r>
              <a:rPr lang="tr-TR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AKILCI YAKLAŞIM</a:t>
            </a:r>
            <a:endParaRPr lang="tr-T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19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1"/>
          <p:cNvSpPr txBox="1">
            <a:spLocks/>
          </p:cNvSpPr>
          <p:nvPr/>
        </p:nvSpPr>
        <p:spPr>
          <a:xfrm>
            <a:off x="1371564" y="530691"/>
            <a:ext cx="6825952" cy="4900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baseline="0">
                <a:ln w="12700"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800" b="1" i="0" u="none" strike="noStrike" kern="1200" cap="none" spc="0" normalizeH="0" baseline="0" noProof="0" dirty="0" err="1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Viral</a:t>
            </a:r>
            <a:r>
              <a:rPr kumimoji="0" lang="tr-TR" sz="4800" b="1" i="0" u="none" strike="noStrike" kern="1200" cap="none" spc="0" normalizeH="0" baseline="0" noProof="0" dirty="0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Etkenler</a:t>
            </a:r>
            <a:endParaRPr kumimoji="0" lang="tr-TR" sz="4800" b="1" i="0" u="none" strike="noStrike" kern="1200" cap="none" spc="0" normalizeH="0" baseline="0" noProof="0" dirty="0">
              <a:ln w="12700"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838200" y="1622205"/>
            <a:ext cx="7578436" cy="4589992"/>
          </a:xfrm>
        </p:spPr>
        <p:txBody>
          <a:bodyPr>
            <a:normAutofit fontScale="92500" lnSpcReduction="10000"/>
          </a:bodyPr>
          <a:lstStyle/>
          <a:p>
            <a:r>
              <a:rPr lang="tr-TR" sz="2400" b="0" dirty="0" smtClean="0">
                <a:solidFill>
                  <a:schemeClr val="tx1"/>
                </a:solidFill>
                <a:cs typeface="Times New Roman" pitchFamily="18" charset="0"/>
              </a:rPr>
              <a:t>İnsan </a:t>
            </a:r>
            <a:r>
              <a:rPr lang="tr-TR" sz="2400" b="0" dirty="0" err="1" smtClean="0">
                <a:solidFill>
                  <a:schemeClr val="tx1"/>
                </a:solidFill>
                <a:cs typeface="Times New Roman" pitchFamily="18" charset="0"/>
              </a:rPr>
              <a:t>kalisiviruslar</a:t>
            </a:r>
            <a:r>
              <a:rPr lang="tr-TR" sz="2400" b="0" dirty="0" smtClean="0">
                <a:solidFill>
                  <a:schemeClr val="tx1"/>
                </a:solidFill>
                <a:cs typeface="Times New Roman" pitchFamily="18" charset="0"/>
              </a:rPr>
              <a:t> (</a:t>
            </a:r>
            <a:r>
              <a:rPr lang="tr-TR" sz="2400" b="0" dirty="0" err="1" smtClean="0">
                <a:solidFill>
                  <a:schemeClr val="tx1"/>
                </a:solidFill>
                <a:cs typeface="Times New Roman" pitchFamily="18" charset="0"/>
              </a:rPr>
              <a:t>norovirus</a:t>
            </a:r>
            <a:r>
              <a:rPr lang="tr-TR" sz="2400" b="0" dirty="0" smtClean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tr-TR" sz="2400" b="0" dirty="0" err="1" smtClean="0">
                <a:solidFill>
                  <a:schemeClr val="tx1"/>
                </a:solidFill>
                <a:cs typeface="Times New Roman" pitchFamily="18" charset="0"/>
              </a:rPr>
              <a:t>sapovirus</a:t>
            </a:r>
            <a:r>
              <a:rPr lang="tr-TR" sz="2400" b="0" dirty="0" smtClean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tr-TR" sz="2400" b="0" dirty="0" err="1" smtClean="0">
                <a:solidFill>
                  <a:schemeClr val="tx1"/>
                </a:solidFill>
                <a:cs typeface="Times New Roman" pitchFamily="18" charset="0"/>
              </a:rPr>
              <a:t>lagovirus</a:t>
            </a:r>
            <a:r>
              <a:rPr lang="tr-TR" sz="2400" b="0" dirty="0" smtClean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tr-TR" sz="2400" b="0" dirty="0" err="1" smtClean="0">
                <a:solidFill>
                  <a:schemeClr val="tx1"/>
                </a:solidFill>
                <a:cs typeface="Times New Roman" pitchFamily="18" charset="0"/>
              </a:rPr>
              <a:t>vesivirus</a:t>
            </a:r>
            <a:r>
              <a:rPr lang="tr-TR" sz="2400" dirty="0" smtClean="0">
                <a:solidFill>
                  <a:schemeClr val="tx1"/>
                </a:solidFill>
                <a:cs typeface="Times New Roman" pitchFamily="18" charset="0"/>
              </a:rPr>
              <a:t>)</a:t>
            </a:r>
          </a:p>
          <a:p>
            <a:r>
              <a:rPr lang="tr-TR" sz="2400" dirty="0" err="1" smtClean="0">
                <a:solidFill>
                  <a:schemeClr val="tx1"/>
                </a:solidFill>
                <a:cs typeface="Times New Roman" pitchFamily="18" charset="0"/>
              </a:rPr>
              <a:t>Rotavirus</a:t>
            </a:r>
            <a:r>
              <a:rPr lang="tr-TR" sz="24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endParaRPr lang="tr-TR" sz="2400" b="0" dirty="0" smtClean="0">
              <a:solidFill>
                <a:schemeClr val="tx1"/>
              </a:solidFill>
              <a:cs typeface="Times New Roman" pitchFamily="18" charset="0"/>
            </a:endParaRPr>
          </a:p>
          <a:p>
            <a:r>
              <a:rPr lang="tr-TR" sz="2400" b="0" dirty="0" err="1" smtClean="0">
                <a:solidFill>
                  <a:schemeClr val="tx1"/>
                </a:solidFill>
                <a:cs typeface="Times New Roman" pitchFamily="18" charset="0"/>
              </a:rPr>
              <a:t>Adenovirus</a:t>
            </a:r>
            <a:endParaRPr lang="tr-TR" sz="2400" b="0" dirty="0" smtClean="0">
              <a:solidFill>
                <a:schemeClr val="tx1"/>
              </a:solidFill>
              <a:cs typeface="Times New Roman" pitchFamily="18" charset="0"/>
            </a:endParaRPr>
          </a:p>
          <a:p>
            <a:r>
              <a:rPr lang="tr-TR" sz="2400" b="0" dirty="0" err="1" smtClean="0">
                <a:solidFill>
                  <a:schemeClr val="tx1"/>
                </a:solidFill>
                <a:cs typeface="Times New Roman" pitchFamily="18" charset="0"/>
              </a:rPr>
              <a:t>Astrovirus</a:t>
            </a:r>
            <a:endParaRPr lang="tr-TR" sz="2400" b="0" dirty="0" smtClean="0">
              <a:solidFill>
                <a:schemeClr val="tx1"/>
              </a:solidFill>
              <a:cs typeface="Times New Roman" pitchFamily="18" charset="0"/>
            </a:endParaRPr>
          </a:p>
          <a:p>
            <a:r>
              <a:rPr lang="tr-TR" sz="2400" b="0" dirty="0" smtClean="0">
                <a:solidFill>
                  <a:schemeClr val="tx1"/>
                </a:solidFill>
                <a:cs typeface="Times New Roman" pitchFamily="18" charset="0"/>
              </a:rPr>
              <a:t>Enterovirus</a:t>
            </a:r>
          </a:p>
          <a:p>
            <a:r>
              <a:rPr lang="tr-TR" sz="2400" b="0" dirty="0" err="1" smtClean="0">
                <a:solidFill>
                  <a:schemeClr val="tx1"/>
                </a:solidFill>
                <a:cs typeface="Times New Roman" pitchFamily="18" charset="0"/>
              </a:rPr>
              <a:t>Koronavirus</a:t>
            </a:r>
            <a:endParaRPr lang="tr-TR" sz="2400" b="0" dirty="0" smtClean="0">
              <a:solidFill>
                <a:schemeClr val="tx1"/>
              </a:solidFill>
              <a:cs typeface="Times New Roman" pitchFamily="18" charset="0"/>
            </a:endParaRPr>
          </a:p>
          <a:p>
            <a:r>
              <a:rPr lang="tr-TR" sz="2400" b="0" dirty="0" err="1" smtClean="0">
                <a:solidFill>
                  <a:schemeClr val="tx1"/>
                </a:solidFill>
                <a:cs typeface="Times New Roman" pitchFamily="18" charset="0"/>
              </a:rPr>
              <a:t>Torovirus</a:t>
            </a:r>
            <a:endParaRPr lang="tr-TR" sz="2400" b="0" dirty="0" smtClean="0">
              <a:solidFill>
                <a:schemeClr val="tx1"/>
              </a:solidFill>
              <a:cs typeface="Times New Roman" pitchFamily="18" charset="0"/>
            </a:endParaRPr>
          </a:p>
          <a:p>
            <a:r>
              <a:rPr lang="tr-TR" sz="2400" b="0" dirty="0" err="1" smtClean="0">
                <a:solidFill>
                  <a:schemeClr val="tx1"/>
                </a:solidFill>
                <a:cs typeface="Times New Roman" pitchFamily="18" charset="0"/>
              </a:rPr>
              <a:t>Pikobirnovirus</a:t>
            </a:r>
            <a:endParaRPr lang="tr-TR" sz="2400" b="0" dirty="0" smtClean="0">
              <a:solidFill>
                <a:schemeClr val="tx1"/>
              </a:solidFill>
              <a:cs typeface="Times New Roman" pitchFamily="18" charset="0"/>
            </a:endParaRPr>
          </a:p>
          <a:p>
            <a:r>
              <a:rPr lang="tr-TR" sz="2400" dirty="0" err="1" smtClean="0">
                <a:solidFill>
                  <a:schemeClr val="tx1"/>
                </a:solidFill>
                <a:cs typeface="Times New Roman" pitchFamily="18" charset="0"/>
              </a:rPr>
              <a:t>Bokavirus</a:t>
            </a:r>
            <a:endParaRPr lang="tr-TR" sz="24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r>
              <a:rPr lang="tr-TR" sz="2400" dirty="0" err="1" smtClean="0">
                <a:solidFill>
                  <a:schemeClr val="tx1"/>
                </a:solidFill>
                <a:cs typeface="Times New Roman" pitchFamily="18" charset="0"/>
              </a:rPr>
              <a:t>Parvovirus</a:t>
            </a:r>
            <a:r>
              <a:rPr lang="tr-TR" sz="2400" dirty="0" smtClean="0">
                <a:solidFill>
                  <a:schemeClr val="tx1"/>
                </a:solidFill>
                <a:cs typeface="Times New Roman" pitchFamily="18" charset="0"/>
              </a:rPr>
              <a:t> B19</a:t>
            </a:r>
            <a:endParaRPr lang="tr-TR" sz="2400" b="0" dirty="0" smtClean="0">
              <a:solidFill>
                <a:schemeClr val="tx1"/>
              </a:solidFill>
              <a:cs typeface="Times New Roman" pitchFamily="18" charset="0"/>
            </a:endParaRPr>
          </a:p>
          <a:p>
            <a:r>
              <a:rPr lang="tr-TR" sz="2400" b="0" dirty="0" smtClean="0">
                <a:solidFill>
                  <a:schemeClr val="tx1"/>
                </a:solidFill>
                <a:cs typeface="Times New Roman" pitchFamily="18" charset="0"/>
              </a:rPr>
              <a:t>CMV</a:t>
            </a:r>
          </a:p>
          <a:p>
            <a:endParaRPr lang="tr-TR" sz="2400" b="0" dirty="0" smtClean="0"/>
          </a:p>
          <a:p>
            <a:endParaRPr lang="tr-TR" sz="2400" b="0" dirty="0" smtClean="0"/>
          </a:p>
          <a:p>
            <a:endParaRPr lang="tr-TR" sz="2400" b="0" dirty="0" smtClean="0"/>
          </a:p>
          <a:p>
            <a:endParaRPr lang="tr-TR" sz="2400" b="0" dirty="0" smtClean="0"/>
          </a:p>
          <a:p>
            <a:endParaRPr lang="tr-TR" sz="2400" dirty="0" smtClean="0"/>
          </a:p>
        </p:txBody>
      </p:sp>
      <p:sp>
        <p:nvSpPr>
          <p:cNvPr id="10" name="3 Bulut Belirtme Çizgisi"/>
          <p:cNvSpPr/>
          <p:nvPr/>
        </p:nvSpPr>
        <p:spPr>
          <a:xfrm>
            <a:off x="4221429" y="2223654"/>
            <a:ext cx="5379771" cy="3387095"/>
          </a:xfrm>
          <a:prstGeom prst="cloudCallout">
            <a:avLst>
              <a:gd name="adj1" fmla="val -72579"/>
              <a:gd name="adj2" fmla="val 5922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Arial" pitchFamily="34" charset="0"/>
              <a:buChar char="•"/>
              <a:defRPr/>
            </a:pPr>
            <a:r>
              <a:rPr lang="tr-TR" sz="2200" dirty="0">
                <a:solidFill>
                  <a:schemeClr val="tx1"/>
                </a:solidFill>
                <a:cs typeface="Times New Roman" pitchFamily="18" charset="0"/>
              </a:rPr>
              <a:t>Benzer bulaşma özellikleri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tr-TR" sz="2200" dirty="0">
                <a:solidFill>
                  <a:schemeClr val="tx1"/>
                </a:solidFill>
                <a:cs typeface="Times New Roman" pitchFamily="18" charset="0"/>
              </a:rPr>
              <a:t>Klinikleri benzer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tr-TR" sz="2200" dirty="0">
                <a:solidFill>
                  <a:schemeClr val="tx1"/>
                </a:solidFill>
                <a:cs typeface="Times New Roman" pitchFamily="18" charset="0"/>
              </a:rPr>
              <a:t>Tedavileri </a:t>
            </a:r>
            <a:r>
              <a:rPr lang="tr-TR" sz="2200" dirty="0" smtClean="0">
                <a:solidFill>
                  <a:schemeClr val="tx1"/>
                </a:solidFill>
                <a:cs typeface="Times New Roman" pitchFamily="18" charset="0"/>
              </a:rPr>
              <a:t>benzer (destekleyici)</a:t>
            </a:r>
            <a:endParaRPr lang="tr-TR" sz="2200" dirty="0">
              <a:solidFill>
                <a:schemeClr val="tx1"/>
              </a:solidFill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tr-TR" sz="2200" dirty="0">
                <a:solidFill>
                  <a:schemeClr val="tx1"/>
                </a:solidFill>
                <a:cs typeface="Times New Roman" pitchFamily="18" charset="0"/>
              </a:rPr>
              <a:t>Çoğunda </a:t>
            </a:r>
            <a:r>
              <a:rPr lang="tr-TR" sz="2200" dirty="0" smtClean="0">
                <a:solidFill>
                  <a:schemeClr val="tx1"/>
                </a:solidFill>
                <a:cs typeface="Times New Roman" pitchFamily="18" charset="0"/>
              </a:rPr>
              <a:t>etken gösterilemez</a:t>
            </a:r>
            <a:endParaRPr lang="tr-TR" sz="22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DDB3-E488-4A62-A226-D11741C09347}" type="slidenum">
              <a:rPr lang="tr-TR" smtClean="0"/>
              <a:t>10</a:t>
            </a:fld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83A7-07C2-4074-B332-747AC0CB88D3}" type="datetime1">
              <a:rPr lang="tr-TR" smtClean="0"/>
              <a:t>25.10.2017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787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10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1"/>
          <p:cNvSpPr txBox="1">
            <a:spLocks/>
          </p:cNvSpPr>
          <p:nvPr/>
        </p:nvSpPr>
        <p:spPr>
          <a:xfrm>
            <a:off x="1342029" y="304401"/>
            <a:ext cx="10661839" cy="6858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baseline="0">
                <a:ln w="12700"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err="1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Viral</a:t>
            </a:r>
            <a:r>
              <a:rPr kumimoji="0" lang="tr-TR" sz="4400" b="1" i="0" u="none" strike="noStrike" kern="1200" cap="none" spc="0" normalizeH="0" baseline="0" noProof="0" dirty="0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tr-TR" sz="4400" b="1" i="0" u="none" strike="noStrike" kern="1200" cap="none" spc="0" normalizeH="0" baseline="0" noProof="0" dirty="0" err="1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Gastroenteriti</a:t>
            </a:r>
            <a:r>
              <a:rPr kumimoji="0" lang="tr-TR" sz="4400" b="1" i="0" u="none" strike="noStrike" kern="1200" cap="none" spc="0" normalizeH="0" baseline="0" noProof="0" dirty="0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Düşündüren Özellikler</a:t>
            </a:r>
            <a:endParaRPr kumimoji="0" lang="tr-TR" sz="4400" b="1" i="0" u="none" strike="noStrike" kern="1200" cap="none" spc="0" normalizeH="0" baseline="0" noProof="0" dirty="0">
              <a:ln w="12700"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7" name="İçerik Yer Tutucusu 2"/>
          <p:cNvSpPr>
            <a:spLocks noGrp="1"/>
          </p:cNvSpPr>
          <p:nvPr>
            <p:ph idx="1"/>
          </p:nvPr>
        </p:nvSpPr>
        <p:spPr>
          <a:xfrm>
            <a:off x="838200" y="1680152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>
                <a:solidFill>
                  <a:schemeClr val="tx1"/>
                </a:solidFill>
              </a:rPr>
              <a:t>Mevsimsel dağılım gösterebilir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solidFill>
                  <a:schemeClr val="tx1"/>
                </a:solidFill>
              </a:rPr>
              <a:t>Salgın özelliği  ön plandadır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solidFill>
                  <a:schemeClr val="tx1"/>
                </a:solidFill>
              </a:rPr>
              <a:t>Ani kusma, orta şiddette sulu ishal 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solidFill>
                  <a:schemeClr val="tx1"/>
                </a:solidFill>
              </a:rPr>
              <a:t>Ateş hafif (%5), titreme, </a:t>
            </a:r>
            <a:r>
              <a:rPr lang="tr-TR" sz="2400" dirty="0" err="1" smtClean="0">
                <a:solidFill>
                  <a:schemeClr val="tx1"/>
                </a:solidFill>
              </a:rPr>
              <a:t>miyalji</a:t>
            </a:r>
            <a:r>
              <a:rPr lang="tr-TR" sz="2400" dirty="0" smtClean="0">
                <a:solidFill>
                  <a:schemeClr val="tx1"/>
                </a:solidFill>
              </a:rPr>
              <a:t>, </a:t>
            </a:r>
            <a:r>
              <a:rPr lang="tr-TR" sz="2400" dirty="0" err="1" smtClean="0">
                <a:solidFill>
                  <a:schemeClr val="tx1"/>
                </a:solidFill>
              </a:rPr>
              <a:t>başağrısı</a:t>
            </a:r>
            <a:r>
              <a:rPr lang="tr-TR" sz="2400" dirty="0" smtClean="0">
                <a:solidFill>
                  <a:schemeClr val="tx1"/>
                </a:solidFill>
              </a:rPr>
              <a:t> görülür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solidFill>
                  <a:schemeClr val="tx1"/>
                </a:solidFill>
              </a:rPr>
              <a:t> Gaitada kan görülmez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DDB3-E488-4A62-A226-D11741C09347}" type="slidenum">
              <a:rPr lang="tr-TR" smtClean="0"/>
              <a:t>11</a:t>
            </a:fld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46AEB-01D6-4D74-8D7D-63A83FA448DC}" type="datetime1">
              <a:rPr lang="tr-TR" smtClean="0"/>
              <a:t>25.10.2017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005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311442" y="493440"/>
            <a:ext cx="7239000" cy="5760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baseline="0">
                <a:ln w="12700"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800" b="1" i="0" u="none" strike="noStrike" kern="1200" cap="none" spc="0" normalizeH="0" baseline="0" noProof="0" dirty="0" err="1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Viral</a:t>
            </a:r>
            <a:r>
              <a:rPr kumimoji="0" lang="tr-TR" sz="4800" b="1" i="0" u="none" strike="noStrike" kern="1200" cap="none" spc="0" normalizeH="0" baseline="0" noProof="0" dirty="0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Etkenler</a:t>
            </a:r>
            <a:endParaRPr kumimoji="0" lang="tr-TR" sz="4800" b="1" i="0" u="none" strike="noStrike" kern="1200" cap="none" spc="0" normalizeH="0" baseline="0" noProof="0" dirty="0">
              <a:ln w="12700"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2400" b="0" dirty="0" err="1">
                <a:solidFill>
                  <a:schemeClr val="tx1"/>
                </a:solidFill>
                <a:cs typeface="Times New Roman" pitchFamily="18" charset="0"/>
              </a:rPr>
              <a:t>Rotavirus</a:t>
            </a:r>
            <a:r>
              <a:rPr lang="tr-TR" sz="2400" b="0" dirty="0">
                <a:solidFill>
                  <a:schemeClr val="tx1"/>
                </a:solidFill>
                <a:cs typeface="Times New Roman" pitchFamily="18" charset="0"/>
              </a:rPr>
              <a:t> (en sık)</a:t>
            </a:r>
          </a:p>
          <a:p>
            <a:r>
              <a:rPr lang="tr-TR" sz="2400" dirty="0" err="1">
                <a:solidFill>
                  <a:schemeClr val="tx1"/>
                </a:solidFill>
                <a:cs typeface="Times New Roman" pitchFamily="18" charset="0"/>
              </a:rPr>
              <a:t>Norovirus</a:t>
            </a:r>
            <a:endParaRPr lang="tr-TR" sz="2400" b="0" dirty="0">
              <a:solidFill>
                <a:schemeClr val="tx1"/>
              </a:solidFill>
              <a:cs typeface="Times New Roman" pitchFamily="18" charset="0"/>
            </a:endParaRPr>
          </a:p>
          <a:p>
            <a:r>
              <a:rPr lang="tr-TR" sz="2400" b="0" dirty="0" err="1">
                <a:solidFill>
                  <a:schemeClr val="tx1"/>
                </a:solidFill>
                <a:cs typeface="Times New Roman" pitchFamily="18" charset="0"/>
              </a:rPr>
              <a:t>Adenovirus</a:t>
            </a:r>
            <a:endParaRPr lang="tr-TR" sz="2400" b="0" dirty="0">
              <a:solidFill>
                <a:schemeClr val="tx1"/>
              </a:solidFill>
              <a:cs typeface="Times New Roman" pitchFamily="18" charset="0"/>
            </a:endParaRPr>
          </a:p>
          <a:p>
            <a:r>
              <a:rPr lang="tr-TR" sz="2400" b="0" dirty="0" err="1">
                <a:solidFill>
                  <a:schemeClr val="tx1"/>
                </a:solidFill>
                <a:cs typeface="Times New Roman" pitchFamily="18" charset="0"/>
              </a:rPr>
              <a:t>Astrovirus</a:t>
            </a:r>
            <a:endParaRPr lang="tr-TR" sz="2400" b="0" dirty="0">
              <a:solidFill>
                <a:schemeClr val="tx1"/>
              </a:solidFill>
              <a:cs typeface="Times New Roman" pitchFamily="18" charset="0"/>
            </a:endParaRPr>
          </a:p>
          <a:p>
            <a:r>
              <a:rPr lang="tr-TR" sz="2400" b="0" dirty="0">
                <a:solidFill>
                  <a:schemeClr val="tx1"/>
                </a:solidFill>
                <a:cs typeface="Times New Roman" pitchFamily="18" charset="0"/>
              </a:rPr>
              <a:t>Diğer</a:t>
            </a:r>
          </a:p>
          <a:p>
            <a:pPr lvl="1"/>
            <a:r>
              <a:rPr lang="tr-TR" b="0" dirty="0">
                <a:solidFill>
                  <a:schemeClr val="tx1"/>
                </a:solidFill>
                <a:cs typeface="Times New Roman" pitchFamily="18" charset="0"/>
              </a:rPr>
              <a:t>Parvovirus B19</a:t>
            </a:r>
          </a:p>
          <a:p>
            <a:pPr lvl="1"/>
            <a:r>
              <a:rPr lang="tr-TR" b="0" dirty="0">
                <a:solidFill>
                  <a:schemeClr val="tx1"/>
                </a:solidFill>
                <a:cs typeface="Times New Roman" pitchFamily="18" charset="0"/>
              </a:rPr>
              <a:t>Enterovirus</a:t>
            </a:r>
          </a:p>
          <a:p>
            <a:pPr lvl="1"/>
            <a:r>
              <a:rPr lang="tr-TR" b="0" dirty="0" err="1">
                <a:solidFill>
                  <a:schemeClr val="tx1"/>
                </a:solidFill>
                <a:cs typeface="Times New Roman" pitchFamily="18" charset="0"/>
              </a:rPr>
              <a:t>Koronavirus</a:t>
            </a:r>
            <a:endParaRPr lang="tr-TR" b="0" dirty="0">
              <a:solidFill>
                <a:schemeClr val="tx1"/>
              </a:solidFill>
              <a:cs typeface="Times New Roman" pitchFamily="18" charset="0"/>
            </a:endParaRPr>
          </a:p>
          <a:p>
            <a:pPr lvl="1"/>
            <a:r>
              <a:rPr lang="tr-TR" b="0" dirty="0" err="1">
                <a:solidFill>
                  <a:schemeClr val="tx1"/>
                </a:solidFill>
                <a:cs typeface="Times New Roman" pitchFamily="18" charset="0"/>
              </a:rPr>
              <a:t>Torovirus</a:t>
            </a:r>
            <a:endParaRPr lang="tr-TR" b="0" dirty="0">
              <a:solidFill>
                <a:schemeClr val="tx1"/>
              </a:solidFill>
              <a:cs typeface="Times New Roman" pitchFamily="18" charset="0"/>
            </a:endParaRPr>
          </a:p>
          <a:p>
            <a:pPr lvl="1"/>
            <a:r>
              <a:rPr lang="tr-TR" b="0" dirty="0" err="1">
                <a:solidFill>
                  <a:schemeClr val="tx1"/>
                </a:solidFill>
                <a:cs typeface="Times New Roman" pitchFamily="18" charset="0"/>
              </a:rPr>
              <a:t>Pikobirnovirus</a:t>
            </a:r>
            <a:endParaRPr lang="tr-TR" b="0" dirty="0">
              <a:solidFill>
                <a:schemeClr val="tx1"/>
              </a:solidFill>
              <a:cs typeface="Times New Roman" pitchFamily="18" charset="0"/>
            </a:endParaRPr>
          </a:p>
          <a:p>
            <a:pPr lvl="1"/>
            <a:r>
              <a:rPr lang="tr-TR" b="0" dirty="0" err="1">
                <a:solidFill>
                  <a:schemeClr val="tx1"/>
                </a:solidFill>
                <a:cs typeface="Times New Roman" pitchFamily="18" charset="0"/>
              </a:rPr>
              <a:t>Bokavirus</a:t>
            </a:r>
            <a:endParaRPr lang="tr-TR" b="0" dirty="0">
              <a:solidFill>
                <a:schemeClr val="tx1"/>
              </a:solidFill>
              <a:cs typeface="Times New Roman" pitchFamily="18" charset="0"/>
            </a:endParaRPr>
          </a:p>
          <a:p>
            <a:pPr lvl="1"/>
            <a:r>
              <a:rPr lang="tr-TR" b="0" dirty="0">
                <a:solidFill>
                  <a:schemeClr val="tx1"/>
                </a:solidFill>
                <a:cs typeface="Times New Roman" pitchFamily="18" charset="0"/>
              </a:rPr>
              <a:t>CMV ve diğerleri</a:t>
            </a:r>
          </a:p>
          <a:p>
            <a:endParaRPr lang="tr-TR" sz="2400" b="0" dirty="0"/>
          </a:p>
          <a:p>
            <a:endParaRPr lang="tr-TR" sz="2400" b="0" dirty="0"/>
          </a:p>
          <a:p>
            <a:endParaRPr lang="tr-TR" sz="2400" b="0" dirty="0"/>
          </a:p>
          <a:p>
            <a:endParaRPr lang="tr-TR" sz="2400" b="0" dirty="0"/>
          </a:p>
          <a:p>
            <a:endParaRPr lang="tr-TR" sz="2400" dirty="0"/>
          </a:p>
        </p:txBody>
      </p:sp>
      <p:sp>
        <p:nvSpPr>
          <p:cNvPr id="9" name="3 Bulut Belirtme Çizgisi"/>
          <p:cNvSpPr/>
          <p:nvPr/>
        </p:nvSpPr>
        <p:spPr>
          <a:xfrm>
            <a:off x="4329546" y="2208357"/>
            <a:ext cx="4608512" cy="2376488"/>
          </a:xfrm>
          <a:prstGeom prst="cloudCallout">
            <a:avLst>
              <a:gd name="adj1" fmla="val -70698"/>
              <a:gd name="adj2" fmla="val -7730"/>
            </a:avLst>
          </a:prstGeom>
          <a:solidFill>
            <a:srgbClr val="FFCCFF"/>
          </a:solidFill>
          <a:ln w="15875" cap="flat" cmpd="sng" algn="ctr">
            <a:solidFill>
              <a:srgbClr val="D16349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itchFamily="18" charset="0"/>
              </a:rPr>
              <a:t>Benzer bulaşma özellikleri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itchFamily="18" charset="0"/>
              </a:rPr>
              <a:t>Klinikleri benzer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itchFamily="18" charset="0"/>
              </a:rPr>
              <a:t>Tedavileri benzer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itchFamily="18" charset="0"/>
              </a:rPr>
              <a:t>Çoğunda tanı konulamaz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DDB3-E488-4A62-A226-D11741C09347}" type="slidenum">
              <a:rPr lang="tr-TR" smtClean="0"/>
              <a:t>12</a:t>
            </a:fld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0F37C-E33F-4364-B7CA-EF3DF856DF5B}" type="datetime1">
              <a:rPr lang="tr-TR" smtClean="0"/>
              <a:t>25.10.2017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834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1"/>
          <p:cNvSpPr txBox="1">
            <a:spLocks/>
          </p:cNvSpPr>
          <p:nvPr/>
        </p:nvSpPr>
        <p:spPr>
          <a:xfrm>
            <a:off x="1076926" y="89119"/>
            <a:ext cx="9393366" cy="90765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baseline="0">
                <a:ln w="12700"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1" i="0" u="none" strike="noStrike" kern="1200" cap="none" spc="0" normalizeH="0" baseline="0" noProof="0" dirty="0" err="1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Viral</a:t>
            </a:r>
            <a:r>
              <a:rPr kumimoji="0" lang="tr-TR" b="1" i="0" u="none" strike="noStrike" kern="1200" cap="none" spc="0" normalizeH="0" baseline="0" noProof="0" dirty="0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tr-TR" b="1" i="0" u="none" strike="noStrike" kern="1200" cap="none" spc="0" normalizeH="0" baseline="0" noProof="0" dirty="0" err="1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Gastroenteriti</a:t>
            </a:r>
            <a:r>
              <a:rPr kumimoji="0" lang="tr-TR" b="1" i="0" u="none" strike="noStrike" kern="1200" cap="none" spc="0" normalizeH="0" baseline="0" noProof="0" dirty="0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Düşündüren Özellikler</a:t>
            </a:r>
            <a:endParaRPr kumimoji="0" lang="tr-TR" b="1" i="0" u="none" strike="noStrike" kern="1200" cap="none" spc="0" normalizeH="0" baseline="0" noProof="0" dirty="0">
              <a:ln w="12700"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7" name="İçerik Yer Tutucusu 2"/>
          <p:cNvSpPr>
            <a:spLocks noGrp="1"/>
          </p:cNvSpPr>
          <p:nvPr>
            <p:ph idx="1"/>
          </p:nvPr>
        </p:nvSpPr>
        <p:spPr>
          <a:xfrm>
            <a:off x="838200" y="1763279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400" dirty="0">
                <a:solidFill>
                  <a:schemeClr val="tx1"/>
                </a:solidFill>
              </a:rPr>
              <a:t>Mevsimsel </a:t>
            </a:r>
          </a:p>
          <a:p>
            <a:pPr>
              <a:lnSpc>
                <a:spcPct val="150000"/>
              </a:lnSpc>
            </a:pPr>
            <a:r>
              <a:rPr lang="tr-TR" sz="2400" dirty="0">
                <a:solidFill>
                  <a:schemeClr val="tx1"/>
                </a:solidFill>
              </a:rPr>
              <a:t>Salgın özelliği  </a:t>
            </a:r>
          </a:p>
          <a:p>
            <a:pPr>
              <a:lnSpc>
                <a:spcPct val="150000"/>
              </a:lnSpc>
            </a:pPr>
            <a:r>
              <a:rPr lang="tr-TR" sz="2400" dirty="0">
                <a:solidFill>
                  <a:schemeClr val="tx1"/>
                </a:solidFill>
              </a:rPr>
              <a:t>Ani kusma, orta şiddette sulu ishal </a:t>
            </a:r>
          </a:p>
          <a:p>
            <a:pPr>
              <a:lnSpc>
                <a:spcPct val="150000"/>
              </a:lnSpc>
            </a:pPr>
            <a:r>
              <a:rPr lang="tr-TR" sz="2400" dirty="0">
                <a:solidFill>
                  <a:schemeClr val="tx1"/>
                </a:solidFill>
              </a:rPr>
              <a:t>Ateş görülebilir.</a:t>
            </a:r>
          </a:p>
          <a:p>
            <a:pPr>
              <a:lnSpc>
                <a:spcPct val="150000"/>
              </a:lnSpc>
            </a:pPr>
            <a:r>
              <a:rPr lang="tr-TR" sz="2400" dirty="0">
                <a:solidFill>
                  <a:schemeClr val="tx1"/>
                </a:solidFill>
              </a:rPr>
              <a:t>Ek olarak titreme, miyalji, baş ağrısı, rinit, boğaz ağrısı</a:t>
            </a:r>
          </a:p>
          <a:p>
            <a:pPr>
              <a:lnSpc>
                <a:spcPct val="150000"/>
              </a:lnSpc>
            </a:pPr>
            <a:r>
              <a:rPr lang="tr-TR" sz="2400" dirty="0" err="1">
                <a:solidFill>
                  <a:schemeClr val="tx1"/>
                </a:solidFill>
              </a:rPr>
              <a:t>Makroskopik</a:t>
            </a:r>
            <a:r>
              <a:rPr lang="tr-TR" sz="2400" dirty="0">
                <a:solidFill>
                  <a:schemeClr val="tx1"/>
                </a:solidFill>
              </a:rPr>
              <a:t> olarak kan görülmez, mukus görülmez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DDB3-E488-4A62-A226-D11741C09347}" type="slidenum">
              <a:rPr lang="tr-TR" smtClean="0"/>
              <a:t>13</a:t>
            </a:fld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CC80B-D611-4CD0-A391-ED54F4C9A2D5}" type="datetime1">
              <a:rPr lang="tr-TR" smtClean="0"/>
              <a:t>25.10.2017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152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4"/>
          <p:cNvSpPr txBox="1">
            <a:spLocks/>
          </p:cNvSpPr>
          <p:nvPr/>
        </p:nvSpPr>
        <p:spPr>
          <a:xfrm>
            <a:off x="1073054" y="379316"/>
            <a:ext cx="9982876" cy="6257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baseline="0">
                <a:ln w="12700"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1" i="0" u="none" strike="noStrike" kern="1200" cap="none" spc="0" normalizeH="0" baseline="0" noProof="0" dirty="0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Bakteriyel </a:t>
            </a:r>
            <a:r>
              <a:rPr kumimoji="0" lang="tr-TR" b="1" i="0" u="none" strike="noStrike" kern="1200" cap="none" spc="0" normalizeH="0" baseline="0" noProof="0" dirty="0" err="1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Gastroenteriti</a:t>
            </a:r>
            <a:r>
              <a:rPr kumimoji="0" lang="tr-TR" b="1" i="0" u="none" strike="noStrike" kern="1200" cap="none" spc="0" normalizeH="0" baseline="0" noProof="0" dirty="0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Düşündüren Özellikler</a:t>
            </a:r>
            <a:endParaRPr kumimoji="0" lang="tr-TR" b="1" i="0" u="none" strike="noStrike" kern="1200" cap="none" spc="0" normalizeH="0" baseline="0" noProof="0" dirty="0">
              <a:ln w="12700"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defRPr/>
            </a:pPr>
            <a:r>
              <a:rPr lang="tr-TR" sz="2400" dirty="0" smtClean="0">
                <a:solidFill>
                  <a:schemeClr val="tx1"/>
                </a:solidFill>
              </a:rPr>
              <a:t>Kanlı ishal</a:t>
            </a:r>
          </a:p>
          <a:p>
            <a:pPr>
              <a:lnSpc>
                <a:spcPct val="120000"/>
              </a:lnSpc>
              <a:defRPr/>
            </a:pPr>
            <a:r>
              <a:rPr lang="tr-TR" sz="2400" dirty="0" smtClean="0">
                <a:solidFill>
                  <a:schemeClr val="tx1"/>
                </a:solidFill>
              </a:rPr>
              <a:t>Orta-kötü genel durum</a:t>
            </a:r>
            <a:endParaRPr lang="tr-TR" sz="24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tr-TR" sz="2400" dirty="0" smtClean="0">
                <a:solidFill>
                  <a:schemeClr val="tx1"/>
                </a:solidFill>
              </a:rPr>
              <a:t>Ciddi </a:t>
            </a:r>
            <a:r>
              <a:rPr lang="tr-TR" sz="2400" dirty="0" err="1">
                <a:solidFill>
                  <a:schemeClr val="tx1"/>
                </a:solidFill>
              </a:rPr>
              <a:t>dehidrate</a:t>
            </a:r>
            <a:r>
              <a:rPr lang="tr-TR" sz="2400" dirty="0">
                <a:solidFill>
                  <a:schemeClr val="tx1"/>
                </a:solidFill>
              </a:rPr>
              <a:t> görünüm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tr-TR" sz="2400" dirty="0">
                <a:solidFill>
                  <a:schemeClr val="tx1"/>
                </a:solidFill>
              </a:rPr>
              <a:t>Karın ağrısı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tr-TR" sz="2400" dirty="0" err="1">
                <a:solidFill>
                  <a:schemeClr val="tx1"/>
                </a:solidFill>
              </a:rPr>
              <a:t>İnflamatuvar</a:t>
            </a:r>
            <a:r>
              <a:rPr lang="tr-TR" sz="2400" dirty="0">
                <a:solidFill>
                  <a:schemeClr val="tx1"/>
                </a:solidFill>
              </a:rPr>
              <a:t> belirteçlerde yükselme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None/>
              <a:defRPr/>
            </a:pPr>
            <a:r>
              <a:rPr lang="tr-TR" sz="2200" b="1" dirty="0" smtClean="0">
                <a:solidFill>
                  <a:schemeClr val="tx1"/>
                </a:solidFill>
              </a:rPr>
              <a:t>       </a:t>
            </a:r>
            <a:endParaRPr lang="tr-TR" sz="2200" b="1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None/>
              <a:defRPr/>
            </a:pPr>
            <a:r>
              <a:rPr lang="tr-TR" sz="2400" b="1" dirty="0">
                <a:solidFill>
                  <a:schemeClr val="tx1"/>
                </a:solidFill>
              </a:rPr>
              <a:t>      Abdomen dışı organ tutulumu</a:t>
            </a:r>
            <a:r>
              <a:rPr lang="en-US" sz="2400" b="1" dirty="0" smtClean="0">
                <a:solidFill>
                  <a:schemeClr val="tx1"/>
                </a:solidFill>
              </a:rPr>
              <a:t>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tr-TR" b="0" dirty="0" err="1" smtClean="0"/>
              <a:t>Osteomiyelit</a:t>
            </a:r>
            <a:endParaRPr lang="tr-TR" b="0" dirty="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tr-TR" b="0" dirty="0" smtClean="0"/>
              <a:t>Endokardit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tr-TR" b="0" dirty="0" smtClean="0"/>
              <a:t>Menenjit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tr-TR" b="0" dirty="0" smtClean="0"/>
              <a:t>Bakteriyemi</a:t>
            </a:r>
            <a:endParaRPr lang="en-US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2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200" dirty="0" smtClean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DDB3-E488-4A62-A226-D11741C09347}" type="slidenum">
              <a:rPr lang="tr-TR" smtClean="0"/>
              <a:t>14</a:t>
            </a:fld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EF392-CA48-45CD-9D4D-D6EAEF2425F6}" type="datetime1">
              <a:rPr lang="tr-TR" smtClean="0"/>
              <a:t>25.10.2017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292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139399" y="154753"/>
            <a:ext cx="9919708" cy="84502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baseline="0">
                <a:ln w="12700"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1" i="0" u="none" strike="noStrike" kern="1200" cap="none" spc="0" normalizeH="0" baseline="0" noProof="0" dirty="0" err="1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Protozoal</a:t>
            </a:r>
            <a:r>
              <a:rPr kumimoji="0" lang="tr-TR" b="1" i="0" u="none" strike="noStrike" kern="1200" cap="none" spc="0" normalizeH="0" baseline="0" noProof="0" dirty="0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tr-TR" b="1" i="0" u="none" strike="noStrike" kern="1200" cap="none" spc="0" normalizeH="0" baseline="0" noProof="0" dirty="0" err="1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Gastroenteriti</a:t>
            </a:r>
            <a:r>
              <a:rPr kumimoji="0" lang="tr-TR" b="1" i="0" u="none" strike="noStrike" kern="1200" cap="none" spc="0" normalizeH="0" baseline="0" noProof="0" dirty="0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Düşündüren Özellikler</a:t>
            </a:r>
            <a:endParaRPr kumimoji="0" lang="tr-TR" b="1" i="0" u="none" strike="noStrike" kern="1200" cap="none" spc="0" normalizeH="0" baseline="0" noProof="0" dirty="0">
              <a:ln w="12700"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defRPr/>
            </a:pPr>
            <a:r>
              <a:rPr lang="tr-TR" sz="2200" dirty="0" smtClean="0">
                <a:solidFill>
                  <a:schemeClr val="tx1"/>
                </a:solidFill>
              </a:rPr>
              <a:t>Uzamış (≥14 gün) ishal</a:t>
            </a:r>
          </a:p>
          <a:p>
            <a:pPr>
              <a:lnSpc>
                <a:spcPct val="150000"/>
              </a:lnSpc>
              <a:defRPr/>
            </a:pPr>
            <a:r>
              <a:rPr lang="tr-TR" sz="2200" dirty="0" smtClean="0">
                <a:solidFill>
                  <a:schemeClr val="tx1"/>
                </a:solidFill>
              </a:rPr>
              <a:t>Parlak-şeffaf mukus</a:t>
            </a:r>
            <a:endParaRPr lang="tr-TR" sz="22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lang="tr-TR" sz="2200" dirty="0">
                <a:solidFill>
                  <a:schemeClr val="tx1"/>
                </a:solidFill>
              </a:rPr>
              <a:t>Kanlı </a:t>
            </a:r>
            <a:r>
              <a:rPr lang="tr-TR" sz="2200" dirty="0" smtClean="0">
                <a:solidFill>
                  <a:schemeClr val="tx1"/>
                </a:solidFill>
              </a:rPr>
              <a:t>ishal</a:t>
            </a:r>
          </a:p>
          <a:p>
            <a:pPr>
              <a:lnSpc>
                <a:spcPct val="150000"/>
              </a:lnSpc>
              <a:defRPr/>
            </a:pPr>
            <a:r>
              <a:rPr lang="tr-TR" sz="2200" dirty="0" smtClean="0">
                <a:solidFill>
                  <a:schemeClr val="tx1"/>
                </a:solidFill>
              </a:rPr>
              <a:t>Kötü kokulu, yağlı dışkılama</a:t>
            </a:r>
          </a:p>
          <a:p>
            <a:pPr>
              <a:lnSpc>
                <a:spcPct val="150000"/>
              </a:lnSpc>
              <a:defRPr/>
            </a:pPr>
            <a:r>
              <a:rPr lang="tr-TR" sz="2200" dirty="0" smtClean="0">
                <a:solidFill>
                  <a:schemeClr val="tx1"/>
                </a:solidFill>
              </a:rPr>
              <a:t>Aşırı gaz ve şişkinlik</a:t>
            </a:r>
            <a:endParaRPr lang="en-US" sz="22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lang="tr-TR" sz="2200" dirty="0">
                <a:solidFill>
                  <a:schemeClr val="tx1"/>
                </a:solidFill>
              </a:rPr>
              <a:t>Karın </a:t>
            </a:r>
            <a:r>
              <a:rPr lang="tr-TR" sz="2200" dirty="0" smtClean="0">
                <a:solidFill>
                  <a:schemeClr val="tx1"/>
                </a:solidFill>
              </a:rPr>
              <a:t>ağrısı, </a:t>
            </a:r>
            <a:r>
              <a:rPr lang="tr-TR" sz="2200" dirty="0" err="1" smtClean="0">
                <a:solidFill>
                  <a:schemeClr val="tx1"/>
                </a:solidFill>
              </a:rPr>
              <a:t>tenezm</a:t>
            </a:r>
            <a:endParaRPr lang="en-US" sz="22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lang="tr-TR" sz="2200" dirty="0" smtClean="0">
                <a:solidFill>
                  <a:schemeClr val="tx1"/>
                </a:solidFill>
              </a:rPr>
              <a:t>Bağışıklığı baskılanmış hasta </a:t>
            </a:r>
            <a:endParaRPr lang="en-US" sz="22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None/>
              <a:defRPr/>
            </a:pPr>
            <a:r>
              <a:rPr lang="tr-TR" sz="2200" b="1" dirty="0" smtClean="0">
                <a:solidFill>
                  <a:schemeClr val="tx1"/>
                </a:solidFill>
              </a:rPr>
              <a:t>       </a:t>
            </a:r>
            <a:endParaRPr lang="en-US" sz="22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200" dirty="0" smtClean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DDB3-E488-4A62-A226-D11741C09347}" type="slidenum">
              <a:rPr lang="tr-TR" smtClean="0"/>
              <a:t>15</a:t>
            </a:fld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A07D5-D71A-49D0-B256-F39D64C6EB76}" type="datetime1">
              <a:rPr lang="tr-TR" smtClean="0"/>
              <a:t>25.10.2017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328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4"/>
          <p:cNvSpPr txBox="1">
            <a:spLocks/>
          </p:cNvSpPr>
          <p:nvPr/>
        </p:nvSpPr>
        <p:spPr>
          <a:xfrm>
            <a:off x="1422974" y="185737"/>
            <a:ext cx="9286215" cy="76985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baseline="0">
                <a:ln w="12700"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Akut İshalli Hastaya</a:t>
            </a:r>
            <a:r>
              <a:rPr kumimoji="0" lang="tr-TR" sz="4400" b="1" i="0" u="none" strike="noStrike" kern="1200" cap="none" spc="0" normalizeH="0" noProof="0" dirty="0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Klinik Yaklaşım-1</a:t>
            </a:r>
            <a:endParaRPr kumimoji="0" lang="tr-TR" sz="4400" b="1" i="0" u="none" strike="noStrike" kern="1200" cap="none" spc="0" normalizeH="0" baseline="0" noProof="0" dirty="0">
              <a:ln w="12700"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tr-TR" sz="1800" b="1" dirty="0">
                <a:solidFill>
                  <a:schemeClr val="accent1"/>
                </a:solidFill>
              </a:rPr>
              <a:t>A</a:t>
            </a:r>
            <a:r>
              <a:rPr lang="fi-FI" sz="1800" b="1" dirty="0" smtClean="0">
                <a:solidFill>
                  <a:schemeClr val="accent1"/>
                </a:solidFill>
              </a:rPr>
              <a:t>namnez </a:t>
            </a:r>
            <a:r>
              <a:rPr lang="tr-TR" sz="1800" b="1" dirty="0" smtClean="0">
                <a:solidFill>
                  <a:schemeClr val="accent1"/>
                </a:solidFill>
              </a:rPr>
              <a:t>ile başlar</a:t>
            </a:r>
            <a:r>
              <a:rPr lang="fi-FI" sz="1800" b="1" dirty="0" smtClean="0">
                <a:solidFill>
                  <a:schemeClr val="accent1"/>
                </a:solidFill>
              </a:rPr>
              <a:t>; </a:t>
            </a:r>
            <a:endParaRPr lang="fi-FI" sz="1800" b="1" dirty="0">
              <a:solidFill>
                <a:schemeClr val="accent1"/>
              </a:solidFill>
            </a:endParaRPr>
          </a:p>
          <a:p>
            <a:pPr lvl="1">
              <a:spcAft>
                <a:spcPts val="600"/>
              </a:spcAft>
            </a:pPr>
            <a:r>
              <a:rPr lang="tr-TR" sz="1800" dirty="0" smtClean="0"/>
              <a:t>Hastanın yaşı: </a:t>
            </a:r>
            <a:r>
              <a:rPr lang="tr-TR" sz="1800" dirty="0"/>
              <a:t>Ç</a:t>
            </a:r>
            <a:r>
              <a:rPr lang="tr-TR" sz="1800" dirty="0" smtClean="0"/>
              <a:t>ocuk ve &gt;65y hastalarda ağır seyredebilir</a:t>
            </a:r>
          </a:p>
          <a:p>
            <a:pPr lvl="1">
              <a:spcAft>
                <a:spcPts val="600"/>
              </a:spcAft>
            </a:pPr>
            <a:r>
              <a:rPr lang="tr-TR" sz="1800" dirty="0" smtClean="0"/>
              <a:t>İshalin </a:t>
            </a:r>
            <a:r>
              <a:rPr lang="tr-TR" sz="1800" dirty="0"/>
              <a:t>şiddeti ve </a:t>
            </a:r>
            <a:r>
              <a:rPr lang="tr-TR" sz="1800" dirty="0" smtClean="0"/>
              <a:t>süresi: (</a:t>
            </a:r>
            <a:r>
              <a:rPr lang="tr-TR" sz="1800" dirty="0" err="1" smtClean="0"/>
              <a:t>Dehidratasyon</a:t>
            </a:r>
            <a:r>
              <a:rPr lang="tr-TR" sz="1800" dirty="0" smtClean="0"/>
              <a:t> açısından önemli)</a:t>
            </a:r>
          </a:p>
          <a:p>
            <a:pPr lvl="1">
              <a:spcAft>
                <a:spcPts val="600"/>
              </a:spcAft>
            </a:pPr>
            <a:r>
              <a:rPr lang="tr-TR" sz="1800" dirty="0" smtClean="0"/>
              <a:t>Ateş</a:t>
            </a:r>
            <a:r>
              <a:rPr lang="tr-TR" sz="1800" dirty="0"/>
              <a:t>, </a:t>
            </a:r>
            <a:r>
              <a:rPr lang="tr-TR" sz="1800" dirty="0" err="1"/>
              <a:t>tenezm</a:t>
            </a:r>
            <a:r>
              <a:rPr lang="tr-TR" sz="1800" dirty="0"/>
              <a:t>, karın ağrısı, dışkıda </a:t>
            </a:r>
            <a:r>
              <a:rPr lang="tr-TR" sz="1800" dirty="0" smtClean="0"/>
              <a:t>kan/mukus </a:t>
            </a:r>
            <a:r>
              <a:rPr lang="tr-TR" sz="1800" dirty="0"/>
              <a:t>varlığı </a:t>
            </a:r>
            <a:r>
              <a:rPr lang="tr-TR" sz="1800" dirty="0" smtClean="0"/>
              <a:t>(</a:t>
            </a:r>
            <a:r>
              <a:rPr lang="tr-TR" sz="1800" dirty="0"/>
              <a:t>Dizanteri </a:t>
            </a:r>
            <a:r>
              <a:rPr lang="tr-TR" sz="1800" dirty="0" smtClean="0"/>
              <a:t>??)</a:t>
            </a:r>
            <a:endParaRPr lang="tr-TR" sz="1800" dirty="0">
              <a:solidFill>
                <a:schemeClr val="accent1"/>
              </a:solidFill>
            </a:endParaRPr>
          </a:p>
          <a:p>
            <a:pPr lvl="1">
              <a:spcAft>
                <a:spcPts val="600"/>
              </a:spcAft>
            </a:pPr>
            <a:r>
              <a:rPr lang="tr-TR" sz="1800" dirty="0" smtClean="0"/>
              <a:t>Altta </a:t>
            </a:r>
            <a:r>
              <a:rPr lang="tr-TR" sz="1800" dirty="0"/>
              <a:t>yatan hastalığın varlığı </a:t>
            </a:r>
            <a:r>
              <a:rPr lang="tr-TR" sz="1800" dirty="0" smtClean="0"/>
              <a:t>: Bağışıklık baskılayan </a:t>
            </a:r>
            <a:r>
              <a:rPr lang="tr-TR" sz="1800" dirty="0" err="1" smtClean="0"/>
              <a:t>hst</a:t>
            </a:r>
            <a:r>
              <a:rPr lang="tr-TR" sz="1800" dirty="0" smtClean="0"/>
              <a:t>/</a:t>
            </a:r>
            <a:r>
              <a:rPr lang="tr-TR" sz="1800" dirty="0" err="1" smtClean="0"/>
              <a:t>tdv</a:t>
            </a:r>
            <a:r>
              <a:rPr lang="tr-TR" sz="1800" dirty="0"/>
              <a:t>,</a:t>
            </a:r>
            <a:r>
              <a:rPr lang="tr-TR" sz="1800" dirty="0" smtClean="0"/>
              <a:t> İBH (etken ve tedavi değişebilir) </a:t>
            </a:r>
          </a:p>
          <a:p>
            <a:pPr lvl="1">
              <a:spcAft>
                <a:spcPts val="600"/>
              </a:spcAft>
            </a:pPr>
            <a:r>
              <a:rPr lang="tr-TR" sz="1800" dirty="0" smtClean="0"/>
              <a:t>Son </a:t>
            </a:r>
            <a:r>
              <a:rPr lang="tr-TR" sz="1800" dirty="0"/>
              <a:t>2-3 gün içinde şüpheli </a:t>
            </a:r>
            <a:r>
              <a:rPr lang="tr-TR" sz="1800" dirty="0" smtClean="0"/>
              <a:t>gıda/su </a:t>
            </a:r>
            <a:r>
              <a:rPr lang="tr-TR" sz="1800" dirty="0"/>
              <a:t>tüketimi </a:t>
            </a:r>
            <a:r>
              <a:rPr lang="tr-TR" sz="1800" dirty="0" smtClean="0"/>
              <a:t>(etken değişebilir)</a:t>
            </a:r>
          </a:p>
          <a:p>
            <a:pPr lvl="1">
              <a:spcAft>
                <a:spcPts val="600"/>
              </a:spcAft>
            </a:pPr>
            <a:r>
              <a:rPr lang="tr-TR" sz="1800" dirty="0"/>
              <a:t>Ç</a:t>
            </a:r>
            <a:r>
              <a:rPr lang="tr-TR" sz="1800" dirty="0" smtClean="0"/>
              <a:t>evrede </a:t>
            </a:r>
            <a:r>
              <a:rPr lang="tr-TR" sz="1800" dirty="0"/>
              <a:t>benzer hastalığı olanların varlığı </a:t>
            </a:r>
            <a:r>
              <a:rPr lang="tr-TR" sz="1800" dirty="0" smtClean="0"/>
              <a:t>(salgın!)</a:t>
            </a:r>
            <a:endParaRPr lang="tr-TR" sz="1800" dirty="0"/>
          </a:p>
          <a:p>
            <a:pPr lvl="1">
              <a:spcAft>
                <a:spcPts val="600"/>
              </a:spcAft>
            </a:pPr>
            <a:r>
              <a:rPr lang="tr-TR" sz="1800" dirty="0" smtClean="0"/>
              <a:t>Son 6-8 </a:t>
            </a:r>
            <a:r>
              <a:rPr lang="tr-TR" sz="1800" dirty="0"/>
              <a:t>hafta içinde antibiyotik kullanımı </a:t>
            </a:r>
          </a:p>
          <a:p>
            <a:pPr lvl="1">
              <a:spcAft>
                <a:spcPts val="600"/>
              </a:spcAft>
            </a:pPr>
            <a:r>
              <a:rPr lang="tr-TR" sz="1800" dirty="0" smtClean="0"/>
              <a:t>Endemik </a:t>
            </a:r>
            <a:r>
              <a:rPr lang="tr-TR" sz="1800" dirty="0"/>
              <a:t>yöreye seyahat </a:t>
            </a:r>
            <a:r>
              <a:rPr lang="tr-TR" sz="1800" dirty="0" smtClean="0"/>
              <a:t>öyküsü</a:t>
            </a:r>
          </a:p>
          <a:p>
            <a:pPr lvl="1">
              <a:spcAft>
                <a:spcPts val="600"/>
              </a:spcAft>
            </a:pPr>
            <a:r>
              <a:rPr lang="tr-TR" sz="1800" dirty="0" smtClean="0"/>
              <a:t>Sürekli kullandığı ilaçlar:  </a:t>
            </a:r>
            <a:r>
              <a:rPr lang="tr-TR" sz="1800" dirty="0" err="1" smtClean="0"/>
              <a:t>Tiroid</a:t>
            </a:r>
            <a:r>
              <a:rPr lang="tr-TR" sz="1800" dirty="0" smtClean="0"/>
              <a:t> ilacı, demir preparatı, </a:t>
            </a:r>
            <a:r>
              <a:rPr lang="tr-TR" sz="1800" dirty="0" err="1" smtClean="0"/>
              <a:t>laksatifler</a:t>
            </a:r>
            <a:endParaRPr lang="tr-TR" sz="1800" dirty="0" smtClean="0"/>
          </a:p>
          <a:p>
            <a:pPr lvl="1">
              <a:spcAft>
                <a:spcPts val="600"/>
              </a:spcAft>
            </a:pPr>
            <a:r>
              <a:rPr lang="tr-TR" sz="1800" dirty="0" smtClean="0"/>
              <a:t>Ailede İBH, GIS </a:t>
            </a:r>
            <a:r>
              <a:rPr lang="tr-TR" sz="1800" dirty="0" err="1" smtClean="0"/>
              <a:t>malignitesi</a:t>
            </a:r>
            <a:r>
              <a:rPr lang="tr-TR" sz="1800" dirty="0" smtClean="0"/>
              <a:t>, </a:t>
            </a:r>
            <a:r>
              <a:rPr lang="tr-TR" sz="1800" dirty="0" err="1" smtClean="0"/>
              <a:t>enteropatiler</a:t>
            </a:r>
            <a:endParaRPr lang="tr-TR" sz="1800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DDB3-E488-4A62-A226-D11741C09347}" type="slidenum">
              <a:rPr lang="tr-TR" smtClean="0"/>
              <a:t>16</a:t>
            </a:fld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BE40-90B8-4356-BCC0-A4CAC1CBB291}" type="datetime1">
              <a:rPr lang="tr-TR" smtClean="0"/>
              <a:t>25.10.2017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186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aşlık 4"/>
          <p:cNvSpPr txBox="1">
            <a:spLocks/>
          </p:cNvSpPr>
          <p:nvPr/>
        </p:nvSpPr>
        <p:spPr>
          <a:xfrm>
            <a:off x="1398260" y="325781"/>
            <a:ext cx="9137935" cy="63804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baseline="0">
                <a:ln w="12700"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Akut İshalli Hastaya</a:t>
            </a:r>
            <a:r>
              <a:rPr kumimoji="0" lang="tr-TR" sz="4400" b="1" i="0" u="none" strike="noStrike" kern="1200" cap="none" spc="0" normalizeH="0" noProof="0" dirty="0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Klinik Yaklaşım-2</a:t>
            </a:r>
            <a:endParaRPr kumimoji="0" lang="tr-TR" sz="4400" b="1" i="0" u="none" strike="noStrike" kern="1200" cap="none" spc="0" normalizeH="0" baseline="0" noProof="0" dirty="0">
              <a:ln w="12700"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2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tr-TR" b="1" dirty="0" smtClean="0">
                <a:solidFill>
                  <a:schemeClr val="accent1"/>
                </a:solidFill>
              </a:rPr>
              <a:t>Fizik Muayene:</a:t>
            </a:r>
          </a:p>
          <a:p>
            <a:pPr>
              <a:spcAft>
                <a:spcPts val="1200"/>
              </a:spcAft>
            </a:pPr>
            <a:r>
              <a:rPr lang="tr-TR" sz="2400" dirty="0" err="1">
                <a:solidFill>
                  <a:schemeClr val="tx1"/>
                </a:solidFill>
              </a:rPr>
              <a:t>V</a:t>
            </a:r>
            <a:r>
              <a:rPr lang="tr-TR" sz="2400" dirty="0" err="1" smtClean="0">
                <a:solidFill>
                  <a:schemeClr val="tx1"/>
                </a:solidFill>
              </a:rPr>
              <a:t>ital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>
                <a:solidFill>
                  <a:schemeClr val="tx1"/>
                </a:solidFill>
              </a:rPr>
              <a:t>bulgular ve </a:t>
            </a:r>
            <a:r>
              <a:rPr lang="tr-TR" sz="2400" dirty="0" err="1" smtClean="0">
                <a:solidFill>
                  <a:schemeClr val="tx1"/>
                </a:solidFill>
              </a:rPr>
              <a:t>dehidratasyonu</a:t>
            </a:r>
            <a:r>
              <a:rPr lang="tr-TR" sz="2400" dirty="0" smtClean="0">
                <a:solidFill>
                  <a:schemeClr val="tx1"/>
                </a:solidFill>
              </a:rPr>
              <a:t> değerlendirilir. </a:t>
            </a:r>
          </a:p>
          <a:p>
            <a:pPr marL="400050" lvl="1" indent="0">
              <a:spcAft>
                <a:spcPts val="1200"/>
              </a:spcAft>
              <a:buNone/>
            </a:pPr>
            <a:r>
              <a:rPr lang="tr-TR" sz="2200" dirty="0" smtClean="0">
                <a:solidFill>
                  <a:schemeClr val="tx1"/>
                </a:solidFill>
              </a:rPr>
              <a:t>(Ağır </a:t>
            </a:r>
            <a:r>
              <a:rPr lang="tr-TR" sz="2200" dirty="0" err="1" smtClean="0">
                <a:solidFill>
                  <a:schemeClr val="tx1"/>
                </a:solidFill>
              </a:rPr>
              <a:t>dehidratasyonda</a:t>
            </a:r>
            <a:r>
              <a:rPr lang="tr-TR" sz="2200" dirty="0" smtClean="0">
                <a:solidFill>
                  <a:schemeClr val="tx1"/>
                </a:solidFill>
              </a:rPr>
              <a:t> hemen </a:t>
            </a:r>
            <a:r>
              <a:rPr lang="tr-TR" sz="2200" dirty="0" err="1" smtClean="0">
                <a:solidFill>
                  <a:schemeClr val="tx1"/>
                </a:solidFill>
              </a:rPr>
              <a:t>intravenöz</a:t>
            </a:r>
            <a:r>
              <a:rPr lang="tr-TR" sz="2200" dirty="0" smtClean="0">
                <a:solidFill>
                  <a:schemeClr val="tx1"/>
                </a:solidFill>
              </a:rPr>
              <a:t> sıvı tedavisine başlanarak diğer işlemlere sonra devam edilir)</a:t>
            </a:r>
          </a:p>
          <a:p>
            <a:pPr marL="400050" lvl="1" indent="0">
              <a:spcAft>
                <a:spcPts val="1200"/>
              </a:spcAft>
              <a:buNone/>
            </a:pPr>
            <a:endParaRPr lang="tr-TR" sz="2200" dirty="0" smtClean="0">
              <a:solidFill>
                <a:schemeClr val="tx1"/>
              </a:solidFill>
            </a:endParaRPr>
          </a:p>
          <a:p>
            <a:pPr>
              <a:spcAft>
                <a:spcPts val="1200"/>
              </a:spcAft>
            </a:pPr>
            <a:r>
              <a:rPr lang="tr-TR" sz="2400" dirty="0" smtClean="0">
                <a:solidFill>
                  <a:schemeClr val="tx1"/>
                </a:solidFill>
              </a:rPr>
              <a:t>Karın muayenesi: Özellikle ayırıcı tanı açısından önemli (akut apandisit, peritonit vb. diğer durumlar ?) </a:t>
            </a:r>
          </a:p>
          <a:p>
            <a:pPr>
              <a:spcAft>
                <a:spcPts val="1200"/>
              </a:spcAft>
            </a:pPr>
            <a:endParaRPr lang="tr-TR" dirty="0" smtClean="0">
              <a:solidFill>
                <a:schemeClr val="tx1"/>
              </a:solidFill>
            </a:endParaRPr>
          </a:p>
          <a:p>
            <a:pPr marL="0" indent="0">
              <a:spcAft>
                <a:spcPts val="1200"/>
              </a:spcAft>
              <a:buNone/>
            </a:pPr>
            <a:endParaRPr lang="tr-TR" dirty="0">
              <a:solidFill>
                <a:schemeClr val="tx1"/>
              </a:solidFill>
            </a:endParaRPr>
          </a:p>
          <a:p>
            <a:pPr>
              <a:spcAft>
                <a:spcPts val="1200"/>
              </a:spcAft>
            </a:pP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DDB3-E488-4A62-A226-D11741C09347}" type="slidenum">
              <a:rPr lang="tr-TR" smtClean="0"/>
              <a:t>17</a:t>
            </a:fld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5AC9-B540-4727-A532-65903DBEDABB}" type="datetime1">
              <a:rPr lang="tr-TR" smtClean="0"/>
              <a:t>25.10.2017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224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6265" y="0"/>
            <a:ext cx="8759470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DDB3-E488-4A62-A226-D11741C09347}" type="slidenum">
              <a:rPr lang="tr-TR" smtClean="0"/>
              <a:t>18</a:t>
            </a:fld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B0D33-F57E-4834-87B1-4A3B1BB626A2}" type="datetime1">
              <a:rPr lang="tr-TR" smtClean="0"/>
              <a:t>25.10.2017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051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 txBox="1">
            <a:spLocks/>
          </p:cNvSpPr>
          <p:nvPr/>
        </p:nvSpPr>
        <p:spPr>
          <a:xfrm>
            <a:off x="1116822" y="450990"/>
            <a:ext cx="8229600" cy="4900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baseline="0">
                <a:ln w="12700"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Laboratuvar İncelemeleri</a:t>
            </a:r>
            <a:endParaRPr kumimoji="0" lang="tr-TR" sz="4400" b="1" i="0" u="none" strike="noStrike" kern="1200" cap="none" spc="0" normalizeH="0" baseline="0" noProof="0" dirty="0">
              <a:ln w="12700"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9" name="İçerik Yer Tutucusu 2"/>
          <p:cNvSpPr txBox="1">
            <a:spLocks/>
          </p:cNvSpPr>
          <p:nvPr/>
        </p:nvSpPr>
        <p:spPr>
          <a:xfrm>
            <a:off x="478664" y="1291570"/>
            <a:ext cx="8388932" cy="7093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  <a:defRPr/>
            </a:pPr>
            <a:r>
              <a:rPr lang="tr-TR" sz="2000" dirty="0" smtClean="0">
                <a:cs typeface="Times New Roman" pitchFamily="18" charset="0"/>
              </a:rPr>
              <a:t>      </a:t>
            </a:r>
            <a:r>
              <a:rPr lang="tr-TR" sz="2400" b="1" dirty="0" smtClean="0">
                <a:solidFill>
                  <a:schemeClr val="accent1"/>
                </a:solidFill>
              </a:rPr>
              <a:t>Çoğu hastada ilk başvuruda gaita incelemesi gerekli değildir</a:t>
            </a:r>
            <a:r>
              <a:rPr lang="tr-TR" sz="2000" dirty="0" smtClean="0">
                <a:solidFill>
                  <a:schemeClr val="accent1"/>
                </a:solidFill>
              </a:rPr>
              <a:t>.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  <a:defRPr/>
            </a:pPr>
            <a:endParaRPr lang="tr-TR" sz="1600" dirty="0" smtClean="0">
              <a:solidFill>
                <a:schemeClr val="bg2">
                  <a:lumMod val="5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0" name="İçerik Yer Tutucusu 9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65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Bef>
                <a:spcPct val="20000"/>
              </a:spcBef>
              <a:defRPr/>
            </a:pPr>
            <a:r>
              <a:rPr lang="tr-TR" sz="2200" dirty="0" smtClean="0">
                <a:solidFill>
                  <a:srgbClr val="FF0000"/>
                </a:solidFill>
                <a:cs typeface="Times New Roman" pitchFamily="18" charset="0"/>
              </a:rPr>
              <a:t>İlk başvuruda </a:t>
            </a:r>
            <a:r>
              <a:rPr lang="tr-TR" sz="2200" dirty="0">
                <a:solidFill>
                  <a:srgbClr val="FF0000"/>
                </a:solidFill>
                <a:cs typeface="Times New Roman" pitchFamily="18" charset="0"/>
              </a:rPr>
              <a:t>g</a:t>
            </a:r>
            <a:r>
              <a:rPr lang="tr-TR" sz="2200" dirty="0" smtClean="0">
                <a:solidFill>
                  <a:srgbClr val="FF0000"/>
                </a:solidFill>
                <a:cs typeface="Times New Roman" pitchFamily="18" charset="0"/>
              </a:rPr>
              <a:t>aita </a:t>
            </a:r>
            <a:r>
              <a:rPr lang="tr-TR" sz="2200" dirty="0">
                <a:solidFill>
                  <a:srgbClr val="FF0000"/>
                </a:solidFill>
                <a:cs typeface="Times New Roman" pitchFamily="18" charset="0"/>
              </a:rPr>
              <a:t>incelemesi gereken durumlar:</a:t>
            </a:r>
          </a:p>
          <a:p>
            <a:pPr marL="457200" lvl="0" indent="-457200">
              <a:lnSpc>
                <a:spcPct val="150000"/>
              </a:lnSpc>
              <a:spcBef>
                <a:spcPct val="20000"/>
              </a:spcBef>
              <a:buFontTx/>
              <a:buAutoNum type="arabicPeriod"/>
              <a:defRPr/>
            </a:pPr>
            <a:r>
              <a:rPr lang="tr-TR" sz="2200" dirty="0">
                <a:solidFill>
                  <a:prstClr val="black"/>
                </a:solidFill>
                <a:cs typeface="Times New Roman" pitchFamily="18" charset="0"/>
              </a:rPr>
              <a:t>Orta-Ağır Hastalık varlığı (Günlük aktivitesini zorlukla devam ettiren/ettiremeyen hasta)</a:t>
            </a:r>
          </a:p>
          <a:p>
            <a:pPr marL="457200" lvl="0" indent="-457200">
              <a:lnSpc>
                <a:spcPct val="150000"/>
              </a:lnSpc>
              <a:spcBef>
                <a:spcPct val="20000"/>
              </a:spcBef>
              <a:buFontTx/>
              <a:buAutoNum type="arabicPeriod"/>
              <a:defRPr/>
            </a:pPr>
            <a:r>
              <a:rPr lang="tr-TR" sz="2200" dirty="0">
                <a:solidFill>
                  <a:prstClr val="black"/>
                </a:solidFill>
                <a:cs typeface="Times New Roman" pitchFamily="18" charset="0"/>
              </a:rPr>
              <a:t>Salgın Durumunda (etkenin ortaya konulabilmesi için)</a:t>
            </a:r>
          </a:p>
          <a:p>
            <a:pPr marL="457200" lvl="0" indent="-457200">
              <a:lnSpc>
                <a:spcPct val="150000"/>
              </a:lnSpc>
              <a:spcBef>
                <a:spcPct val="20000"/>
              </a:spcBef>
              <a:buFontTx/>
              <a:buAutoNum type="arabicPeriod"/>
              <a:defRPr/>
            </a:pPr>
            <a:r>
              <a:rPr lang="tr-TR" sz="2200" dirty="0">
                <a:solidFill>
                  <a:prstClr val="black"/>
                </a:solidFill>
                <a:cs typeface="Times New Roman" pitchFamily="18" charset="0"/>
              </a:rPr>
              <a:t>Uzamış ishal (</a:t>
            </a:r>
            <a:r>
              <a:rPr lang="tr-TR" sz="2200" dirty="0" err="1">
                <a:solidFill>
                  <a:prstClr val="black"/>
                </a:solidFill>
                <a:cs typeface="Times New Roman" pitchFamily="18" charset="0"/>
              </a:rPr>
              <a:t>protozoa</a:t>
            </a:r>
            <a:r>
              <a:rPr lang="tr-TR" sz="2200" dirty="0">
                <a:solidFill>
                  <a:prstClr val="black"/>
                </a:solidFill>
                <a:cs typeface="Times New Roman" pitchFamily="18" charset="0"/>
              </a:rPr>
              <a:t>?)</a:t>
            </a:r>
          </a:p>
          <a:p>
            <a:pPr marL="457200" lvl="0" indent="-457200">
              <a:lnSpc>
                <a:spcPct val="150000"/>
              </a:lnSpc>
              <a:spcBef>
                <a:spcPct val="20000"/>
              </a:spcBef>
              <a:buFontTx/>
              <a:buAutoNum type="arabicPeriod"/>
              <a:defRPr/>
            </a:pPr>
            <a:r>
              <a:rPr lang="tr-TR" sz="2200" dirty="0">
                <a:solidFill>
                  <a:prstClr val="black"/>
                </a:solidFill>
                <a:cs typeface="Times New Roman" pitchFamily="18" charset="0"/>
              </a:rPr>
              <a:t>Bağışıklığı baskılanmış hastalarda</a:t>
            </a:r>
          </a:p>
          <a:p>
            <a:pPr marL="457200" lvl="0" indent="-457200">
              <a:lnSpc>
                <a:spcPct val="150000"/>
              </a:lnSpc>
              <a:spcBef>
                <a:spcPct val="20000"/>
              </a:spcBef>
              <a:buFontTx/>
              <a:buAutoNum type="arabicPeriod"/>
              <a:defRPr/>
            </a:pPr>
            <a:r>
              <a:rPr lang="tr-TR" sz="2200" dirty="0">
                <a:solidFill>
                  <a:prstClr val="black"/>
                </a:solidFill>
                <a:cs typeface="Times New Roman" pitchFamily="18" charset="0"/>
              </a:rPr>
              <a:t>Gıda imalatında çalışan </a:t>
            </a:r>
            <a:r>
              <a:rPr lang="tr-TR" sz="2200" dirty="0" smtClean="0">
                <a:solidFill>
                  <a:prstClr val="black"/>
                </a:solidFill>
                <a:cs typeface="Times New Roman" pitchFamily="18" charset="0"/>
              </a:rPr>
              <a:t>hastalarda</a:t>
            </a:r>
          </a:p>
          <a:p>
            <a:pPr marL="457200" lvl="0" indent="-457200">
              <a:lnSpc>
                <a:spcPct val="150000"/>
              </a:lnSpc>
              <a:spcBef>
                <a:spcPct val="20000"/>
              </a:spcBef>
              <a:buFontTx/>
              <a:buAutoNum type="arabicPeriod"/>
              <a:defRPr/>
            </a:pPr>
            <a:r>
              <a:rPr lang="tr-TR" sz="2200" dirty="0" smtClean="0">
                <a:solidFill>
                  <a:prstClr val="black"/>
                </a:solidFill>
                <a:cs typeface="Times New Roman" pitchFamily="18" charset="0"/>
              </a:rPr>
              <a:t>Kreş ve bakımevi çalışanlarında</a:t>
            </a:r>
          </a:p>
          <a:p>
            <a:pPr marL="457200" lvl="0" indent="-457200">
              <a:lnSpc>
                <a:spcPct val="150000"/>
              </a:lnSpc>
              <a:spcBef>
                <a:spcPct val="20000"/>
              </a:spcBef>
              <a:buFontTx/>
              <a:buAutoNum type="arabicPeriod"/>
              <a:defRPr/>
            </a:pPr>
            <a:r>
              <a:rPr lang="tr-TR" sz="2200" dirty="0" smtClean="0">
                <a:solidFill>
                  <a:prstClr val="black"/>
                </a:solidFill>
                <a:cs typeface="Times New Roman" pitchFamily="18" charset="0"/>
              </a:rPr>
              <a:t>Yaşlı (&gt;65 y) hastalar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DDB3-E488-4A62-A226-D11741C09347}" type="slidenum">
              <a:rPr lang="tr-TR" smtClean="0"/>
              <a:t>19</a:t>
            </a:fld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785E0-9103-4B09-A580-385AD5FE7FEE}" type="datetime1">
              <a:rPr lang="tr-TR" smtClean="0"/>
              <a:t>25.10.2017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979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1"/>
          <p:cNvSpPr txBox="1">
            <a:spLocks/>
          </p:cNvSpPr>
          <p:nvPr/>
        </p:nvSpPr>
        <p:spPr>
          <a:xfrm>
            <a:off x="1413163" y="438735"/>
            <a:ext cx="7239000" cy="5760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baseline="0">
                <a:ln w="12700"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800" b="1" i="0" u="none" strike="noStrike" kern="1200" cap="none" spc="0" normalizeH="0" baseline="0" noProof="0" dirty="0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SORULAR</a:t>
            </a:r>
            <a:endParaRPr kumimoji="0" lang="tr-TR" sz="4800" b="1" i="0" u="none" strike="noStrike" kern="1200" cap="none" spc="0" normalizeH="0" baseline="0" noProof="0" dirty="0">
              <a:ln w="12700"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İçerik Yer Tutucusu 7"/>
          <p:cNvSpPr txBox="1">
            <a:spLocks noGrp="1"/>
          </p:cNvSpPr>
          <p:nvPr>
            <p:ph idx="1"/>
          </p:nvPr>
        </p:nvSpPr>
        <p:spPr>
          <a:xfrm>
            <a:off x="755072" y="1441162"/>
            <a:ext cx="8555183" cy="4914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0000"/>
              </a:lnSpc>
              <a:buAutoNum type="arabicPeriod"/>
            </a:pPr>
            <a:r>
              <a:rPr lang="tr-TR" sz="2000" dirty="0" smtClean="0"/>
              <a:t>Gastroenterit neden önemlidir?</a:t>
            </a: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tr-TR" sz="2000" dirty="0" smtClean="0"/>
              <a:t>Nasıl tanımlanır?</a:t>
            </a: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tr-TR" sz="2000" dirty="0" smtClean="0"/>
              <a:t>Klinik tablolar nelerdir? </a:t>
            </a: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tr-TR" sz="2000" dirty="0" smtClean="0"/>
              <a:t>Etken mikroorganizmalar hangileridir? Nasıl tanınır?</a:t>
            </a: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tr-TR" sz="2000" dirty="0" smtClean="0"/>
              <a:t>Ne zaman ve kimden tanı testleri istenmelidir?</a:t>
            </a: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tr-TR" sz="2000" dirty="0" smtClean="0"/>
              <a:t>Hangi tanı testleri yapılmalıdır?</a:t>
            </a: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tr-TR" sz="2000" dirty="0" smtClean="0"/>
              <a:t>Gastroenterit tedavisi nasıl planlanmalıdır?</a:t>
            </a: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tr-TR" sz="2000" dirty="0" smtClean="0"/>
              <a:t>Antibiyotik tedavisi ne zaman ve kimlere verilmelidir?</a:t>
            </a: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tr-TR" sz="2000" dirty="0" smtClean="0"/>
              <a:t>Hangi antibiyotikler nasıl kullanılmalıdır?</a:t>
            </a: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tr-TR" sz="2000" dirty="0" smtClean="0"/>
              <a:t>Antibiyotik dışında tedavi yaklaşımları nelerdir?</a:t>
            </a: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tr-TR" sz="2000" dirty="0" smtClean="0"/>
              <a:t>Yanıtsız hastada olasılıklar nedir? Ne yapılmalı?</a:t>
            </a:r>
            <a:endParaRPr lang="tr-TR" sz="20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DDB3-E488-4A62-A226-D11741C09347}" type="slidenum">
              <a:rPr lang="tr-TR" smtClean="0"/>
              <a:t>2</a:t>
            </a:fld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43C91-CE86-418A-A658-56E55636C630}" type="datetime1">
              <a:rPr lang="tr-TR" smtClean="0"/>
              <a:t>25.10.2017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4074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1"/>
          <p:cNvSpPr txBox="1">
            <a:spLocks/>
          </p:cNvSpPr>
          <p:nvPr/>
        </p:nvSpPr>
        <p:spPr>
          <a:xfrm>
            <a:off x="1111112" y="459448"/>
            <a:ext cx="8229600" cy="4900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baseline="0">
                <a:ln w="12700"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Laboratuvar İncelemeleri</a:t>
            </a:r>
            <a:endParaRPr kumimoji="0" lang="tr-TR" sz="4400" b="1" i="0" u="none" strike="noStrike" kern="1200" cap="none" spc="0" normalizeH="0" baseline="0" noProof="0" dirty="0">
              <a:ln w="12700"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9" name="İçerik Yer Tutucusu 8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88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tr-TR" sz="2200" dirty="0">
                <a:solidFill>
                  <a:srgbClr val="FF0000"/>
                </a:solidFill>
                <a:cs typeface="Times New Roman" pitchFamily="18" charset="0"/>
              </a:rPr>
              <a:t>Diğer  laboratuvar testlerinin gerekli olduğu durumlar:</a:t>
            </a:r>
          </a:p>
          <a:p>
            <a:pPr>
              <a:lnSpc>
                <a:spcPct val="150000"/>
              </a:lnSpc>
              <a:defRPr/>
            </a:pPr>
            <a:r>
              <a:rPr lang="tr-TR" sz="2200" b="1" dirty="0">
                <a:cs typeface="Times New Roman" pitchFamily="18" charset="0"/>
              </a:rPr>
              <a:t>Ağır semptomlar ve ağır </a:t>
            </a:r>
            <a:r>
              <a:rPr lang="tr-TR" sz="2200" b="1" dirty="0" err="1">
                <a:cs typeface="Times New Roman" pitchFamily="18" charset="0"/>
              </a:rPr>
              <a:t>dehidratasyonu</a:t>
            </a:r>
            <a:r>
              <a:rPr lang="tr-TR" sz="2200" b="1" dirty="0">
                <a:cs typeface="Times New Roman" pitchFamily="18" charset="0"/>
              </a:rPr>
              <a:t> olanlarda; </a:t>
            </a:r>
            <a:endParaRPr lang="tr-TR" sz="2200" b="1" dirty="0" smtClean="0">
              <a:cs typeface="Times New Roman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tr-TR" sz="2200" b="1" dirty="0" smtClean="0">
                <a:cs typeface="Times New Roman" pitchFamily="18" charset="0"/>
              </a:rPr>
              <a:t>Riskli hastalarda (&gt;70y, bağışıklığı baskılanmış hasta)</a:t>
            </a:r>
          </a:p>
          <a:p>
            <a:pPr>
              <a:lnSpc>
                <a:spcPct val="150000"/>
              </a:lnSpc>
              <a:defRPr/>
            </a:pPr>
            <a:r>
              <a:rPr lang="tr-TR" sz="2200" dirty="0" smtClean="0">
                <a:cs typeface="Times New Roman" pitchFamily="18" charset="0"/>
              </a:rPr>
              <a:t>tam </a:t>
            </a:r>
            <a:r>
              <a:rPr lang="tr-TR" sz="2200" dirty="0">
                <a:cs typeface="Times New Roman" pitchFamily="18" charset="0"/>
              </a:rPr>
              <a:t>kan sayımı, CRP, serum elektrolit, üre, </a:t>
            </a:r>
            <a:r>
              <a:rPr lang="tr-TR" sz="2200" dirty="0" err="1">
                <a:cs typeface="Times New Roman" pitchFamily="18" charset="0"/>
              </a:rPr>
              <a:t>kreatinin</a:t>
            </a:r>
            <a:r>
              <a:rPr lang="tr-TR" sz="2200" dirty="0">
                <a:cs typeface="Times New Roman" pitchFamily="18" charset="0"/>
              </a:rPr>
              <a:t>, amilaz </a:t>
            </a:r>
            <a:r>
              <a:rPr lang="tr-TR" sz="2200" dirty="0" smtClean="0">
                <a:cs typeface="Times New Roman" pitchFamily="18" charset="0"/>
              </a:rPr>
              <a:t>bakılmalı,</a:t>
            </a:r>
          </a:p>
          <a:p>
            <a:pPr>
              <a:lnSpc>
                <a:spcPct val="150000"/>
              </a:lnSpc>
              <a:defRPr/>
            </a:pPr>
            <a:r>
              <a:rPr lang="tr-TR" sz="2200" dirty="0" smtClean="0">
                <a:cs typeface="Times New Roman" pitchFamily="18" charset="0"/>
              </a:rPr>
              <a:t>karın görüntülemesi (öz. </a:t>
            </a:r>
            <a:r>
              <a:rPr lang="tr-TR" sz="2200" dirty="0">
                <a:cs typeface="Times New Roman" pitchFamily="18" charset="0"/>
              </a:rPr>
              <a:t>ş</a:t>
            </a:r>
            <a:r>
              <a:rPr lang="tr-TR" sz="2200" dirty="0" smtClean="0">
                <a:cs typeface="Times New Roman" pitchFamily="18" charset="0"/>
              </a:rPr>
              <a:t>iddetli karın ağrısı) </a:t>
            </a:r>
            <a:r>
              <a:rPr lang="tr-TR" sz="2200" dirty="0">
                <a:cs typeface="Times New Roman" pitchFamily="18" charset="0"/>
              </a:rPr>
              <a:t>açısından </a:t>
            </a:r>
            <a:r>
              <a:rPr lang="tr-TR" sz="2200" dirty="0" smtClean="0">
                <a:cs typeface="Times New Roman" pitchFamily="18" charset="0"/>
              </a:rPr>
              <a:t>değerlendirilmeli</a:t>
            </a:r>
            <a:endParaRPr lang="tr-TR" sz="2200" dirty="0">
              <a:cs typeface="Times New Roman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tr-TR" sz="2200" dirty="0">
                <a:cs typeface="Times New Roman" pitchFamily="18" charset="0"/>
              </a:rPr>
              <a:t>Özel etkenlerden (</a:t>
            </a:r>
            <a:r>
              <a:rPr lang="tr-TR" sz="2200" i="1" dirty="0" err="1">
                <a:cs typeface="Times New Roman" pitchFamily="18" charset="0"/>
              </a:rPr>
              <a:t>Vibrio</a:t>
            </a:r>
            <a:r>
              <a:rPr lang="tr-TR" sz="2200" i="1" dirty="0">
                <a:cs typeface="Times New Roman" pitchFamily="18" charset="0"/>
              </a:rPr>
              <a:t> </a:t>
            </a:r>
            <a:r>
              <a:rPr lang="tr-TR" sz="2200" i="1" dirty="0" err="1">
                <a:cs typeface="Times New Roman" pitchFamily="18" charset="0"/>
              </a:rPr>
              <a:t>cholerae</a:t>
            </a:r>
            <a:r>
              <a:rPr lang="tr-TR" sz="2200" i="1" dirty="0">
                <a:cs typeface="Times New Roman" pitchFamily="18" charset="0"/>
              </a:rPr>
              <a:t>, </a:t>
            </a:r>
            <a:r>
              <a:rPr lang="tr-TR" sz="2200" i="1" dirty="0" err="1">
                <a:cs typeface="Times New Roman" pitchFamily="18" charset="0"/>
              </a:rPr>
              <a:t>Entamoeba</a:t>
            </a:r>
            <a:r>
              <a:rPr lang="tr-TR" sz="2200" i="1" dirty="0">
                <a:cs typeface="Times New Roman" pitchFamily="18" charset="0"/>
              </a:rPr>
              <a:t> </a:t>
            </a:r>
            <a:r>
              <a:rPr lang="tr-TR" sz="2200" i="1" dirty="0" err="1" smtClean="0">
                <a:cs typeface="Times New Roman" pitchFamily="18" charset="0"/>
              </a:rPr>
              <a:t>histolytica</a:t>
            </a:r>
            <a:r>
              <a:rPr lang="tr-TR" sz="2200" i="1" dirty="0" smtClean="0">
                <a:cs typeface="Times New Roman" pitchFamily="18" charset="0"/>
              </a:rPr>
              <a:t> </a:t>
            </a:r>
            <a:r>
              <a:rPr lang="tr-TR" sz="2200" dirty="0" err="1">
                <a:cs typeface="Times New Roman" pitchFamily="18" charset="0"/>
              </a:rPr>
              <a:t>vb</a:t>
            </a:r>
            <a:r>
              <a:rPr lang="tr-TR" sz="2200" dirty="0">
                <a:cs typeface="Times New Roman" pitchFamily="18" charset="0"/>
              </a:rPr>
              <a:t>) şüphelenildiği durumlarda </a:t>
            </a:r>
            <a:r>
              <a:rPr lang="tr-TR" sz="2200" b="1" dirty="0">
                <a:cs typeface="Times New Roman" pitchFamily="18" charset="0"/>
              </a:rPr>
              <a:t>gaitada ileri testler </a:t>
            </a:r>
            <a:r>
              <a:rPr lang="tr-TR" sz="2200" dirty="0">
                <a:cs typeface="Times New Roman" pitchFamily="18" charset="0"/>
              </a:rPr>
              <a:t>çalışılması gerekebilir. 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DDB3-E488-4A62-A226-D11741C09347}" type="slidenum">
              <a:rPr lang="tr-TR" smtClean="0"/>
              <a:t>20</a:t>
            </a:fld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4E65-C511-4F62-9345-DDECD2C64547}" type="datetime1">
              <a:rPr lang="tr-TR" smtClean="0"/>
              <a:t>25.10.2017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06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1"/>
          <p:cNvSpPr txBox="1">
            <a:spLocks/>
          </p:cNvSpPr>
          <p:nvPr/>
        </p:nvSpPr>
        <p:spPr>
          <a:xfrm>
            <a:off x="1152300" y="451210"/>
            <a:ext cx="8229600" cy="4900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baseline="0">
                <a:ln w="12700"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Tedavide Genel Prensipler</a:t>
            </a:r>
            <a:endParaRPr kumimoji="0" lang="tr-TR" sz="4400" b="1" i="0" u="none" strike="noStrike" kern="1200" cap="none" spc="0" normalizeH="0" baseline="0" noProof="0" dirty="0">
              <a:ln w="12700"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tr-TR" sz="2400" dirty="0" smtClean="0">
                <a:solidFill>
                  <a:schemeClr val="tx1"/>
                </a:solidFill>
              </a:rPr>
              <a:t>İshalli </a:t>
            </a:r>
            <a:r>
              <a:rPr lang="tr-TR" sz="2400" dirty="0">
                <a:solidFill>
                  <a:schemeClr val="tx1"/>
                </a:solidFill>
              </a:rPr>
              <a:t>hastada tedavinin esası sıvı ve elektrolit </a:t>
            </a:r>
            <a:r>
              <a:rPr lang="tr-TR" sz="2400" dirty="0" err="1" smtClean="0">
                <a:solidFill>
                  <a:schemeClr val="tx1"/>
                </a:solidFill>
              </a:rPr>
              <a:t>replasmanıdır</a:t>
            </a:r>
            <a:r>
              <a:rPr lang="tr-TR" sz="2400" dirty="0" smtClean="0">
                <a:solidFill>
                  <a:schemeClr val="tx1"/>
                </a:solidFill>
              </a:rPr>
              <a:t>. 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tr-TR" sz="2400" dirty="0" smtClean="0">
                <a:solidFill>
                  <a:schemeClr val="tx1"/>
                </a:solidFill>
              </a:rPr>
              <a:t>Antibiyotik tedavi gerekliliği dikkatle değerlendirilmelidir.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tr-TR" sz="2400" dirty="0" smtClean="0">
                <a:solidFill>
                  <a:schemeClr val="tx1"/>
                </a:solidFill>
              </a:rPr>
              <a:t>Diyet: Tuz ve elektrolitten zengin, şeker içeren sıvı gıdalar önerilir. Posasız ve yağsız gıdalar dışkılama sayısını azaltabilir.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tr-TR" sz="2400" dirty="0" err="1" smtClean="0">
                <a:solidFill>
                  <a:schemeClr val="tx1"/>
                </a:solidFill>
              </a:rPr>
              <a:t>Probiyotik</a:t>
            </a:r>
            <a:r>
              <a:rPr lang="tr-TR" sz="2400" dirty="0" smtClean="0">
                <a:solidFill>
                  <a:schemeClr val="tx1"/>
                </a:solidFill>
              </a:rPr>
              <a:t>, </a:t>
            </a:r>
            <a:r>
              <a:rPr lang="tr-TR" sz="2400" dirty="0" err="1" smtClean="0">
                <a:solidFill>
                  <a:schemeClr val="tx1"/>
                </a:solidFill>
              </a:rPr>
              <a:t>prebiyotik</a:t>
            </a:r>
            <a:r>
              <a:rPr lang="tr-TR" sz="2400" dirty="0" smtClean="0">
                <a:solidFill>
                  <a:schemeClr val="tx1"/>
                </a:solidFill>
              </a:rPr>
              <a:t> veya </a:t>
            </a:r>
            <a:r>
              <a:rPr lang="tr-TR" sz="2400" dirty="0" err="1" smtClean="0">
                <a:solidFill>
                  <a:schemeClr val="tx1"/>
                </a:solidFill>
              </a:rPr>
              <a:t>sinbiyotik</a:t>
            </a:r>
            <a:r>
              <a:rPr lang="tr-TR" sz="2400" dirty="0" smtClean="0">
                <a:solidFill>
                  <a:schemeClr val="tx1"/>
                </a:solidFill>
              </a:rPr>
              <a:t> ajanların erişkinlerde gelişen </a:t>
            </a:r>
            <a:r>
              <a:rPr lang="tr-TR" sz="2400" dirty="0" err="1" smtClean="0">
                <a:solidFill>
                  <a:schemeClr val="tx1"/>
                </a:solidFill>
              </a:rPr>
              <a:t>gastroenterit</a:t>
            </a:r>
            <a:r>
              <a:rPr lang="tr-TR" sz="2400" dirty="0" smtClean="0">
                <a:solidFill>
                  <a:schemeClr val="tx1"/>
                </a:solidFill>
              </a:rPr>
              <a:t> tedavisinde  kullanımını destekleyen yeterli çalışma yoktur.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tr-TR" sz="2400" dirty="0" err="1" smtClean="0">
                <a:solidFill>
                  <a:schemeClr val="tx1"/>
                </a:solidFill>
              </a:rPr>
              <a:t>Motilite</a:t>
            </a:r>
            <a:r>
              <a:rPr lang="tr-TR" sz="2400" dirty="0" smtClean="0">
                <a:solidFill>
                  <a:schemeClr val="tx1"/>
                </a:solidFill>
              </a:rPr>
              <a:t> düzenleyici ajanlar: </a:t>
            </a:r>
            <a:r>
              <a:rPr lang="tr-TR" sz="2400" dirty="0" err="1" smtClean="0">
                <a:solidFill>
                  <a:schemeClr val="tx1"/>
                </a:solidFill>
              </a:rPr>
              <a:t>Gastroenterit</a:t>
            </a:r>
            <a:r>
              <a:rPr lang="tr-TR" sz="2400" dirty="0" smtClean="0">
                <a:solidFill>
                  <a:schemeClr val="tx1"/>
                </a:solidFill>
              </a:rPr>
              <a:t> tedavisinde kullanımları olumsuz sonuçlara yol açabilir.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endParaRPr lang="tr-TR" sz="24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1800"/>
              </a:spcAft>
            </a:pPr>
            <a:endParaRPr lang="tr-TR" sz="2400" dirty="0">
              <a:solidFill>
                <a:schemeClr val="tx1"/>
              </a:solidFill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DDB3-E488-4A62-A226-D11741C09347}" type="slidenum">
              <a:rPr lang="tr-TR" smtClean="0"/>
              <a:t>21</a:t>
            </a:fld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0A90-C443-4453-A0E0-13D5755E496D}" type="datetime1">
              <a:rPr lang="tr-TR" smtClean="0"/>
              <a:t>25.10.2017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7650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1"/>
          <p:cNvSpPr txBox="1">
            <a:spLocks/>
          </p:cNvSpPr>
          <p:nvPr/>
        </p:nvSpPr>
        <p:spPr>
          <a:xfrm>
            <a:off x="1163780" y="361635"/>
            <a:ext cx="9675341" cy="5692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baseline="0">
                <a:ln w="12700"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Antibiyotikler Neden Kullanılmamalı!!!</a:t>
            </a:r>
            <a:endParaRPr kumimoji="0" lang="tr-TR" sz="4400" b="1" i="0" u="none" strike="noStrike" kern="1200" cap="none" spc="0" normalizeH="0" baseline="0" noProof="0" dirty="0">
              <a:ln w="12700"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1800"/>
              </a:spcAft>
              <a:buFontTx/>
              <a:buNone/>
            </a:pPr>
            <a:r>
              <a:rPr lang="tr-TR" sz="2400" dirty="0">
                <a:solidFill>
                  <a:schemeClr val="tx1"/>
                </a:solidFill>
                <a:cs typeface="Calibri" pitchFamily="34" charset="0"/>
              </a:rPr>
              <a:t>1) </a:t>
            </a:r>
            <a:r>
              <a:rPr lang="tr-TR" sz="2400" dirty="0" smtClean="0">
                <a:solidFill>
                  <a:schemeClr val="tx1"/>
                </a:solidFill>
                <a:cs typeface="Calibri" pitchFamily="34" charset="0"/>
              </a:rPr>
              <a:t>Antibiyotik tedavi </a:t>
            </a:r>
            <a:r>
              <a:rPr lang="tr-TR" sz="2400" dirty="0">
                <a:solidFill>
                  <a:schemeClr val="tx1"/>
                </a:solidFill>
                <a:cs typeface="Calibri" pitchFamily="34" charset="0"/>
              </a:rPr>
              <a:t>gerektiren patojenlerin oranı azdır</a:t>
            </a:r>
            <a:r>
              <a:rPr lang="tr-TR" sz="2400" dirty="0" smtClean="0">
                <a:solidFill>
                  <a:schemeClr val="tx1"/>
                </a:solidFill>
                <a:cs typeface="Calibri" pitchFamily="34" charset="0"/>
              </a:rPr>
              <a:t>. (%70-90 </a:t>
            </a:r>
            <a:r>
              <a:rPr lang="tr-TR" sz="2400" dirty="0" err="1" smtClean="0">
                <a:solidFill>
                  <a:schemeClr val="tx1"/>
                </a:solidFill>
                <a:cs typeface="Calibri" pitchFamily="34" charset="0"/>
              </a:rPr>
              <a:t>viral</a:t>
            </a:r>
            <a:r>
              <a:rPr lang="tr-TR" sz="2400" dirty="0" smtClean="0">
                <a:solidFill>
                  <a:schemeClr val="tx1"/>
                </a:solidFill>
                <a:cs typeface="Calibri" pitchFamily="34" charset="0"/>
              </a:rPr>
              <a:t> etkenler)</a:t>
            </a:r>
            <a:endParaRPr lang="tr-TR" sz="2400" dirty="0">
              <a:solidFill>
                <a:schemeClr val="tx1"/>
              </a:solidFill>
              <a:cs typeface="Calibri" pitchFamily="34" charset="0"/>
            </a:endParaRPr>
          </a:p>
          <a:p>
            <a:pPr algn="just">
              <a:spcBef>
                <a:spcPts val="0"/>
              </a:spcBef>
              <a:spcAft>
                <a:spcPts val="1800"/>
              </a:spcAft>
              <a:buFontTx/>
              <a:buNone/>
            </a:pPr>
            <a:r>
              <a:rPr lang="tr-TR" sz="2400" dirty="0" smtClean="0">
                <a:solidFill>
                  <a:schemeClr val="tx1"/>
                </a:solidFill>
                <a:cs typeface="Calibri" pitchFamily="34" charset="0"/>
              </a:rPr>
              <a:t>2) Dirençli mikroorganizma sıklığı artar.</a:t>
            </a:r>
            <a:endParaRPr lang="tr-TR" sz="2400" dirty="0">
              <a:solidFill>
                <a:schemeClr val="tx1"/>
              </a:solidFill>
              <a:cs typeface="Calibri" pitchFamily="34" charset="0"/>
            </a:endParaRPr>
          </a:p>
          <a:p>
            <a:pPr algn="just">
              <a:spcBef>
                <a:spcPts val="0"/>
              </a:spcBef>
              <a:spcAft>
                <a:spcPts val="1800"/>
              </a:spcAft>
              <a:buFontTx/>
              <a:buNone/>
            </a:pPr>
            <a:r>
              <a:rPr lang="tr-TR" sz="2400" dirty="0">
                <a:solidFill>
                  <a:schemeClr val="tx1"/>
                </a:solidFill>
                <a:cs typeface="Calibri" pitchFamily="34" charset="0"/>
              </a:rPr>
              <a:t>3</a:t>
            </a:r>
            <a:r>
              <a:rPr lang="tr-TR" sz="2400" dirty="0" smtClean="0">
                <a:solidFill>
                  <a:schemeClr val="tx1"/>
                </a:solidFill>
                <a:cs typeface="Calibri" pitchFamily="34" charset="0"/>
              </a:rPr>
              <a:t>) </a:t>
            </a:r>
            <a:r>
              <a:rPr lang="tr-TR" sz="2400" i="1" dirty="0" err="1" smtClean="0">
                <a:solidFill>
                  <a:schemeClr val="tx1"/>
                </a:solidFill>
                <a:cs typeface="Calibri" pitchFamily="34" charset="0"/>
              </a:rPr>
              <a:t>Salmonella</a:t>
            </a:r>
            <a:r>
              <a:rPr lang="tr-TR" sz="2400" dirty="0" err="1" smtClean="0">
                <a:solidFill>
                  <a:schemeClr val="tx1"/>
                </a:solidFill>
                <a:cs typeface="Calibri" pitchFamily="34" charset="0"/>
              </a:rPr>
              <a:t>’nın</a:t>
            </a:r>
            <a:r>
              <a:rPr lang="tr-TR" sz="2400" dirty="0" smtClean="0">
                <a:solidFill>
                  <a:schemeClr val="tx1"/>
                </a:solidFill>
                <a:cs typeface="Calibri" pitchFamily="34" charset="0"/>
              </a:rPr>
              <a:t> atılımı uzayabilir </a:t>
            </a:r>
            <a:r>
              <a:rPr lang="tr-TR" sz="2400" dirty="0">
                <a:solidFill>
                  <a:schemeClr val="tx1"/>
                </a:solidFill>
                <a:cs typeface="Calibri" pitchFamily="34" charset="0"/>
              </a:rPr>
              <a:t>ve taşıyıcılık artar.</a:t>
            </a:r>
          </a:p>
          <a:p>
            <a:pPr algn="just">
              <a:spcBef>
                <a:spcPts val="0"/>
              </a:spcBef>
              <a:spcAft>
                <a:spcPts val="1800"/>
              </a:spcAft>
              <a:buFontTx/>
              <a:buNone/>
            </a:pPr>
            <a:r>
              <a:rPr lang="tr-TR" sz="2400" dirty="0">
                <a:solidFill>
                  <a:schemeClr val="tx1"/>
                </a:solidFill>
                <a:cs typeface="Calibri" pitchFamily="34" charset="0"/>
              </a:rPr>
              <a:t>4</a:t>
            </a:r>
            <a:r>
              <a:rPr lang="tr-TR" sz="2400" dirty="0" smtClean="0">
                <a:solidFill>
                  <a:schemeClr val="tx1"/>
                </a:solidFill>
                <a:cs typeface="Calibri" pitchFamily="34" charset="0"/>
              </a:rPr>
              <a:t>) </a:t>
            </a:r>
            <a:r>
              <a:rPr lang="tr-TR" sz="2400" dirty="0" err="1">
                <a:solidFill>
                  <a:schemeClr val="tx1"/>
                </a:solidFill>
                <a:cs typeface="Calibri" pitchFamily="34" charset="0"/>
              </a:rPr>
              <a:t>Enterohemorajik</a:t>
            </a:r>
            <a:r>
              <a:rPr lang="tr-TR" sz="2400" dirty="0">
                <a:solidFill>
                  <a:schemeClr val="tx1"/>
                </a:solidFill>
                <a:cs typeface="Calibri" pitchFamily="34" charset="0"/>
              </a:rPr>
              <a:t> </a:t>
            </a:r>
            <a:r>
              <a:rPr lang="tr-TR" sz="2400" i="1" dirty="0" err="1">
                <a:solidFill>
                  <a:schemeClr val="tx1"/>
                </a:solidFill>
                <a:cs typeface="Calibri" pitchFamily="34" charset="0"/>
              </a:rPr>
              <a:t>E.coli</a:t>
            </a:r>
            <a:r>
              <a:rPr lang="tr-TR" sz="2400" i="1" dirty="0">
                <a:solidFill>
                  <a:schemeClr val="tx1"/>
                </a:solidFill>
                <a:cs typeface="Calibri" pitchFamily="34" charset="0"/>
              </a:rPr>
              <a:t> </a:t>
            </a:r>
            <a:r>
              <a:rPr lang="tr-TR" sz="2400" dirty="0" smtClean="0">
                <a:solidFill>
                  <a:schemeClr val="tx1"/>
                </a:solidFill>
                <a:cs typeface="Calibri" pitchFamily="34" charset="0"/>
              </a:rPr>
              <a:t>toksin </a:t>
            </a:r>
            <a:r>
              <a:rPr lang="tr-TR" sz="2400" dirty="0">
                <a:solidFill>
                  <a:schemeClr val="tx1"/>
                </a:solidFill>
                <a:cs typeface="Calibri" pitchFamily="34" charset="0"/>
              </a:rPr>
              <a:t>salınımı artabilir</a:t>
            </a:r>
            <a:r>
              <a:rPr lang="tr-TR" sz="2400" dirty="0" smtClean="0">
                <a:solidFill>
                  <a:schemeClr val="tx1"/>
                </a:solidFill>
                <a:cs typeface="Calibri" pitchFamily="34" charset="0"/>
              </a:rPr>
              <a:t>. (Ağır HÜS tablosu)</a:t>
            </a:r>
            <a:endParaRPr lang="tr-TR" sz="2400" dirty="0">
              <a:solidFill>
                <a:schemeClr val="tx1"/>
              </a:solidFill>
              <a:cs typeface="Calibri" pitchFamily="34" charset="0"/>
            </a:endParaRPr>
          </a:p>
          <a:p>
            <a:pPr algn="just">
              <a:spcBef>
                <a:spcPts val="0"/>
              </a:spcBef>
              <a:spcAft>
                <a:spcPts val="1800"/>
              </a:spcAft>
              <a:buFontTx/>
              <a:buNone/>
            </a:pPr>
            <a:r>
              <a:rPr lang="tr-TR" sz="2400" dirty="0" smtClean="0">
                <a:solidFill>
                  <a:schemeClr val="tx1"/>
                </a:solidFill>
                <a:cs typeface="Calibri" pitchFamily="34" charset="0"/>
              </a:rPr>
              <a:t>5) </a:t>
            </a:r>
            <a:r>
              <a:rPr lang="tr-TR" sz="2400" i="1" dirty="0" err="1" smtClean="0">
                <a:solidFill>
                  <a:schemeClr val="tx1"/>
                </a:solidFill>
                <a:cs typeface="Calibri" pitchFamily="34" charset="0"/>
              </a:rPr>
              <a:t>C.difficile</a:t>
            </a:r>
            <a:r>
              <a:rPr lang="tr-TR" sz="2400" dirty="0" smtClean="0">
                <a:solidFill>
                  <a:schemeClr val="tx1"/>
                </a:solidFill>
                <a:cs typeface="Calibri" pitchFamily="34" charset="0"/>
              </a:rPr>
              <a:t> </a:t>
            </a:r>
            <a:r>
              <a:rPr lang="tr-TR" sz="2400" dirty="0">
                <a:solidFill>
                  <a:schemeClr val="tx1"/>
                </a:solidFill>
                <a:cs typeface="Calibri" pitchFamily="34" charset="0"/>
              </a:rPr>
              <a:t>toksini salınması sonucu ishal şiddetlenebilir</a:t>
            </a:r>
            <a:r>
              <a:rPr lang="tr-TR" sz="2400" dirty="0" smtClean="0">
                <a:solidFill>
                  <a:schemeClr val="tx1"/>
                </a:solidFill>
                <a:cs typeface="Times New Roman" pitchFamily="18" charset="0"/>
              </a:rPr>
              <a:t>.</a:t>
            </a:r>
          </a:p>
          <a:p>
            <a:pPr algn="just">
              <a:spcBef>
                <a:spcPts val="0"/>
              </a:spcBef>
              <a:spcAft>
                <a:spcPts val="1800"/>
              </a:spcAft>
              <a:buFontTx/>
              <a:buNone/>
            </a:pPr>
            <a:r>
              <a:rPr lang="tr-TR" sz="2400" dirty="0" smtClean="0">
                <a:solidFill>
                  <a:schemeClr val="tx1"/>
                </a:solidFill>
                <a:cs typeface="Times New Roman" pitchFamily="18" charset="0"/>
              </a:rPr>
              <a:t>6) </a:t>
            </a:r>
            <a:r>
              <a:rPr lang="tr-TR" sz="2400" dirty="0" err="1" smtClean="0">
                <a:solidFill>
                  <a:schemeClr val="tx1"/>
                </a:solidFill>
                <a:cs typeface="Times New Roman" pitchFamily="18" charset="0"/>
              </a:rPr>
              <a:t>Mikrobiyota</a:t>
            </a:r>
            <a:r>
              <a:rPr lang="tr-TR" sz="2400" dirty="0" smtClean="0">
                <a:solidFill>
                  <a:schemeClr val="tx1"/>
                </a:solidFill>
                <a:cs typeface="Times New Roman" pitchFamily="18" charset="0"/>
              </a:rPr>
              <a:t> üzerine olumsuz etkiler var.</a:t>
            </a:r>
          </a:p>
          <a:p>
            <a:pPr algn="just">
              <a:spcBef>
                <a:spcPts val="0"/>
              </a:spcBef>
              <a:spcAft>
                <a:spcPts val="1800"/>
              </a:spcAft>
              <a:buNone/>
            </a:pPr>
            <a:r>
              <a:rPr lang="tr-TR" sz="2400" dirty="0">
                <a:solidFill>
                  <a:schemeClr val="tx1"/>
                </a:solidFill>
                <a:cs typeface="Calibri" pitchFamily="34" charset="0"/>
              </a:rPr>
              <a:t>7</a:t>
            </a:r>
            <a:r>
              <a:rPr lang="tr-TR" sz="2400" dirty="0" smtClean="0">
                <a:solidFill>
                  <a:schemeClr val="tx1"/>
                </a:solidFill>
                <a:cs typeface="Calibri" pitchFamily="34" charset="0"/>
              </a:rPr>
              <a:t>) </a:t>
            </a:r>
            <a:r>
              <a:rPr lang="tr-TR" sz="2400" dirty="0">
                <a:solidFill>
                  <a:schemeClr val="tx1"/>
                </a:solidFill>
                <a:cs typeface="Calibri" pitchFamily="34" charset="0"/>
              </a:rPr>
              <a:t>Antibiyotik tedavisinin maliyeti yüksektir.</a:t>
            </a:r>
          </a:p>
          <a:p>
            <a:pPr algn="just">
              <a:spcBef>
                <a:spcPts val="0"/>
              </a:spcBef>
              <a:spcAft>
                <a:spcPts val="1800"/>
              </a:spcAft>
              <a:buFontTx/>
              <a:buNone/>
            </a:pPr>
            <a:endParaRPr lang="tr-TR" sz="2400" dirty="0">
              <a:solidFill>
                <a:schemeClr val="tx1"/>
              </a:solidFill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1800"/>
              </a:spcAft>
            </a:pPr>
            <a:endParaRPr lang="tr-TR" sz="2400" dirty="0">
              <a:solidFill>
                <a:schemeClr val="tx1"/>
              </a:solidFill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DDB3-E488-4A62-A226-D11741C09347}" type="slidenum">
              <a:rPr lang="tr-TR" smtClean="0"/>
              <a:t>22</a:t>
            </a:fld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6C40F-FA5A-4305-B88A-4DA124B3E894}" type="datetime1">
              <a:rPr lang="tr-TR" smtClean="0"/>
              <a:t>25.10.2017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4033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536" y="99561"/>
            <a:ext cx="9892146" cy="6246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Metin kutusu 6"/>
          <p:cNvSpPr txBox="1"/>
          <p:nvPr/>
        </p:nvSpPr>
        <p:spPr>
          <a:xfrm rot="19386011">
            <a:off x="1587226" y="2461746"/>
            <a:ext cx="8118717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chemeClr val="bg1"/>
                </a:solidFill>
              </a:rPr>
              <a:t>ANTİBİYOTİK TEDAVİSİ GEREKSİZDİR.</a:t>
            </a:r>
            <a:endParaRPr lang="tr-TR" sz="3600" b="1" dirty="0">
              <a:solidFill>
                <a:schemeClr val="bg1"/>
              </a:solidFill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DDB3-E488-4A62-A226-D11741C09347}" type="slidenum">
              <a:rPr lang="tr-TR" smtClean="0"/>
              <a:t>23</a:t>
            </a:fld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667C-254C-432F-AD26-6BA2ACC43D5F}" type="datetime1">
              <a:rPr lang="tr-TR" smtClean="0"/>
              <a:t>25.10.2017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9207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562" y="72737"/>
            <a:ext cx="9788237" cy="6316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Metin kutusu 6"/>
          <p:cNvSpPr txBox="1"/>
          <p:nvPr/>
        </p:nvSpPr>
        <p:spPr>
          <a:xfrm rot="19386011">
            <a:off x="1619545" y="2536979"/>
            <a:ext cx="7830609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chemeClr val="bg1"/>
                </a:solidFill>
              </a:rPr>
              <a:t>ANTİBİYOTİK TEDAVİSİ GEREKSİZDİR.</a:t>
            </a:r>
            <a:endParaRPr lang="tr-TR" sz="3600" b="1" dirty="0">
              <a:solidFill>
                <a:schemeClr val="bg1"/>
              </a:solidFill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DDB3-E488-4A62-A226-D11741C09347}" type="slidenum">
              <a:rPr lang="tr-TR" smtClean="0"/>
              <a:t>24</a:t>
            </a:fld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B6F4-95FF-4895-8012-F245D3543EEA}" type="datetime1">
              <a:rPr lang="tr-TR" smtClean="0"/>
              <a:t>25.10.2017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2025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1"/>
          <p:cNvSpPr txBox="1">
            <a:spLocks/>
          </p:cNvSpPr>
          <p:nvPr/>
        </p:nvSpPr>
        <p:spPr>
          <a:xfrm>
            <a:off x="1316619" y="583494"/>
            <a:ext cx="9558762" cy="5760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baseline="0">
                <a:ln w="12700"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1" i="0" u="none" strike="noStrike" kern="1200" cap="none" spc="0" normalizeH="0" baseline="0" noProof="0" dirty="0" err="1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Salmonella</a:t>
            </a:r>
            <a:r>
              <a:rPr kumimoji="0" lang="tr-TR" sz="3200" b="1" i="0" u="none" strike="noStrike" kern="1200" cap="none" spc="0" normalizeH="0" baseline="0" noProof="0" dirty="0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Enfeksiyonlarında </a:t>
            </a:r>
            <a:r>
              <a:rPr kumimoji="0" lang="tr-TR" sz="3200" b="1" i="0" u="none" strike="noStrike" kern="1200" cap="none" spc="0" normalizeH="0" baseline="0" noProof="0" dirty="0" err="1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Antimikrobiyal</a:t>
            </a:r>
            <a:r>
              <a:rPr kumimoji="0" lang="tr-TR" sz="3200" b="1" i="0" u="none" strike="noStrike" kern="1200" cap="none" spc="0" normalizeH="0" baseline="0" noProof="0" dirty="0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Tedavi </a:t>
            </a:r>
            <a:r>
              <a:rPr kumimoji="0" lang="tr-TR" sz="3200" b="1" i="0" u="none" strike="noStrike" kern="1200" cap="none" spc="0" normalizeH="0" baseline="0" noProof="0" dirty="0" err="1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Endikasyonları</a:t>
            </a:r>
            <a:endParaRPr kumimoji="0" lang="tr-TR" sz="3200" b="1" i="0" u="none" strike="noStrike" kern="1200" cap="none" spc="0" normalizeH="0" baseline="0" noProof="0" dirty="0">
              <a:ln w="12700"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7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spcAft>
                <a:spcPts val="3000"/>
              </a:spcAft>
            </a:pPr>
            <a:endParaRPr lang="tr-TR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Aft>
                <a:spcPts val="3000"/>
              </a:spcAft>
            </a:pPr>
            <a:endParaRPr lang="tr-TR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Aft>
                <a:spcPts val="3000"/>
              </a:spcAft>
            </a:pP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827583" y="1772816"/>
            <a:ext cx="10047798" cy="4203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err="1" smtClean="0"/>
              <a:t>Salmonella</a:t>
            </a:r>
            <a:r>
              <a:rPr lang="tr-TR" dirty="0" smtClean="0"/>
              <a:t> </a:t>
            </a:r>
            <a:r>
              <a:rPr lang="tr-TR" dirty="0" err="1" smtClean="0"/>
              <a:t>spp</a:t>
            </a:r>
            <a:r>
              <a:rPr lang="tr-TR" dirty="0" smtClean="0"/>
              <a:t>. bağlı basit ishallerde antibiyotik verilmemelidir.</a:t>
            </a:r>
          </a:p>
          <a:p>
            <a:endParaRPr lang="tr-TR" dirty="0" smtClean="0"/>
          </a:p>
          <a:p>
            <a:r>
              <a:rPr lang="tr-TR" dirty="0" err="1" smtClean="0"/>
              <a:t>Antimikrobiyal</a:t>
            </a:r>
            <a:r>
              <a:rPr lang="tr-TR" dirty="0" smtClean="0"/>
              <a:t> tedavi gereken durumlar; </a:t>
            </a:r>
          </a:p>
          <a:p>
            <a:pPr lvl="1"/>
            <a:r>
              <a:rPr lang="tr-TR" dirty="0" err="1" smtClean="0"/>
              <a:t>Bakteriyemi</a:t>
            </a:r>
            <a:r>
              <a:rPr lang="tr-TR" dirty="0" smtClean="0"/>
              <a:t>,</a:t>
            </a:r>
          </a:p>
          <a:p>
            <a:pPr lvl="1"/>
            <a:r>
              <a:rPr lang="tr-TR" dirty="0" smtClean="0"/>
              <a:t>GİS dışı enfeksiyonlar, </a:t>
            </a:r>
          </a:p>
          <a:p>
            <a:pPr lvl="1"/>
            <a:r>
              <a:rPr lang="tr-TR" dirty="0" err="1" smtClean="0"/>
              <a:t>Bakteriyemi</a:t>
            </a:r>
            <a:r>
              <a:rPr lang="tr-TR" dirty="0" smtClean="0"/>
              <a:t> olasılığı (&gt;%5) olanlar,</a:t>
            </a:r>
          </a:p>
          <a:p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DDB3-E488-4A62-A226-D11741C09347}" type="slidenum">
              <a:rPr lang="tr-TR" smtClean="0"/>
              <a:t>25</a:t>
            </a:fld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4AC3-8CA5-4260-9233-6F423DC49036}" type="datetime1">
              <a:rPr lang="tr-TR" smtClean="0"/>
              <a:t>25.10.2017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509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1"/>
          <p:cNvSpPr txBox="1">
            <a:spLocks/>
          </p:cNvSpPr>
          <p:nvPr/>
        </p:nvSpPr>
        <p:spPr>
          <a:xfrm>
            <a:off x="1386031" y="-39231"/>
            <a:ext cx="9842141" cy="10771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baseline="0">
                <a:ln w="12700"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800" b="1" i="0" u="none" strike="noStrike" kern="1200" cap="none" spc="0" normalizeH="0" baseline="0" noProof="0" dirty="0" err="1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Bakteriyemi</a:t>
            </a:r>
            <a:r>
              <a:rPr kumimoji="0" lang="tr-TR" sz="4800" b="1" i="0" u="none" strike="noStrike" kern="1200" cap="none" spc="0" normalizeH="0" noProof="0" dirty="0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olasılığı (&gt;%5) Olanlar</a:t>
            </a:r>
            <a:endParaRPr kumimoji="0" lang="tr-TR" sz="4800" b="1" i="0" u="none" strike="noStrike" kern="1200" cap="none" spc="0" normalizeH="0" baseline="0" noProof="0" dirty="0">
              <a:ln w="12700"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tr-TR" dirty="0" smtClean="0">
                <a:solidFill>
                  <a:schemeClr val="tx1"/>
                </a:solidFill>
              </a:rPr>
              <a:t>Bağışıklığı baskılanmış hastalar </a:t>
            </a:r>
            <a:endParaRPr lang="tr-TR" dirty="0">
              <a:solidFill>
                <a:schemeClr val="tx1"/>
              </a:solidFill>
            </a:endParaRPr>
          </a:p>
          <a:p>
            <a:pPr>
              <a:spcAft>
                <a:spcPts val="1200"/>
              </a:spcAft>
            </a:pPr>
            <a:r>
              <a:rPr lang="tr-TR" dirty="0" smtClean="0">
                <a:solidFill>
                  <a:schemeClr val="tx1"/>
                </a:solidFill>
              </a:rPr>
              <a:t>Yaşlı (&gt;50 yaş) </a:t>
            </a:r>
            <a:endParaRPr lang="tr-TR" dirty="0">
              <a:solidFill>
                <a:schemeClr val="tx1"/>
              </a:solidFill>
            </a:endParaRPr>
          </a:p>
          <a:p>
            <a:pPr>
              <a:spcAft>
                <a:spcPts val="1200"/>
              </a:spcAft>
            </a:pPr>
            <a:r>
              <a:rPr lang="tr-TR" dirty="0" err="1">
                <a:solidFill>
                  <a:schemeClr val="tx1"/>
                </a:solidFill>
              </a:rPr>
              <a:t>Y</a:t>
            </a:r>
            <a:r>
              <a:rPr lang="tr-TR" dirty="0" err="1" smtClean="0">
                <a:solidFill>
                  <a:schemeClr val="tx1"/>
                </a:solidFill>
              </a:rPr>
              <a:t>enidoğan</a:t>
            </a:r>
            <a:r>
              <a:rPr lang="tr-TR" dirty="0" smtClean="0">
                <a:solidFill>
                  <a:schemeClr val="tx1"/>
                </a:solidFill>
              </a:rPr>
              <a:t> ve süt çocuğu </a:t>
            </a:r>
          </a:p>
          <a:p>
            <a:pPr lvl="1">
              <a:spcAft>
                <a:spcPts val="1200"/>
              </a:spcAft>
            </a:pPr>
            <a:r>
              <a:rPr lang="tr-TR" sz="2000" dirty="0" smtClean="0"/>
              <a:t>Özellikle genel durum bozukluğu eşlik ediyorsa</a:t>
            </a:r>
            <a:endParaRPr lang="tr-TR" sz="2000" dirty="0"/>
          </a:p>
          <a:p>
            <a:pPr>
              <a:spcAft>
                <a:spcPts val="1200"/>
              </a:spcAft>
            </a:pPr>
            <a:r>
              <a:rPr lang="tr-TR" dirty="0" smtClean="0">
                <a:solidFill>
                  <a:schemeClr val="tx1"/>
                </a:solidFill>
              </a:rPr>
              <a:t>Orak hücreli anemisi olanlar </a:t>
            </a:r>
          </a:p>
          <a:p>
            <a:pPr>
              <a:spcAft>
                <a:spcPts val="1200"/>
              </a:spcAft>
            </a:pPr>
            <a:r>
              <a:rPr lang="tr-TR" dirty="0" smtClean="0">
                <a:solidFill>
                  <a:schemeClr val="tx1"/>
                </a:solidFill>
              </a:rPr>
              <a:t>Protez </a:t>
            </a:r>
            <a:r>
              <a:rPr lang="tr-TR" dirty="0">
                <a:solidFill>
                  <a:schemeClr val="tx1"/>
                </a:solidFill>
              </a:rPr>
              <a:t>taşıyanlar </a:t>
            </a:r>
            <a:endParaRPr lang="tr-TR" dirty="0" smtClean="0">
              <a:solidFill>
                <a:schemeClr val="tx1"/>
              </a:solidFill>
            </a:endParaRPr>
          </a:p>
          <a:p>
            <a:pPr lvl="1">
              <a:spcAft>
                <a:spcPts val="1200"/>
              </a:spcAft>
            </a:pPr>
            <a:r>
              <a:rPr lang="tr-TR" sz="2000" dirty="0" smtClean="0"/>
              <a:t>kalp </a:t>
            </a:r>
            <a:r>
              <a:rPr lang="tr-TR" sz="2000" dirty="0"/>
              <a:t>kapak </a:t>
            </a:r>
            <a:r>
              <a:rPr lang="tr-TR" sz="2000" dirty="0" err="1"/>
              <a:t>defekti</a:t>
            </a:r>
            <a:r>
              <a:rPr lang="tr-TR" sz="2000" dirty="0"/>
              <a:t>, protez </a:t>
            </a:r>
            <a:r>
              <a:rPr lang="tr-TR" sz="2000" dirty="0" smtClean="0"/>
              <a:t>kapak olguları dahil</a:t>
            </a:r>
            <a:r>
              <a:rPr lang="tr-TR" sz="2800" dirty="0" smtClean="0"/>
              <a:t> </a:t>
            </a:r>
            <a:endParaRPr lang="tr-TR" sz="2800" dirty="0"/>
          </a:p>
          <a:p>
            <a:pPr>
              <a:spcAft>
                <a:spcPts val="1200"/>
              </a:spcAft>
            </a:pPr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DDB3-E488-4A62-A226-D11741C09347}" type="slidenum">
              <a:rPr lang="tr-TR" smtClean="0"/>
              <a:t>26</a:t>
            </a:fld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CB15A-ACE5-4203-AC90-84E4CE7D192A}" type="datetime1">
              <a:rPr lang="tr-TR" smtClean="0"/>
              <a:t>25.10.2017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770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Metin kutusu 56"/>
          <p:cNvSpPr txBox="1"/>
          <p:nvPr/>
        </p:nvSpPr>
        <p:spPr>
          <a:xfrm>
            <a:off x="1390479" y="5693308"/>
            <a:ext cx="91696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1200" dirty="0"/>
              <a:t>*Ağır Hastalık: Günlük aktiviteyi tamamen engelleyen; </a:t>
            </a:r>
            <a:r>
              <a:rPr lang="tr-TR" sz="1200" dirty="0" err="1"/>
              <a:t>Orta:Günlük</a:t>
            </a:r>
            <a:r>
              <a:rPr lang="tr-TR" sz="1200" dirty="0"/>
              <a:t> aktiviteyi önemli derecede etkileyen; </a:t>
            </a:r>
            <a:r>
              <a:rPr lang="tr-TR" sz="1200" dirty="0" err="1"/>
              <a:t>Hafif:Günlük</a:t>
            </a:r>
            <a:r>
              <a:rPr lang="tr-TR" sz="1200" dirty="0"/>
              <a:t> aktiviteyi etkilemeyen </a:t>
            </a:r>
            <a:r>
              <a:rPr lang="tr-TR" sz="1200" dirty="0" err="1"/>
              <a:t>hst.</a:t>
            </a:r>
            <a:endParaRPr lang="tr-TR" sz="1200" dirty="0"/>
          </a:p>
          <a:p>
            <a:pPr lvl="1">
              <a:lnSpc>
                <a:spcPct val="150000"/>
              </a:lnSpc>
            </a:pPr>
            <a:r>
              <a:rPr lang="tr-TR" sz="1200" dirty="0"/>
              <a:t>** </a:t>
            </a:r>
            <a:r>
              <a:rPr lang="tr-TR" sz="1200" dirty="0" err="1"/>
              <a:t>Dizanterik</a:t>
            </a:r>
            <a:r>
              <a:rPr lang="tr-TR" sz="1200" dirty="0"/>
              <a:t> olmayan turist ishali tedavisi için; </a:t>
            </a:r>
            <a:r>
              <a:rPr lang="tr-TR" sz="1200" dirty="0" err="1"/>
              <a:t>rifaximin</a:t>
            </a:r>
            <a:r>
              <a:rPr lang="tr-TR" sz="1200" dirty="0"/>
              <a:t> (3x200mg/g) 3 gün </a:t>
            </a:r>
            <a:r>
              <a:rPr lang="tr-TR" sz="1200" dirty="0" err="1"/>
              <a:t>siprofloksasin</a:t>
            </a:r>
            <a:r>
              <a:rPr lang="tr-TR" sz="1200" dirty="0"/>
              <a:t> 2x500mg veya 1x750mg 1-3 gün verilebilir</a:t>
            </a:r>
          </a:p>
        </p:txBody>
      </p:sp>
      <p:sp>
        <p:nvSpPr>
          <p:cNvPr id="58" name="Metin kutusu 57"/>
          <p:cNvSpPr txBox="1"/>
          <p:nvPr/>
        </p:nvSpPr>
        <p:spPr>
          <a:xfrm>
            <a:off x="2755144" y="869726"/>
            <a:ext cx="6263638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/>
              <a:t>≥3 yumuşak dışkılama + </a:t>
            </a:r>
            <a:r>
              <a:rPr lang="tr-TR" sz="1200" dirty="0" err="1"/>
              <a:t>enterik</a:t>
            </a:r>
            <a:r>
              <a:rPr lang="tr-TR" sz="1200" dirty="0"/>
              <a:t> semptom (bulantı/kusma/karın ağrısı/</a:t>
            </a:r>
            <a:r>
              <a:rPr lang="tr-TR" sz="1200" dirty="0" err="1"/>
              <a:t>tenesmus</a:t>
            </a:r>
            <a:r>
              <a:rPr lang="tr-TR" sz="1200" dirty="0"/>
              <a:t>/orta-şiddetli gaz)</a:t>
            </a:r>
          </a:p>
        </p:txBody>
      </p:sp>
      <p:sp>
        <p:nvSpPr>
          <p:cNvPr id="59" name="Metin kutusu 58"/>
          <p:cNvSpPr txBox="1"/>
          <p:nvPr/>
        </p:nvSpPr>
        <p:spPr>
          <a:xfrm>
            <a:off x="3136128" y="1485051"/>
            <a:ext cx="546438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/>
              <a:t>Ağızdan sıvı tedavisi (çorba, et suyu, tuzlu kraker, meyve suyu, haşlama/ızgara gıdalar</a:t>
            </a:r>
          </a:p>
        </p:txBody>
      </p:sp>
      <p:sp>
        <p:nvSpPr>
          <p:cNvPr id="60" name="Metin kutusu 59"/>
          <p:cNvSpPr txBox="1"/>
          <p:nvPr/>
        </p:nvSpPr>
        <p:spPr>
          <a:xfrm>
            <a:off x="2489602" y="2021662"/>
            <a:ext cx="771365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/>
              <a:t>Sulu ishal</a:t>
            </a:r>
          </a:p>
        </p:txBody>
      </p:sp>
      <p:sp>
        <p:nvSpPr>
          <p:cNvPr id="61" name="Metin kutusu 60"/>
          <p:cNvSpPr txBox="1"/>
          <p:nvPr/>
        </p:nvSpPr>
        <p:spPr>
          <a:xfrm>
            <a:off x="7207360" y="2022185"/>
            <a:ext cx="80740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/>
              <a:t>Kanlı ishal</a:t>
            </a:r>
          </a:p>
        </p:txBody>
      </p:sp>
      <p:sp>
        <p:nvSpPr>
          <p:cNvPr id="62" name="Metin kutusu 61"/>
          <p:cNvSpPr txBox="1"/>
          <p:nvPr/>
        </p:nvSpPr>
        <p:spPr>
          <a:xfrm>
            <a:off x="1390479" y="2728179"/>
            <a:ext cx="107164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/>
              <a:t>Hafif* hastalık</a:t>
            </a:r>
          </a:p>
        </p:txBody>
      </p:sp>
      <p:sp>
        <p:nvSpPr>
          <p:cNvPr id="63" name="Metin kutusu 62"/>
          <p:cNvSpPr txBox="1"/>
          <p:nvPr/>
        </p:nvSpPr>
        <p:spPr>
          <a:xfrm>
            <a:off x="1415308" y="3989642"/>
            <a:ext cx="106554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Sıvı tedavisine</a:t>
            </a:r>
          </a:p>
          <a:p>
            <a:pPr algn="ctr"/>
            <a:r>
              <a:rPr lang="tr-TR" sz="1200" dirty="0"/>
              <a:t>devam et</a:t>
            </a:r>
          </a:p>
        </p:txBody>
      </p:sp>
      <p:sp>
        <p:nvSpPr>
          <p:cNvPr id="64" name="Metin kutusu 63"/>
          <p:cNvSpPr txBox="1"/>
          <p:nvPr/>
        </p:nvSpPr>
        <p:spPr>
          <a:xfrm>
            <a:off x="2748232" y="2710572"/>
            <a:ext cx="133344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/>
              <a:t>Orta-ağır* hastalık</a:t>
            </a:r>
          </a:p>
        </p:txBody>
      </p:sp>
      <p:sp>
        <p:nvSpPr>
          <p:cNvPr id="65" name="Metin kutusu 64"/>
          <p:cNvSpPr txBox="1"/>
          <p:nvPr/>
        </p:nvSpPr>
        <p:spPr>
          <a:xfrm>
            <a:off x="9034113" y="3408219"/>
            <a:ext cx="105368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/>
              <a:t>Seyahat ilişkili</a:t>
            </a:r>
          </a:p>
        </p:txBody>
      </p:sp>
      <p:sp>
        <p:nvSpPr>
          <p:cNvPr id="66" name="Metin kutusu 65"/>
          <p:cNvSpPr txBox="1"/>
          <p:nvPr/>
        </p:nvSpPr>
        <p:spPr>
          <a:xfrm>
            <a:off x="3746060" y="3275073"/>
            <a:ext cx="1140249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/>
              <a:t>Seyahat ilişkisiz</a:t>
            </a:r>
          </a:p>
        </p:txBody>
      </p:sp>
      <p:sp>
        <p:nvSpPr>
          <p:cNvPr id="67" name="Metin kutusu 66"/>
          <p:cNvSpPr txBox="1"/>
          <p:nvPr/>
        </p:nvSpPr>
        <p:spPr>
          <a:xfrm>
            <a:off x="2695853" y="4037607"/>
            <a:ext cx="101515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/>
              <a:t>Antibiyotik**</a:t>
            </a:r>
          </a:p>
        </p:txBody>
      </p:sp>
      <p:sp>
        <p:nvSpPr>
          <p:cNvPr id="68" name="Metin kutusu 67"/>
          <p:cNvSpPr txBox="1"/>
          <p:nvPr/>
        </p:nvSpPr>
        <p:spPr>
          <a:xfrm>
            <a:off x="3920322" y="3965599"/>
            <a:ext cx="86376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/>
              <a:t>Ateş &lt;38</a:t>
            </a:r>
            <a:r>
              <a:rPr lang="tr-TR" sz="1200" baseline="30000" dirty="0"/>
              <a:t>o</a:t>
            </a:r>
            <a:r>
              <a:rPr lang="tr-TR" sz="1200" dirty="0"/>
              <a:t>C</a:t>
            </a:r>
          </a:p>
        </p:txBody>
      </p:sp>
      <p:sp>
        <p:nvSpPr>
          <p:cNvPr id="69" name="Metin kutusu 68"/>
          <p:cNvSpPr txBox="1"/>
          <p:nvPr/>
        </p:nvSpPr>
        <p:spPr>
          <a:xfrm>
            <a:off x="5155212" y="3956238"/>
            <a:ext cx="828497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/>
              <a:t>Ateş≥38</a:t>
            </a:r>
            <a:r>
              <a:rPr lang="tr-TR" sz="1200" baseline="30000" dirty="0"/>
              <a:t>o</a:t>
            </a:r>
            <a:r>
              <a:rPr lang="tr-TR" sz="1200" dirty="0"/>
              <a:t>C</a:t>
            </a:r>
          </a:p>
        </p:txBody>
      </p:sp>
      <p:sp>
        <p:nvSpPr>
          <p:cNvPr id="70" name="Metin kutusu 69"/>
          <p:cNvSpPr txBox="1"/>
          <p:nvPr/>
        </p:nvSpPr>
        <p:spPr>
          <a:xfrm>
            <a:off x="4209016" y="4654736"/>
            <a:ext cx="1247008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/>
              <a:t>Semptomlar&lt;72s</a:t>
            </a:r>
          </a:p>
        </p:txBody>
      </p:sp>
      <p:sp>
        <p:nvSpPr>
          <p:cNvPr id="71" name="Metin kutusu 70"/>
          <p:cNvSpPr txBox="1"/>
          <p:nvPr/>
        </p:nvSpPr>
        <p:spPr>
          <a:xfrm>
            <a:off x="5600141" y="4666347"/>
            <a:ext cx="126624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/>
              <a:t>Semptomlar≥72h</a:t>
            </a:r>
          </a:p>
        </p:txBody>
      </p:sp>
      <p:sp>
        <p:nvSpPr>
          <p:cNvPr id="72" name="Metin kutusu 71"/>
          <p:cNvSpPr txBox="1"/>
          <p:nvPr/>
        </p:nvSpPr>
        <p:spPr>
          <a:xfrm>
            <a:off x="6281877" y="2725832"/>
            <a:ext cx="86376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/>
              <a:t>Ateş &lt;38</a:t>
            </a:r>
            <a:r>
              <a:rPr lang="tr-TR" sz="1200" baseline="30000" dirty="0"/>
              <a:t>o</a:t>
            </a:r>
            <a:r>
              <a:rPr lang="tr-TR" sz="1200" dirty="0"/>
              <a:t>C</a:t>
            </a:r>
          </a:p>
        </p:txBody>
      </p:sp>
      <p:sp>
        <p:nvSpPr>
          <p:cNvPr id="73" name="Metin kutusu 72"/>
          <p:cNvSpPr txBox="1"/>
          <p:nvPr/>
        </p:nvSpPr>
        <p:spPr>
          <a:xfrm>
            <a:off x="7831187" y="2638979"/>
            <a:ext cx="17717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/>
              <a:t>Ateş≥38</a:t>
            </a:r>
            <a:r>
              <a:rPr lang="tr-TR" sz="1200" baseline="30000" dirty="0"/>
              <a:t>o</a:t>
            </a:r>
            <a:r>
              <a:rPr lang="tr-TR" sz="1200" dirty="0"/>
              <a:t>C, ağır hastalık</a:t>
            </a:r>
          </a:p>
          <a:p>
            <a:r>
              <a:rPr lang="tr-TR" sz="1200" dirty="0" err="1"/>
              <a:t>Sporadik</a:t>
            </a:r>
            <a:r>
              <a:rPr lang="tr-TR" sz="1200" dirty="0"/>
              <a:t> olgu (salgın yok)</a:t>
            </a:r>
          </a:p>
        </p:txBody>
      </p:sp>
      <p:sp>
        <p:nvSpPr>
          <p:cNvPr id="74" name="Metin kutusu 73"/>
          <p:cNvSpPr txBox="1"/>
          <p:nvPr/>
        </p:nvSpPr>
        <p:spPr>
          <a:xfrm>
            <a:off x="2510194" y="3295602"/>
            <a:ext cx="105368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/>
              <a:t>Seyahat ilişkili</a:t>
            </a:r>
          </a:p>
        </p:txBody>
      </p:sp>
      <p:sp>
        <p:nvSpPr>
          <p:cNvPr id="75" name="Metin kutusu 74"/>
          <p:cNvSpPr txBox="1"/>
          <p:nvPr/>
        </p:nvSpPr>
        <p:spPr>
          <a:xfrm>
            <a:off x="7582897" y="3398967"/>
            <a:ext cx="1140249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/>
              <a:t>Seyahat ilişkisiz</a:t>
            </a:r>
          </a:p>
        </p:txBody>
      </p:sp>
      <p:sp>
        <p:nvSpPr>
          <p:cNvPr id="76" name="Metin kutusu 75"/>
          <p:cNvSpPr txBox="1"/>
          <p:nvPr/>
        </p:nvSpPr>
        <p:spPr>
          <a:xfrm>
            <a:off x="7658988" y="4448435"/>
            <a:ext cx="107824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tr-TR" sz="1200"/>
              <a:t>Mikrobiyolojik</a:t>
            </a:r>
          </a:p>
          <a:p>
            <a:pPr algn="ctr"/>
            <a:r>
              <a:rPr lang="tr-TR" sz="1200" dirty="0"/>
              <a:t> inceleme</a:t>
            </a:r>
          </a:p>
        </p:txBody>
      </p:sp>
      <p:sp>
        <p:nvSpPr>
          <p:cNvPr id="77" name="Metin kutusu 76"/>
          <p:cNvSpPr txBox="1"/>
          <p:nvPr/>
        </p:nvSpPr>
        <p:spPr>
          <a:xfrm>
            <a:off x="9178916" y="4446986"/>
            <a:ext cx="84523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Ampirik</a:t>
            </a:r>
          </a:p>
          <a:p>
            <a:pPr algn="ctr"/>
            <a:r>
              <a:rPr lang="tr-TR" sz="1200" dirty="0"/>
              <a:t>antibiyotik</a:t>
            </a:r>
          </a:p>
        </p:txBody>
      </p:sp>
      <p:sp>
        <p:nvSpPr>
          <p:cNvPr id="78" name="Metin kutusu 77"/>
          <p:cNvSpPr txBox="1"/>
          <p:nvPr/>
        </p:nvSpPr>
        <p:spPr>
          <a:xfrm>
            <a:off x="6233647" y="3224804"/>
            <a:ext cx="107824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Mikrobiyolojik</a:t>
            </a:r>
          </a:p>
          <a:p>
            <a:pPr algn="ctr"/>
            <a:r>
              <a:rPr lang="tr-TR" sz="1200" dirty="0"/>
              <a:t> inceleme</a:t>
            </a:r>
          </a:p>
        </p:txBody>
      </p:sp>
      <p:sp>
        <p:nvSpPr>
          <p:cNvPr id="79" name="Metin kutusu 78"/>
          <p:cNvSpPr txBox="1"/>
          <p:nvPr/>
        </p:nvSpPr>
        <p:spPr>
          <a:xfrm>
            <a:off x="6303193" y="3909899"/>
            <a:ext cx="96064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tr-TR" sz="1200"/>
              <a:t>Etkene göre </a:t>
            </a:r>
            <a:endParaRPr lang="tr-TR" sz="1200" dirty="0"/>
          </a:p>
          <a:p>
            <a:pPr algn="ctr"/>
            <a:r>
              <a:rPr lang="tr-TR" sz="1200" dirty="0"/>
              <a:t>antibiyotik</a:t>
            </a:r>
          </a:p>
        </p:txBody>
      </p:sp>
      <p:sp>
        <p:nvSpPr>
          <p:cNvPr id="80" name="Sağ Ayraç 79"/>
          <p:cNvSpPr/>
          <p:nvPr/>
        </p:nvSpPr>
        <p:spPr>
          <a:xfrm rot="5400000">
            <a:off x="6251824" y="1362620"/>
            <a:ext cx="366467" cy="7379791"/>
          </a:xfrm>
          <a:prstGeom prst="rightBrace">
            <a:avLst>
              <a:gd name="adj1" fmla="val 8333"/>
              <a:gd name="adj2" fmla="val 5072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 sz="1200"/>
          </a:p>
        </p:txBody>
      </p:sp>
      <p:sp>
        <p:nvSpPr>
          <p:cNvPr id="81" name="Metin kutusu 80"/>
          <p:cNvSpPr txBox="1"/>
          <p:nvPr/>
        </p:nvSpPr>
        <p:spPr>
          <a:xfrm>
            <a:off x="3264958" y="5296053"/>
            <a:ext cx="6713569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 err="1"/>
              <a:t>Persistan</a:t>
            </a:r>
            <a:r>
              <a:rPr lang="tr-TR" sz="1200" dirty="0"/>
              <a:t> ishali (14-30 gün) olan hastalarda kültür ve kültür dışı yöntemle  tanı koy, etkene yönelik </a:t>
            </a:r>
            <a:r>
              <a:rPr lang="tr-TR" sz="1200" dirty="0" err="1"/>
              <a:t>tdv</a:t>
            </a:r>
            <a:r>
              <a:rPr lang="tr-TR" sz="1200" dirty="0"/>
              <a:t> ver</a:t>
            </a:r>
          </a:p>
        </p:txBody>
      </p:sp>
      <p:sp>
        <p:nvSpPr>
          <p:cNvPr id="82" name="Metin kutusu 81"/>
          <p:cNvSpPr txBox="1"/>
          <p:nvPr/>
        </p:nvSpPr>
        <p:spPr>
          <a:xfrm>
            <a:off x="4215713" y="2000075"/>
            <a:ext cx="1930016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Bağışıklığı baskılanmış hasta</a:t>
            </a:r>
          </a:p>
          <a:p>
            <a:pPr algn="ctr"/>
            <a:r>
              <a:rPr lang="tr-TR" sz="1200" dirty="0" err="1"/>
              <a:t>Geriatrik</a:t>
            </a:r>
            <a:r>
              <a:rPr lang="tr-TR" sz="1200" dirty="0"/>
              <a:t> (&gt;65y) hasta</a:t>
            </a:r>
          </a:p>
          <a:p>
            <a:pPr algn="ctr"/>
            <a:r>
              <a:rPr lang="tr-TR" sz="1200" dirty="0"/>
              <a:t>Kolera benzeri ishal</a:t>
            </a:r>
          </a:p>
          <a:p>
            <a:pPr algn="ctr"/>
            <a:r>
              <a:rPr lang="tr-TR" sz="1200" dirty="0"/>
              <a:t>Gıda üretim çalışanı</a:t>
            </a:r>
          </a:p>
        </p:txBody>
      </p:sp>
      <p:cxnSp>
        <p:nvCxnSpPr>
          <p:cNvPr id="83" name="Düz Ok Bağlayıcısı 82"/>
          <p:cNvCxnSpPr/>
          <p:nvPr/>
        </p:nvCxnSpPr>
        <p:spPr>
          <a:xfrm flipH="1">
            <a:off x="3278252" y="1849487"/>
            <a:ext cx="866055" cy="155213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4" name="Düz Ok Bağlayıcısı 83"/>
          <p:cNvCxnSpPr/>
          <p:nvPr/>
        </p:nvCxnSpPr>
        <p:spPr>
          <a:xfrm>
            <a:off x="6303193" y="1852689"/>
            <a:ext cx="863186" cy="16622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5" name="Düz Ok Bağlayıcısı 84"/>
          <p:cNvCxnSpPr/>
          <p:nvPr/>
        </p:nvCxnSpPr>
        <p:spPr>
          <a:xfrm flipH="1">
            <a:off x="2100616" y="2351170"/>
            <a:ext cx="644546" cy="345254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6" name="Düz Ok Bağlayıcısı 85"/>
          <p:cNvCxnSpPr/>
          <p:nvPr/>
        </p:nvCxnSpPr>
        <p:spPr>
          <a:xfrm>
            <a:off x="2899697" y="2354867"/>
            <a:ext cx="406562" cy="304545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7" name="Düz Ok Bağlayıcısı 86"/>
          <p:cNvCxnSpPr/>
          <p:nvPr/>
        </p:nvCxnSpPr>
        <p:spPr>
          <a:xfrm>
            <a:off x="5348039" y="2898626"/>
            <a:ext cx="793679" cy="485874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8" name="Düz Ok Bağlayıcısı 87"/>
          <p:cNvCxnSpPr/>
          <p:nvPr/>
        </p:nvCxnSpPr>
        <p:spPr>
          <a:xfrm flipH="1">
            <a:off x="6783517" y="2336775"/>
            <a:ext cx="696590" cy="322127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9" name="Düz Ok Bağlayıcısı 88"/>
          <p:cNvCxnSpPr/>
          <p:nvPr/>
        </p:nvCxnSpPr>
        <p:spPr>
          <a:xfrm>
            <a:off x="7629041" y="2343259"/>
            <a:ext cx="569070" cy="254247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0" name="Düz Ok Bağlayıcısı 89"/>
          <p:cNvCxnSpPr>
            <a:stCxn id="64" idx="2"/>
          </p:cNvCxnSpPr>
          <p:nvPr/>
        </p:nvCxnSpPr>
        <p:spPr>
          <a:xfrm flipH="1">
            <a:off x="3055894" y="2987571"/>
            <a:ext cx="359059" cy="260605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1" name="Düz Ok Bağlayıcısı 90"/>
          <p:cNvCxnSpPr/>
          <p:nvPr/>
        </p:nvCxnSpPr>
        <p:spPr>
          <a:xfrm>
            <a:off x="3558708" y="3023030"/>
            <a:ext cx="358388" cy="17836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2" name="Düz Ok Bağlayıcısı 91"/>
          <p:cNvCxnSpPr/>
          <p:nvPr/>
        </p:nvCxnSpPr>
        <p:spPr>
          <a:xfrm>
            <a:off x="5720189" y="1185296"/>
            <a:ext cx="0" cy="266014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3" name="Düz Ok Bağlayıcısı 92"/>
          <p:cNvCxnSpPr/>
          <p:nvPr/>
        </p:nvCxnSpPr>
        <p:spPr>
          <a:xfrm>
            <a:off x="5185582" y="1758478"/>
            <a:ext cx="0" cy="233306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4" name="Düz Ok Bağlayıcısı 93"/>
          <p:cNvCxnSpPr/>
          <p:nvPr/>
        </p:nvCxnSpPr>
        <p:spPr>
          <a:xfrm>
            <a:off x="1901820" y="3050134"/>
            <a:ext cx="0" cy="849597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5" name="Düz Ok Bağlayıcısı 94"/>
          <p:cNvCxnSpPr/>
          <p:nvPr/>
        </p:nvCxnSpPr>
        <p:spPr>
          <a:xfrm>
            <a:off x="4405010" y="3576234"/>
            <a:ext cx="5865" cy="323497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6" name="Düz Ok Bağlayıcısı 95"/>
          <p:cNvCxnSpPr/>
          <p:nvPr/>
        </p:nvCxnSpPr>
        <p:spPr>
          <a:xfrm>
            <a:off x="4545036" y="3597163"/>
            <a:ext cx="886257" cy="302568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7" name="Düz Ok Bağlayıcısı 96"/>
          <p:cNvCxnSpPr/>
          <p:nvPr/>
        </p:nvCxnSpPr>
        <p:spPr>
          <a:xfrm>
            <a:off x="3017700" y="3640155"/>
            <a:ext cx="10862" cy="37711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8" name="Düz Ok Bağlayıcısı 97"/>
          <p:cNvCxnSpPr/>
          <p:nvPr/>
        </p:nvCxnSpPr>
        <p:spPr>
          <a:xfrm>
            <a:off x="6689272" y="2991498"/>
            <a:ext cx="0" cy="233306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9" name="Düz Ok Bağlayıcısı 98"/>
          <p:cNvCxnSpPr/>
          <p:nvPr/>
        </p:nvCxnSpPr>
        <p:spPr>
          <a:xfrm>
            <a:off x="4510183" y="4272807"/>
            <a:ext cx="0" cy="354125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0" name="Düz Ok Bağlayıcısı 99"/>
          <p:cNvCxnSpPr/>
          <p:nvPr/>
        </p:nvCxnSpPr>
        <p:spPr>
          <a:xfrm>
            <a:off x="6689272" y="3679740"/>
            <a:ext cx="0" cy="233306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1" name="Düz Ok Bağlayıcısı 100"/>
          <p:cNvCxnSpPr/>
          <p:nvPr/>
        </p:nvCxnSpPr>
        <p:spPr>
          <a:xfrm flipH="1" flipV="1">
            <a:off x="2489602" y="4491683"/>
            <a:ext cx="1623364" cy="28696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2" name="Düz Ok Bağlayıcısı 101"/>
          <p:cNvCxnSpPr/>
          <p:nvPr/>
        </p:nvCxnSpPr>
        <p:spPr>
          <a:xfrm flipH="1">
            <a:off x="5007291" y="4266659"/>
            <a:ext cx="424002" cy="318933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3" name="Düz Ok Bağlayıcısı 102"/>
          <p:cNvCxnSpPr/>
          <p:nvPr/>
        </p:nvCxnSpPr>
        <p:spPr>
          <a:xfrm>
            <a:off x="5533533" y="4271808"/>
            <a:ext cx="608185" cy="321065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4" name="Düz Ok Bağlayıcısı 103"/>
          <p:cNvCxnSpPr/>
          <p:nvPr/>
        </p:nvCxnSpPr>
        <p:spPr>
          <a:xfrm flipV="1">
            <a:off x="6978675" y="4778643"/>
            <a:ext cx="613722" cy="26204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5" name="Düz Ok Bağlayıcısı 104"/>
          <p:cNvCxnSpPr/>
          <p:nvPr/>
        </p:nvCxnSpPr>
        <p:spPr>
          <a:xfrm>
            <a:off x="8168597" y="3784325"/>
            <a:ext cx="2297" cy="58181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6" name="Düz Ok Bağlayıcısı 105"/>
          <p:cNvCxnSpPr/>
          <p:nvPr/>
        </p:nvCxnSpPr>
        <p:spPr>
          <a:xfrm>
            <a:off x="8818543" y="4666276"/>
            <a:ext cx="35803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7" name="Düz Ok Bağlayıcısı 106"/>
          <p:cNvCxnSpPr/>
          <p:nvPr/>
        </p:nvCxnSpPr>
        <p:spPr>
          <a:xfrm>
            <a:off x="9555505" y="3753111"/>
            <a:ext cx="2297" cy="58181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8" name="Düz Ok Bağlayıcısı 107"/>
          <p:cNvCxnSpPr/>
          <p:nvPr/>
        </p:nvCxnSpPr>
        <p:spPr>
          <a:xfrm flipH="1">
            <a:off x="8096453" y="3100644"/>
            <a:ext cx="486494" cy="259048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9" name="Düz Ok Bağlayıcısı 108"/>
          <p:cNvCxnSpPr/>
          <p:nvPr/>
        </p:nvCxnSpPr>
        <p:spPr>
          <a:xfrm>
            <a:off x="8798054" y="3116835"/>
            <a:ext cx="651083" cy="237134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DDB3-E488-4A62-A226-D11741C09347}" type="slidenum">
              <a:rPr lang="tr-TR" smtClean="0"/>
              <a:t>27</a:t>
            </a:fld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76CBC-A5D7-4AF9-8C13-D5A983650CF2}" type="datetime1">
              <a:rPr lang="tr-TR" smtClean="0"/>
              <a:t>25.10.2017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4335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1"/>
          <p:cNvSpPr txBox="1">
            <a:spLocks/>
          </p:cNvSpPr>
          <p:nvPr/>
        </p:nvSpPr>
        <p:spPr>
          <a:xfrm>
            <a:off x="1403647" y="185176"/>
            <a:ext cx="9313780" cy="725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baseline="0">
                <a:ln w="12700"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1" i="0" u="none" strike="noStrike" kern="1200" cap="none" spc="0" normalizeH="0" baseline="0" noProof="0" dirty="0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Tedavi </a:t>
            </a:r>
            <a:r>
              <a:rPr kumimoji="0" lang="tr-TR" b="1" i="0" u="none" strike="noStrike" kern="1200" cap="none" spc="0" normalizeH="0" baseline="0" noProof="0" dirty="0" err="1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Endikasyonuna</a:t>
            </a:r>
            <a:r>
              <a:rPr kumimoji="0" lang="tr-TR" b="1" i="0" u="none" strike="noStrike" kern="1200" cap="none" spc="0" normalizeH="0" baseline="0" noProof="0" dirty="0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Göre Antibiyotik Seçimi</a:t>
            </a:r>
            <a:endParaRPr kumimoji="0" lang="tr-TR" b="1" i="0" u="none" strike="noStrike" kern="1200" cap="none" spc="0" normalizeH="0" baseline="0" noProof="0" dirty="0">
              <a:ln w="12700"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60" name="Tablo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373373"/>
              </p:ext>
            </p:extLst>
          </p:nvPr>
        </p:nvGraphicFramePr>
        <p:xfrm>
          <a:off x="1403647" y="1498537"/>
          <a:ext cx="8424936" cy="472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523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02433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Etken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Tanı yöntemi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Tedavi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i="1" dirty="0" err="1" smtClean="0"/>
                        <a:t>Bacillus</a:t>
                      </a:r>
                      <a:r>
                        <a:rPr lang="tr-TR" sz="1600" i="1" dirty="0" smtClean="0"/>
                        <a:t> </a:t>
                      </a:r>
                      <a:r>
                        <a:rPr lang="tr-TR" sz="1600" i="1" dirty="0" err="1" smtClean="0"/>
                        <a:t>cereus</a:t>
                      </a:r>
                      <a:endParaRPr lang="tr-TR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Rutin değil</a:t>
                      </a:r>
                    </a:p>
                    <a:p>
                      <a:pPr lvl="1"/>
                      <a:r>
                        <a:rPr lang="tr-TR" sz="1600" dirty="0" smtClean="0"/>
                        <a:t>Gıda</a:t>
                      </a:r>
                    </a:p>
                    <a:p>
                      <a:pPr lvl="1"/>
                      <a:r>
                        <a:rPr lang="tr-TR" sz="1600" dirty="0" smtClean="0"/>
                        <a:t>Gaita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Destekleyici tedavi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i="1" dirty="0" err="1" smtClean="0"/>
                        <a:t>Campylobacter</a:t>
                      </a:r>
                      <a:r>
                        <a:rPr lang="tr-TR" sz="1600" i="1" dirty="0" smtClean="0"/>
                        <a:t> </a:t>
                      </a:r>
                      <a:r>
                        <a:rPr lang="tr-TR" sz="1600" i="1" dirty="0" err="1" smtClean="0"/>
                        <a:t>jejuni</a:t>
                      </a:r>
                      <a:endParaRPr lang="tr-TR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Gaita kültürü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Destekleyici</a:t>
                      </a:r>
                      <a:r>
                        <a:rPr lang="tr-TR" sz="1600" baseline="0" dirty="0" smtClean="0"/>
                        <a:t> tedavi</a:t>
                      </a:r>
                    </a:p>
                    <a:p>
                      <a:r>
                        <a:rPr lang="tr-TR" sz="1600" baseline="0" dirty="0" smtClean="0"/>
                        <a:t>Ağır olguda: </a:t>
                      </a:r>
                      <a:r>
                        <a:rPr lang="tr-TR" sz="1600" baseline="0" dirty="0" err="1" smtClean="0"/>
                        <a:t>Azitromisin</a:t>
                      </a:r>
                      <a:r>
                        <a:rPr lang="tr-TR" sz="1600" baseline="0" dirty="0" smtClean="0"/>
                        <a:t> 1x500mg 3 gün</a:t>
                      </a:r>
                    </a:p>
                    <a:p>
                      <a:r>
                        <a:rPr lang="tr-TR" sz="1600" baseline="0" dirty="0" err="1" smtClean="0"/>
                        <a:t>Eritromisin</a:t>
                      </a:r>
                      <a:r>
                        <a:rPr lang="tr-TR" sz="1600" baseline="0" dirty="0" smtClean="0"/>
                        <a:t> 4x500 mg 5 gün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i="1" dirty="0" err="1" smtClean="0"/>
                        <a:t>Clostridium</a:t>
                      </a:r>
                      <a:r>
                        <a:rPr lang="tr-TR" sz="1600" i="1" dirty="0" smtClean="0"/>
                        <a:t> </a:t>
                      </a:r>
                      <a:r>
                        <a:rPr lang="tr-TR" sz="1600" i="1" dirty="0" err="1" smtClean="0"/>
                        <a:t>perfiringens</a:t>
                      </a:r>
                      <a:endParaRPr lang="tr-TR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Rutin değil</a:t>
                      </a:r>
                    </a:p>
                    <a:p>
                      <a:pPr lvl="1"/>
                      <a:r>
                        <a:rPr lang="tr-TR" sz="1600" dirty="0" smtClean="0"/>
                        <a:t>Gaitanın</a:t>
                      </a:r>
                      <a:r>
                        <a:rPr lang="tr-TR" sz="1600" baseline="0" dirty="0" smtClean="0"/>
                        <a:t> kantitatif kültürü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Destekleyici tedavi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i="1" dirty="0" err="1" smtClean="0"/>
                        <a:t>Clostridium</a:t>
                      </a:r>
                      <a:r>
                        <a:rPr lang="tr-TR" sz="1600" i="1" dirty="0" smtClean="0"/>
                        <a:t> </a:t>
                      </a:r>
                      <a:r>
                        <a:rPr lang="tr-TR" sz="1600" i="1" dirty="0" err="1" smtClean="0"/>
                        <a:t>difficile</a:t>
                      </a:r>
                      <a:endParaRPr lang="tr-TR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tr-TR" sz="1600" dirty="0" smtClean="0"/>
                        <a:t>Toksin A ve B tayini (EIA</a:t>
                      </a:r>
                      <a:r>
                        <a:rPr lang="tr-TR" sz="1600" baseline="0" dirty="0" smtClean="0"/>
                        <a:t> veya PCR veya hücre kültürü)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Hafif olgular: </a:t>
                      </a:r>
                      <a:r>
                        <a:rPr lang="tr-TR" sz="1600" dirty="0" err="1" smtClean="0"/>
                        <a:t>Metronidazol</a:t>
                      </a:r>
                      <a:r>
                        <a:rPr lang="tr-TR" sz="1600" baseline="0" dirty="0" smtClean="0"/>
                        <a:t> 3x500mg 10 gün</a:t>
                      </a:r>
                    </a:p>
                    <a:p>
                      <a:r>
                        <a:rPr lang="tr-TR" sz="1600" baseline="0" dirty="0" smtClean="0"/>
                        <a:t>Orta-ağır vakalar: Oral </a:t>
                      </a:r>
                      <a:r>
                        <a:rPr lang="tr-TR" sz="1600" baseline="0" dirty="0" err="1" smtClean="0"/>
                        <a:t>vankomisin</a:t>
                      </a:r>
                      <a:r>
                        <a:rPr lang="tr-TR" sz="1600" baseline="0" dirty="0" smtClean="0"/>
                        <a:t> 4x125mg </a:t>
                      </a:r>
                      <a:endParaRPr lang="tr-TR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Enterohemorajik</a:t>
                      </a:r>
                      <a:r>
                        <a:rPr lang="tr-TR" sz="1600" dirty="0" smtClean="0"/>
                        <a:t> </a:t>
                      </a:r>
                      <a:r>
                        <a:rPr lang="tr-TR" sz="1600" i="1" dirty="0" err="1" smtClean="0"/>
                        <a:t>E.coli</a:t>
                      </a:r>
                      <a:r>
                        <a:rPr lang="tr-TR" sz="1600" dirty="0" smtClean="0"/>
                        <a:t> (STEC, O157:H7)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Özel </a:t>
                      </a:r>
                      <a:r>
                        <a:rPr lang="tr-TR" sz="1600" dirty="0" err="1" smtClean="0"/>
                        <a:t>besiyerine</a:t>
                      </a:r>
                      <a:r>
                        <a:rPr lang="tr-TR" sz="1600" baseline="0" dirty="0" smtClean="0"/>
                        <a:t> g</a:t>
                      </a:r>
                      <a:r>
                        <a:rPr lang="tr-TR" sz="1600" dirty="0" smtClean="0"/>
                        <a:t>aita</a:t>
                      </a:r>
                      <a:r>
                        <a:rPr lang="tr-TR" sz="1600" baseline="0" dirty="0" smtClean="0"/>
                        <a:t> kültürü Özellikle belirtilerek istenmeli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Destekleyici tedavi</a:t>
                      </a:r>
                    </a:p>
                    <a:p>
                      <a:r>
                        <a:rPr lang="tr-TR" sz="1600" dirty="0" smtClean="0"/>
                        <a:t>Gerekirse</a:t>
                      </a:r>
                      <a:r>
                        <a:rPr lang="tr-TR" sz="1600" baseline="0" dirty="0" smtClean="0"/>
                        <a:t> hemodiyaliz</a:t>
                      </a:r>
                    </a:p>
                    <a:p>
                      <a:r>
                        <a:rPr lang="tr-TR" sz="1600" baseline="0" dirty="0" smtClean="0"/>
                        <a:t>Antibiyotik </a:t>
                      </a:r>
                      <a:r>
                        <a:rPr lang="tr-TR" sz="1600" baseline="0" dirty="0" err="1" smtClean="0"/>
                        <a:t>kontrendike</a:t>
                      </a:r>
                      <a:r>
                        <a:rPr lang="tr-TR" sz="1600" baseline="0" dirty="0" smtClean="0"/>
                        <a:t>!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DDB3-E488-4A62-A226-D11741C09347}" type="slidenum">
              <a:rPr lang="tr-TR" smtClean="0"/>
              <a:t>28</a:t>
            </a:fld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344E5-8E79-4CEF-B4D9-E2E94055E1D1}" type="datetime1">
              <a:rPr lang="tr-TR" smtClean="0"/>
              <a:t>25.10.2017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716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1"/>
          <p:cNvSpPr txBox="1">
            <a:spLocks/>
          </p:cNvSpPr>
          <p:nvPr/>
        </p:nvSpPr>
        <p:spPr>
          <a:xfrm>
            <a:off x="1403647" y="318666"/>
            <a:ext cx="9181975" cy="57747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baseline="0">
                <a:ln w="12700"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1" i="0" u="none" strike="noStrike" kern="1200" cap="none" spc="0" normalizeH="0" baseline="0" noProof="0" dirty="0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Tedavi </a:t>
            </a:r>
            <a:r>
              <a:rPr kumimoji="0" lang="tr-TR" b="1" i="0" u="none" strike="noStrike" kern="1200" cap="none" spc="0" normalizeH="0" baseline="0" noProof="0" dirty="0" err="1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Endikasyonuna</a:t>
            </a:r>
            <a:r>
              <a:rPr kumimoji="0" lang="tr-TR" b="1" i="0" u="none" strike="noStrike" kern="1200" cap="none" spc="0" normalizeH="0" baseline="0" noProof="0" dirty="0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Göre Antibiyotik Seçimi</a:t>
            </a:r>
            <a:endParaRPr kumimoji="0" lang="tr-TR" b="1" i="0" u="none" strike="noStrike" kern="1200" cap="none" spc="0" normalizeH="0" baseline="0" noProof="0" dirty="0">
              <a:ln w="12700"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586847"/>
              </p:ext>
            </p:extLst>
          </p:nvPr>
        </p:nvGraphicFramePr>
        <p:xfrm>
          <a:off x="1403647" y="1504950"/>
          <a:ext cx="8424936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4827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52839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Etken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Tanı yöntemi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Tedavi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i="1" dirty="0" err="1" smtClean="0"/>
                        <a:t>Listeria</a:t>
                      </a:r>
                      <a:r>
                        <a:rPr lang="tr-TR" i="1" dirty="0" smtClean="0"/>
                        <a:t> </a:t>
                      </a:r>
                      <a:r>
                        <a:rPr lang="tr-TR" i="1" dirty="0" err="1" smtClean="0"/>
                        <a:t>monocytogenes</a:t>
                      </a:r>
                      <a:endParaRPr lang="tr-T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Kan BOS kültürü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Destekleyici tedavi</a:t>
                      </a:r>
                    </a:p>
                    <a:p>
                      <a:r>
                        <a:rPr lang="tr-TR" dirty="0" err="1" smtClean="0"/>
                        <a:t>Ampisilin</a:t>
                      </a:r>
                      <a:r>
                        <a:rPr lang="tr-TR" dirty="0" smtClean="0"/>
                        <a:t> İV tedavi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i="1" dirty="0" smtClean="0"/>
                        <a:t>Tifo dışı </a:t>
                      </a:r>
                      <a:r>
                        <a:rPr lang="tr-TR" i="1" dirty="0" err="1" smtClean="0"/>
                        <a:t>Salmonella</a:t>
                      </a:r>
                      <a:r>
                        <a:rPr lang="tr-TR" i="1" baseline="0" dirty="0" smtClean="0"/>
                        <a:t> </a:t>
                      </a:r>
                      <a:r>
                        <a:rPr lang="tr-TR" i="1" baseline="0" dirty="0" err="1" smtClean="0"/>
                        <a:t>serotipleri</a:t>
                      </a:r>
                      <a:endParaRPr lang="tr-T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Gaita kültürü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Destekleyici</a:t>
                      </a:r>
                      <a:r>
                        <a:rPr lang="tr-TR" baseline="0" dirty="0" smtClean="0"/>
                        <a:t> tedavi</a:t>
                      </a:r>
                    </a:p>
                    <a:p>
                      <a:r>
                        <a:rPr lang="tr-TR" baseline="0" dirty="0" smtClean="0"/>
                        <a:t>Özel durumda: </a:t>
                      </a:r>
                      <a:r>
                        <a:rPr lang="tr-TR" baseline="0" dirty="0" err="1" smtClean="0"/>
                        <a:t>Levofloksasin</a:t>
                      </a:r>
                      <a:r>
                        <a:rPr lang="tr-TR" baseline="0" dirty="0" smtClean="0"/>
                        <a:t> 500 mg/g veya </a:t>
                      </a:r>
                      <a:r>
                        <a:rPr lang="tr-TR" baseline="0" dirty="0" err="1" smtClean="0"/>
                        <a:t>Siprofloksasin</a:t>
                      </a:r>
                      <a:r>
                        <a:rPr lang="tr-TR" baseline="0" dirty="0" smtClean="0"/>
                        <a:t> 2x500 mg/g 7-10 gün </a:t>
                      </a:r>
                      <a:r>
                        <a:rPr lang="tr-TR" baseline="0" dirty="0" err="1" smtClean="0"/>
                        <a:t>Seftriakson</a:t>
                      </a:r>
                      <a:r>
                        <a:rPr lang="tr-TR" baseline="0" dirty="0" smtClean="0"/>
                        <a:t> 1-2gr/g 7-10 gün</a:t>
                      </a:r>
                    </a:p>
                    <a:p>
                      <a:r>
                        <a:rPr lang="tr-TR" baseline="0" dirty="0" err="1" smtClean="0"/>
                        <a:t>İmmsuprese</a:t>
                      </a:r>
                      <a:r>
                        <a:rPr lang="tr-TR" baseline="0" dirty="0" smtClean="0"/>
                        <a:t> hastada 14 gün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i="1" dirty="0" err="1" smtClean="0"/>
                        <a:t>Shigella</a:t>
                      </a:r>
                      <a:r>
                        <a:rPr lang="tr-TR" i="1" dirty="0" smtClean="0"/>
                        <a:t> </a:t>
                      </a:r>
                      <a:r>
                        <a:rPr lang="tr-TR" i="1" dirty="0" err="1" smtClean="0"/>
                        <a:t>spp</a:t>
                      </a:r>
                      <a:r>
                        <a:rPr lang="tr-TR" i="1" dirty="0" smtClean="0"/>
                        <a:t>.</a:t>
                      </a:r>
                      <a:endParaRPr lang="tr-T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tr-TR" dirty="0" smtClean="0"/>
                        <a:t>Gaita</a:t>
                      </a:r>
                      <a:r>
                        <a:rPr lang="tr-TR" baseline="0" dirty="0" smtClean="0"/>
                        <a:t> kültürü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Siprofloksasin</a:t>
                      </a:r>
                      <a:r>
                        <a:rPr lang="tr-TR" baseline="0" dirty="0" smtClean="0"/>
                        <a:t> 1x750mg 3 gün</a:t>
                      </a:r>
                    </a:p>
                    <a:p>
                      <a:r>
                        <a:rPr lang="tr-TR" baseline="0" dirty="0" err="1" smtClean="0"/>
                        <a:t>Azitromisin</a:t>
                      </a:r>
                      <a:r>
                        <a:rPr lang="tr-TR" baseline="0" dirty="0" smtClean="0"/>
                        <a:t> 1x500mg 3 gün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Turist ishali </a:t>
                      </a:r>
                      <a:r>
                        <a:rPr lang="tr-TR" dirty="0" err="1" smtClean="0"/>
                        <a:t>Enterotoksijenik</a:t>
                      </a:r>
                      <a:r>
                        <a:rPr lang="tr-TR" dirty="0" smtClean="0"/>
                        <a:t> </a:t>
                      </a:r>
                      <a:r>
                        <a:rPr lang="tr-TR" i="1" dirty="0" err="1" smtClean="0"/>
                        <a:t>E.coli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Gerek yok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Rifaksimin</a:t>
                      </a:r>
                      <a:r>
                        <a:rPr lang="tr-TR" baseline="0" dirty="0" smtClean="0"/>
                        <a:t> 3x200mg 3 gün</a:t>
                      </a:r>
                    </a:p>
                    <a:p>
                      <a:pPr lvl="0"/>
                      <a:r>
                        <a:rPr lang="tr-TR" baseline="0" dirty="0" err="1" smtClean="0"/>
                        <a:t>Siprofloksasin</a:t>
                      </a:r>
                      <a:r>
                        <a:rPr lang="tr-TR" baseline="0" dirty="0" smtClean="0"/>
                        <a:t> 1x750 mg veya 2x500mg 1-3 gün</a:t>
                      </a:r>
                    </a:p>
                    <a:p>
                      <a:r>
                        <a:rPr lang="tr-TR" baseline="0" dirty="0" err="1" smtClean="0"/>
                        <a:t>Dizanterik</a:t>
                      </a:r>
                      <a:r>
                        <a:rPr lang="tr-TR" baseline="0" dirty="0" smtClean="0"/>
                        <a:t> hastalarda: </a:t>
                      </a:r>
                    </a:p>
                    <a:p>
                      <a:r>
                        <a:rPr lang="tr-TR" baseline="0" dirty="0" smtClean="0"/>
                        <a:t>Tek doz 1000mg </a:t>
                      </a:r>
                      <a:r>
                        <a:rPr lang="tr-TR" baseline="0" dirty="0" err="1" smtClean="0"/>
                        <a:t>Azitromisin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DDB3-E488-4A62-A226-D11741C09347}" type="slidenum">
              <a:rPr lang="tr-TR" smtClean="0"/>
              <a:t>29</a:t>
            </a:fld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854C7-1CCC-4800-AC80-1D63F388258E}" type="datetime1">
              <a:rPr lang="tr-TR" smtClean="0"/>
              <a:t>25.10.2017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885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 txBox="1">
            <a:spLocks/>
          </p:cNvSpPr>
          <p:nvPr/>
        </p:nvSpPr>
        <p:spPr>
          <a:xfrm>
            <a:off x="1259269" y="413229"/>
            <a:ext cx="7239000" cy="57606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 contourW="12700">
            <a:contourClr>
              <a:schemeClr val="bg1"/>
            </a:contourClr>
          </a:sp3d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baseline="0">
                <a:ln w="12700"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800" b="1" i="0" u="none" strike="noStrike" kern="1200" cap="none" spc="0" normalizeH="0" baseline="0" noProof="0" dirty="0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Konunun Önemi</a:t>
            </a:r>
            <a:endParaRPr kumimoji="0" lang="tr-TR" sz="4800" b="1" i="0" u="none" strike="noStrike" kern="1200" cap="none" spc="0" normalizeH="0" baseline="0" noProof="0" dirty="0">
              <a:ln w="12700"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tr-TR" sz="2400" b="1" dirty="0">
                <a:solidFill>
                  <a:schemeClr val="tx1"/>
                </a:solidFill>
              </a:rPr>
              <a:t>Başlıca morbidite ve mortalite nedeni</a:t>
            </a:r>
          </a:p>
          <a:p>
            <a:pPr lvl="1">
              <a:spcAft>
                <a:spcPts val="1200"/>
              </a:spcAft>
            </a:pPr>
            <a:r>
              <a:rPr lang="tr-TR" sz="1800" dirty="0"/>
              <a:t>Sıklık: &lt;5 yaşta %8 ; Erişkinde %3-7, 1 milyar olgu/yıl ; </a:t>
            </a:r>
          </a:p>
          <a:p>
            <a:pPr lvl="1">
              <a:spcAft>
                <a:spcPts val="1200"/>
              </a:spcAft>
            </a:pPr>
            <a:r>
              <a:rPr lang="tr-TR" sz="1800" dirty="0"/>
              <a:t>Yılda 1,4 milyon kişi ölüyor (DSÖ 2010 Küresel Hastalık Yükü Raporu)</a:t>
            </a:r>
          </a:p>
          <a:p>
            <a:pPr>
              <a:spcAft>
                <a:spcPts val="1200"/>
              </a:spcAft>
            </a:pPr>
            <a:r>
              <a:rPr lang="tr-TR" sz="2400" b="1" dirty="0" smtClean="0">
                <a:solidFill>
                  <a:schemeClr val="tx1"/>
                </a:solidFill>
              </a:rPr>
              <a:t>Gereksiz </a:t>
            </a:r>
            <a:r>
              <a:rPr lang="tr-TR" sz="2400" b="1" dirty="0">
                <a:solidFill>
                  <a:schemeClr val="tx1"/>
                </a:solidFill>
              </a:rPr>
              <a:t>antibiyotik </a:t>
            </a:r>
            <a:r>
              <a:rPr lang="tr-TR" sz="2400" b="1" dirty="0" smtClean="0">
                <a:solidFill>
                  <a:schemeClr val="tx1"/>
                </a:solidFill>
              </a:rPr>
              <a:t>kullanımı</a:t>
            </a:r>
            <a:r>
              <a:rPr lang="tr-TR" sz="2400" b="1" dirty="0">
                <a:solidFill>
                  <a:schemeClr val="tx1"/>
                </a:solidFill>
              </a:rPr>
              <a:t>! </a:t>
            </a:r>
          </a:p>
          <a:p>
            <a:pPr lvl="1">
              <a:spcAft>
                <a:spcPts val="1200"/>
              </a:spcAft>
            </a:pPr>
            <a:r>
              <a:rPr lang="tr-TR" sz="1800" dirty="0" smtClean="0"/>
              <a:t>%53 </a:t>
            </a:r>
            <a:r>
              <a:rPr lang="tr-TR" sz="1800" dirty="0"/>
              <a:t>olguda antibiyotik </a:t>
            </a:r>
          </a:p>
          <a:p>
            <a:pPr marL="57150" lvl="0">
              <a:spcBef>
                <a:spcPct val="20000"/>
              </a:spcBef>
              <a:spcAft>
                <a:spcPts val="1200"/>
              </a:spcAft>
            </a:pPr>
            <a:r>
              <a:rPr lang="tr-TR" sz="2400" b="1" dirty="0" smtClean="0">
                <a:solidFill>
                  <a:prstClr val="black"/>
                </a:solidFill>
              </a:rPr>
              <a:t>Yüksek maliyet </a:t>
            </a:r>
          </a:p>
          <a:p>
            <a:pPr lvl="1">
              <a:spcBef>
                <a:spcPct val="20000"/>
              </a:spcBef>
              <a:spcAft>
                <a:spcPts val="1200"/>
              </a:spcAft>
            </a:pPr>
            <a:r>
              <a:rPr lang="tr-TR" sz="1800" dirty="0" smtClean="0">
                <a:solidFill>
                  <a:prstClr val="black"/>
                </a:solidFill>
              </a:rPr>
              <a:t>Almanya </a:t>
            </a:r>
            <a:r>
              <a:rPr lang="tr-TR" sz="1800" dirty="0">
                <a:solidFill>
                  <a:prstClr val="black"/>
                </a:solidFill>
              </a:rPr>
              <a:t>kaynaklı ETEC salgınında 4000 kişi etkilendi, 53 ölüm </a:t>
            </a:r>
            <a:r>
              <a:rPr lang="tr-TR" sz="1800" dirty="0" smtClean="0">
                <a:solidFill>
                  <a:prstClr val="black"/>
                </a:solidFill>
              </a:rPr>
              <a:t>2 </a:t>
            </a:r>
            <a:r>
              <a:rPr lang="tr-TR" sz="1800" dirty="0">
                <a:solidFill>
                  <a:prstClr val="black"/>
                </a:solidFill>
              </a:rPr>
              <a:t>milyar$ maliyet.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DDB3-E488-4A62-A226-D11741C09347}" type="slidenum">
              <a:rPr lang="tr-TR" smtClean="0"/>
              <a:t>3</a:t>
            </a:fld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9C3CA-2F09-452D-A5A5-54A709729F59}" type="datetime1">
              <a:rPr lang="tr-TR" smtClean="0"/>
              <a:t>25.10.2017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06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1"/>
          <p:cNvSpPr txBox="1">
            <a:spLocks/>
          </p:cNvSpPr>
          <p:nvPr/>
        </p:nvSpPr>
        <p:spPr>
          <a:xfrm>
            <a:off x="1403648" y="188640"/>
            <a:ext cx="7239000" cy="576064"/>
          </a:xfrm>
          <a:prstGeom prst="rect">
            <a:avLst/>
          </a:prstGeom>
          <a:effectLst>
            <a:innerShdw blurRad="127000" dist="38100" dir="8160000">
              <a:prstClr val="black">
                <a:alpha val="40000"/>
              </a:prstClr>
            </a:inn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baseline="0">
                <a:ln w="12700"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3200" b="1" i="0" u="none" strike="noStrike" kern="1200" cap="none" spc="0" normalizeH="0" baseline="0" noProof="0" dirty="0">
              <a:ln w="12700"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1" name="Başlık 1"/>
          <p:cNvSpPr txBox="1">
            <a:spLocks/>
          </p:cNvSpPr>
          <p:nvPr/>
        </p:nvSpPr>
        <p:spPr>
          <a:xfrm>
            <a:off x="1403647" y="303970"/>
            <a:ext cx="9181975" cy="61043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baseline="0">
                <a:ln w="12700"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1" i="0" u="none" strike="noStrike" kern="1200" cap="none" spc="0" normalizeH="0" baseline="0" noProof="0" dirty="0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Tedavi </a:t>
            </a:r>
            <a:r>
              <a:rPr kumimoji="0" lang="tr-TR" b="1" i="0" u="none" strike="noStrike" kern="1200" cap="none" spc="0" normalizeH="0" baseline="0" noProof="0" dirty="0" err="1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Endikasyonuna</a:t>
            </a:r>
            <a:r>
              <a:rPr kumimoji="0" lang="tr-TR" b="1" i="0" u="none" strike="noStrike" kern="1200" cap="none" spc="0" normalizeH="0" baseline="0" noProof="0" dirty="0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Göre Antibiyotik Seçimi</a:t>
            </a:r>
            <a:endParaRPr kumimoji="0" lang="tr-TR" b="1" i="0" u="none" strike="noStrike" kern="1200" cap="none" spc="0" normalizeH="0" baseline="0" noProof="0" dirty="0">
              <a:ln w="12700"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12" name="Tablo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1747330"/>
              </p:ext>
            </p:extLst>
          </p:nvPr>
        </p:nvGraphicFramePr>
        <p:xfrm>
          <a:off x="1403647" y="1383030"/>
          <a:ext cx="8419226" cy="497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945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6648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1328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Etken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Tanı yöntemi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Tedavi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i="1" dirty="0" err="1" smtClean="0"/>
                        <a:t>Vibrio</a:t>
                      </a:r>
                      <a:r>
                        <a:rPr lang="tr-TR" sz="1600" i="1" baseline="0" dirty="0" smtClean="0"/>
                        <a:t> </a:t>
                      </a:r>
                      <a:r>
                        <a:rPr lang="tr-TR" sz="1600" i="1" baseline="0" dirty="0" err="1" smtClean="0"/>
                        <a:t>cholerae</a:t>
                      </a:r>
                      <a:endParaRPr lang="tr-TR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Özel </a:t>
                      </a:r>
                      <a:r>
                        <a:rPr lang="tr-TR" sz="1600" dirty="0" err="1" smtClean="0"/>
                        <a:t>besiyerine</a:t>
                      </a:r>
                      <a:r>
                        <a:rPr lang="tr-TR" sz="1600" baseline="0" dirty="0" smtClean="0"/>
                        <a:t> g</a:t>
                      </a:r>
                      <a:r>
                        <a:rPr lang="tr-TR" sz="1600" dirty="0" smtClean="0"/>
                        <a:t>aita</a:t>
                      </a:r>
                      <a:r>
                        <a:rPr lang="tr-TR" sz="1600" baseline="0" dirty="0" smtClean="0"/>
                        <a:t> kültürü Özellikle belirtilerek istenmeli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Destekleyici tedavi +</a:t>
                      </a:r>
                    </a:p>
                    <a:p>
                      <a:r>
                        <a:rPr lang="tr-TR" sz="1600" dirty="0" err="1" smtClean="0"/>
                        <a:t>Siprofloksasin</a:t>
                      </a:r>
                      <a:r>
                        <a:rPr lang="tr-TR" sz="1600" baseline="0" dirty="0" smtClean="0"/>
                        <a:t> 1x750mg 3 gün</a:t>
                      </a:r>
                    </a:p>
                    <a:p>
                      <a:r>
                        <a:rPr lang="tr-TR" sz="1600" baseline="0" dirty="0" err="1" smtClean="0"/>
                        <a:t>Azitromisin</a:t>
                      </a:r>
                      <a:r>
                        <a:rPr lang="tr-TR" sz="1600" baseline="0" dirty="0" smtClean="0"/>
                        <a:t> 1x500mg 3 gün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i="1" dirty="0" err="1" smtClean="0"/>
                        <a:t>Vibrio</a:t>
                      </a:r>
                      <a:r>
                        <a:rPr lang="tr-TR" sz="1600" i="1" baseline="0" dirty="0" smtClean="0"/>
                        <a:t> </a:t>
                      </a:r>
                      <a:r>
                        <a:rPr lang="tr-TR" sz="1600" i="1" baseline="0" dirty="0" err="1" smtClean="0"/>
                        <a:t>parahaemolyticus</a:t>
                      </a:r>
                      <a:endParaRPr lang="tr-TR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Özel </a:t>
                      </a:r>
                      <a:r>
                        <a:rPr lang="tr-TR" sz="1600" dirty="0" err="1" smtClean="0"/>
                        <a:t>besiyerine</a:t>
                      </a:r>
                      <a:r>
                        <a:rPr lang="tr-TR" sz="1600" baseline="0" dirty="0" smtClean="0"/>
                        <a:t> g</a:t>
                      </a:r>
                      <a:r>
                        <a:rPr lang="tr-TR" sz="1600" dirty="0" smtClean="0"/>
                        <a:t>aita</a:t>
                      </a:r>
                      <a:r>
                        <a:rPr lang="tr-TR" sz="1600" baseline="0" dirty="0" smtClean="0"/>
                        <a:t> kültürü Özellikle belirtilerek istenmeli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Destekleyici tedavi + </a:t>
                      </a:r>
                    </a:p>
                    <a:p>
                      <a:r>
                        <a:rPr lang="tr-TR" sz="1600" dirty="0" err="1" smtClean="0"/>
                        <a:t>Siprofloksasin</a:t>
                      </a:r>
                      <a:r>
                        <a:rPr lang="tr-TR" sz="1600" baseline="0" dirty="0" smtClean="0"/>
                        <a:t> 1x750mg 3 gün</a:t>
                      </a:r>
                    </a:p>
                    <a:p>
                      <a:r>
                        <a:rPr lang="tr-TR" sz="1600" baseline="0" dirty="0" err="1" smtClean="0"/>
                        <a:t>Azitromisin</a:t>
                      </a:r>
                      <a:r>
                        <a:rPr lang="tr-TR" sz="1600" baseline="0" dirty="0" smtClean="0"/>
                        <a:t> 1x500mg 3 gün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i="1" dirty="0" err="1" smtClean="0"/>
                        <a:t>Giardia</a:t>
                      </a:r>
                      <a:r>
                        <a:rPr lang="tr-TR" sz="1600" i="1" dirty="0" smtClean="0"/>
                        <a:t> </a:t>
                      </a:r>
                      <a:endParaRPr lang="tr-TR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Gaitanın </a:t>
                      </a:r>
                      <a:r>
                        <a:rPr lang="tr-TR" sz="1600" dirty="0" err="1" smtClean="0"/>
                        <a:t>mikroskopik</a:t>
                      </a:r>
                      <a:r>
                        <a:rPr lang="tr-TR" sz="1600" dirty="0" smtClean="0"/>
                        <a:t> incelemesi veya enzim </a:t>
                      </a:r>
                      <a:r>
                        <a:rPr lang="tr-TR" sz="1600" dirty="0" err="1" smtClean="0"/>
                        <a:t>immün</a:t>
                      </a:r>
                      <a:r>
                        <a:rPr lang="tr-TR" sz="1600" dirty="0" smtClean="0"/>
                        <a:t> </a:t>
                      </a:r>
                      <a:r>
                        <a:rPr lang="tr-TR" sz="1600" dirty="0" err="1" smtClean="0"/>
                        <a:t>assay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Metronidazol</a:t>
                      </a:r>
                      <a:r>
                        <a:rPr lang="tr-TR" sz="1600" baseline="0" dirty="0" smtClean="0"/>
                        <a:t> 2 x500mg 5 gün</a:t>
                      </a:r>
                    </a:p>
                    <a:p>
                      <a:r>
                        <a:rPr lang="tr-TR" sz="1600" baseline="0" dirty="0" err="1" smtClean="0"/>
                        <a:t>Ornidazol</a:t>
                      </a:r>
                      <a:r>
                        <a:rPr lang="tr-TR" sz="1600" baseline="0" dirty="0" smtClean="0"/>
                        <a:t> 2x250mg 5 gün</a:t>
                      </a:r>
                    </a:p>
                    <a:p>
                      <a:r>
                        <a:rPr lang="tr-TR" sz="1600" baseline="0" dirty="0" err="1" smtClean="0"/>
                        <a:t>Seknidazol</a:t>
                      </a:r>
                      <a:r>
                        <a:rPr lang="tr-TR" sz="1600" baseline="0" dirty="0" smtClean="0"/>
                        <a:t> 2gr tek doz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i="1" dirty="0" err="1" smtClean="0"/>
                        <a:t>Entamoeba</a:t>
                      </a:r>
                      <a:r>
                        <a:rPr lang="tr-TR" sz="1600" i="1" dirty="0" smtClean="0"/>
                        <a:t> </a:t>
                      </a:r>
                      <a:r>
                        <a:rPr lang="tr-TR" sz="1600" i="1" dirty="0" err="1" smtClean="0"/>
                        <a:t>histolytica</a:t>
                      </a:r>
                      <a:endParaRPr lang="tr-TR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Gaita</a:t>
                      </a:r>
                      <a:r>
                        <a:rPr lang="tr-TR" sz="1600" baseline="0" dirty="0" smtClean="0"/>
                        <a:t> </a:t>
                      </a:r>
                      <a:r>
                        <a:rPr lang="tr-TR" sz="1600" baseline="0" dirty="0" err="1" smtClean="0"/>
                        <a:t>mikroskopisi</a:t>
                      </a:r>
                      <a:r>
                        <a:rPr lang="tr-TR" sz="1600" baseline="0" dirty="0" smtClean="0"/>
                        <a:t> yanıltıcı</a:t>
                      </a:r>
                    </a:p>
                    <a:p>
                      <a:r>
                        <a:rPr lang="tr-TR" sz="1600" baseline="0" dirty="0" smtClean="0"/>
                        <a:t>Antijen testi (EIA) veya</a:t>
                      </a:r>
                    </a:p>
                    <a:p>
                      <a:r>
                        <a:rPr lang="tr-TR" sz="1600" baseline="0" dirty="0" smtClean="0"/>
                        <a:t>Amip kültürü veya</a:t>
                      </a:r>
                    </a:p>
                    <a:p>
                      <a:r>
                        <a:rPr lang="tr-TR" sz="1600" baseline="0" dirty="0" smtClean="0"/>
                        <a:t>PCR yapılmalı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Metronidazol</a:t>
                      </a:r>
                      <a:r>
                        <a:rPr lang="tr-TR" sz="1600" baseline="0" dirty="0" smtClean="0"/>
                        <a:t> 3 x500-750 mg veya </a:t>
                      </a:r>
                      <a:r>
                        <a:rPr lang="tr-TR" sz="1600" baseline="0" dirty="0" err="1" smtClean="0"/>
                        <a:t>Ornidazol</a:t>
                      </a:r>
                      <a:r>
                        <a:rPr lang="tr-TR" sz="1600" baseline="0" dirty="0" smtClean="0"/>
                        <a:t> 2x500mg 10 gün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48009">
                <a:tc>
                  <a:txBody>
                    <a:bodyPr/>
                    <a:lstStyle/>
                    <a:p>
                      <a:r>
                        <a:rPr lang="tr-TR" sz="1600" i="1" dirty="0" err="1" smtClean="0"/>
                        <a:t>İnflamatuvar</a:t>
                      </a:r>
                      <a:r>
                        <a:rPr lang="tr-TR" sz="1600" i="1" baseline="0" dirty="0" smtClean="0"/>
                        <a:t> ishalde ampirik tedavi</a:t>
                      </a:r>
                      <a:endParaRPr lang="tr-TR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baseline="0" dirty="0" err="1" smtClean="0"/>
                        <a:t>Ofloksasin</a:t>
                      </a:r>
                      <a:r>
                        <a:rPr lang="tr-TR" sz="1600" baseline="0" dirty="0" smtClean="0"/>
                        <a:t> 2x200 mg 3-5 gün</a:t>
                      </a:r>
                    </a:p>
                    <a:p>
                      <a:r>
                        <a:rPr lang="tr-TR" sz="1600" baseline="0" dirty="0" err="1" smtClean="0"/>
                        <a:t>Siprofloksasin</a:t>
                      </a:r>
                      <a:r>
                        <a:rPr lang="tr-TR" sz="1600" baseline="0" dirty="0" smtClean="0"/>
                        <a:t> 2x500 mg 3-5 gün</a:t>
                      </a:r>
                    </a:p>
                    <a:p>
                      <a:r>
                        <a:rPr lang="tr-TR" sz="1600" baseline="0" dirty="0" smtClean="0"/>
                        <a:t>TMP-SMZ 2x 160/800 mg 3-5 gün</a:t>
                      </a:r>
                    </a:p>
                    <a:p>
                      <a:r>
                        <a:rPr lang="tr-TR" sz="1600" baseline="0" dirty="0" err="1" smtClean="0"/>
                        <a:t>Azitromisin</a:t>
                      </a:r>
                      <a:r>
                        <a:rPr lang="tr-TR" sz="1600" baseline="0" dirty="0" smtClean="0"/>
                        <a:t> 1000mg tek doz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DDB3-E488-4A62-A226-D11741C09347}" type="slidenum">
              <a:rPr lang="tr-TR" smtClean="0"/>
              <a:t>30</a:t>
            </a:fld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80BB0-3C48-4597-ABE5-408112974310}" type="datetime1">
              <a:rPr lang="tr-TR" smtClean="0"/>
              <a:t>25.10.2017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287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1"/>
          <p:cNvSpPr txBox="1">
            <a:spLocks/>
          </p:cNvSpPr>
          <p:nvPr/>
        </p:nvSpPr>
        <p:spPr>
          <a:xfrm>
            <a:off x="1403648" y="338324"/>
            <a:ext cx="5472608" cy="6480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baseline="0">
                <a:ln w="12700"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800" b="1" i="0" u="none" strike="noStrike" kern="1200" cap="none" spc="0" normalizeH="0" baseline="0" noProof="0" dirty="0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Pratikte Reçetelenen</a:t>
            </a:r>
            <a:endParaRPr kumimoji="0" lang="tr-TR" sz="4800" b="1" i="0" u="none" strike="noStrike" kern="1200" cap="none" spc="0" normalizeH="0" baseline="0" noProof="0" dirty="0">
              <a:ln w="12700"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9" name="Rectangle 3"/>
          <p:cNvSpPr/>
          <p:nvPr/>
        </p:nvSpPr>
        <p:spPr>
          <a:xfrm>
            <a:off x="1403648" y="1450392"/>
            <a:ext cx="8263154" cy="4905958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buClr>
                <a:srgbClr val="FF0000"/>
              </a:buClr>
            </a:pPr>
            <a:endParaRPr lang="tr-TR" sz="3200" b="1" i="1" dirty="0" smtClean="0">
              <a:solidFill>
                <a:srgbClr val="FF0000"/>
              </a:solidFill>
            </a:endParaRPr>
          </a:p>
          <a:p>
            <a:pPr lvl="0" algn="ctr">
              <a:spcBef>
                <a:spcPct val="20000"/>
              </a:spcBef>
              <a:buClr>
                <a:srgbClr val="FF0000"/>
              </a:buClr>
            </a:pPr>
            <a:r>
              <a:rPr lang="tr-TR" sz="9700" b="1" i="1" dirty="0" smtClean="0">
                <a:solidFill>
                  <a:srgbClr val="C00000"/>
                </a:solidFill>
              </a:rPr>
              <a:t>Yan </a:t>
            </a:r>
            <a:r>
              <a:rPr lang="tr-TR" sz="9700" b="1" i="1" dirty="0">
                <a:solidFill>
                  <a:srgbClr val="C00000"/>
                </a:solidFill>
              </a:rPr>
              <a:t>Etki ?</a:t>
            </a:r>
          </a:p>
          <a:p>
            <a:pPr lvl="0" algn="ctr">
              <a:spcBef>
                <a:spcPct val="20000"/>
              </a:spcBef>
              <a:buClr>
                <a:srgbClr val="FF0000"/>
              </a:buClr>
            </a:pPr>
            <a:r>
              <a:rPr lang="tr-TR" sz="9700" b="1" i="1" dirty="0">
                <a:solidFill>
                  <a:srgbClr val="C00000"/>
                </a:solidFill>
              </a:rPr>
              <a:t>Direnç </a:t>
            </a:r>
            <a:r>
              <a:rPr lang="tr-TR" sz="9700" b="1" i="1" dirty="0" smtClean="0">
                <a:solidFill>
                  <a:srgbClr val="C00000"/>
                </a:solidFill>
              </a:rPr>
              <a:t>?</a:t>
            </a:r>
          </a:p>
          <a:p>
            <a:pPr lvl="0" algn="ctr">
              <a:spcBef>
                <a:spcPct val="20000"/>
              </a:spcBef>
              <a:buClr>
                <a:srgbClr val="FF0000"/>
              </a:buClr>
            </a:pPr>
            <a:endParaRPr lang="tr-TR" sz="3200" b="1" i="1" dirty="0" smtClean="0">
              <a:solidFill>
                <a:srgbClr val="FF0000"/>
              </a:solidFill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DDB3-E488-4A62-A226-D11741C09347}" type="slidenum">
              <a:rPr lang="tr-TR" smtClean="0"/>
              <a:t>31</a:t>
            </a:fld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0365-653D-4FAD-A98B-B099C5957F36}" type="datetime1">
              <a:rPr lang="tr-TR" smtClean="0"/>
              <a:t>25.10.2017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8138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şlık 1"/>
          <p:cNvSpPr txBox="1">
            <a:spLocks/>
          </p:cNvSpPr>
          <p:nvPr/>
        </p:nvSpPr>
        <p:spPr>
          <a:xfrm>
            <a:off x="1403648" y="188640"/>
            <a:ext cx="8124816" cy="576064"/>
          </a:xfrm>
          <a:prstGeom prst="rect">
            <a:avLst/>
          </a:prstGeom>
          <a:effectLst>
            <a:innerShdw blurRad="127000" dist="38100" dir="8160000">
              <a:prstClr val="black">
                <a:alpha val="40000"/>
              </a:prstClr>
            </a:inn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baseline="0">
                <a:ln w="12700"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3200" b="1" i="0" u="none" strike="noStrike" kern="1200" cap="none" spc="0" normalizeH="0" baseline="0" noProof="0" dirty="0">
              <a:ln w="12700">
                <a:solidFill>
                  <a:srgbClr val="646B86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7" name="Başlık 1"/>
          <p:cNvSpPr txBox="1">
            <a:spLocks/>
          </p:cNvSpPr>
          <p:nvPr/>
        </p:nvSpPr>
        <p:spPr>
          <a:xfrm>
            <a:off x="1510740" y="358173"/>
            <a:ext cx="5472608" cy="6480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baseline="0">
                <a:ln w="12700"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800" dirty="0" smtClean="0">
                <a:ln w="12700">
                  <a:noFill/>
                </a:ln>
                <a:solidFill>
                  <a:srgbClr val="C00000"/>
                </a:solidFill>
                <a:effectLst/>
                <a:latin typeface="Calibri"/>
              </a:rPr>
              <a:t>ÖZET</a:t>
            </a:r>
            <a:endParaRPr kumimoji="0" lang="tr-TR" sz="4800" b="1" i="0" u="none" strike="noStrike" kern="1200" cap="none" spc="0" normalizeH="0" baseline="0" noProof="0" dirty="0">
              <a:ln w="12700"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1403648" y="1498087"/>
            <a:ext cx="9527588" cy="514590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>
                <a:solidFill>
                  <a:schemeClr val="tx1"/>
                </a:solidFill>
              </a:rPr>
              <a:t>Hastanın klinik bulgularını (öz. </a:t>
            </a:r>
            <a:r>
              <a:rPr lang="tr-TR" sz="2400" dirty="0" err="1">
                <a:solidFill>
                  <a:schemeClr val="tx1"/>
                </a:solidFill>
              </a:rPr>
              <a:t>d</a:t>
            </a:r>
            <a:r>
              <a:rPr lang="tr-TR" sz="2400" dirty="0" err="1" smtClean="0">
                <a:solidFill>
                  <a:schemeClr val="tx1"/>
                </a:solidFill>
              </a:rPr>
              <a:t>ehidratasyonu</a:t>
            </a:r>
            <a:r>
              <a:rPr lang="tr-TR" sz="2400" dirty="0" smtClean="0">
                <a:solidFill>
                  <a:schemeClr val="tx1"/>
                </a:solidFill>
              </a:rPr>
              <a:t>) iyi değerlendir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solidFill>
                  <a:schemeClr val="tx1"/>
                </a:solidFill>
              </a:rPr>
              <a:t>Her hastada gaita incelemesi gerekmez</a:t>
            </a:r>
          </a:p>
          <a:p>
            <a:pPr>
              <a:lnSpc>
                <a:spcPct val="150000"/>
              </a:lnSpc>
            </a:pPr>
            <a:r>
              <a:rPr lang="tr-TR" sz="2400" dirty="0">
                <a:solidFill>
                  <a:schemeClr val="tx1"/>
                </a:solidFill>
              </a:rPr>
              <a:t>Çoğunlukla ishal antibiyotik </a:t>
            </a:r>
            <a:r>
              <a:rPr lang="tr-TR" sz="2400" dirty="0" smtClean="0">
                <a:solidFill>
                  <a:schemeClr val="tx1"/>
                </a:solidFill>
              </a:rPr>
              <a:t>gerektirmez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solidFill>
                  <a:schemeClr val="tx1"/>
                </a:solidFill>
              </a:rPr>
              <a:t>Besin zehirlenmesinde antibiyotik verme</a:t>
            </a:r>
          </a:p>
          <a:p>
            <a:pPr>
              <a:lnSpc>
                <a:spcPct val="150000"/>
              </a:lnSpc>
            </a:pPr>
            <a:r>
              <a:rPr lang="tr-TR" sz="2400" dirty="0">
                <a:solidFill>
                  <a:schemeClr val="tx1"/>
                </a:solidFill>
              </a:rPr>
              <a:t>Ampirik tedavide </a:t>
            </a:r>
            <a:r>
              <a:rPr lang="tr-TR" sz="2400" dirty="0" err="1">
                <a:solidFill>
                  <a:schemeClr val="tx1"/>
                </a:solidFill>
              </a:rPr>
              <a:t>ornidazol</a:t>
            </a:r>
            <a:r>
              <a:rPr lang="tr-TR" sz="2400" dirty="0">
                <a:solidFill>
                  <a:schemeClr val="tx1"/>
                </a:solidFill>
              </a:rPr>
              <a:t>/</a:t>
            </a:r>
            <a:r>
              <a:rPr lang="tr-TR" sz="2400" dirty="0" err="1">
                <a:solidFill>
                  <a:schemeClr val="tx1"/>
                </a:solidFill>
              </a:rPr>
              <a:t>metronidazol</a:t>
            </a:r>
            <a:r>
              <a:rPr lang="tr-TR" sz="2400" dirty="0">
                <a:solidFill>
                  <a:schemeClr val="tx1"/>
                </a:solidFill>
              </a:rPr>
              <a:t> başlanmaz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solidFill>
                  <a:schemeClr val="tx1"/>
                </a:solidFill>
              </a:rPr>
              <a:t>İnce barsak tipinde </a:t>
            </a:r>
            <a:r>
              <a:rPr lang="tr-TR" sz="2400" dirty="0">
                <a:solidFill>
                  <a:schemeClr val="tx1"/>
                </a:solidFill>
              </a:rPr>
              <a:t>antibiyotik </a:t>
            </a:r>
            <a:r>
              <a:rPr lang="tr-TR" sz="2400" dirty="0" smtClean="0">
                <a:solidFill>
                  <a:schemeClr val="tx1"/>
                </a:solidFill>
              </a:rPr>
              <a:t>verme (kolera hariç)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solidFill>
                  <a:schemeClr val="tx1"/>
                </a:solidFill>
              </a:rPr>
              <a:t>EHEC düşündüren bulgu (kanlı ishal, </a:t>
            </a:r>
            <a:r>
              <a:rPr lang="tr-TR" sz="2400" dirty="0" err="1" smtClean="0">
                <a:solidFill>
                  <a:schemeClr val="tx1"/>
                </a:solidFill>
              </a:rPr>
              <a:t>peteşi</a:t>
            </a:r>
            <a:r>
              <a:rPr lang="tr-TR" sz="2400" dirty="0" smtClean="0">
                <a:solidFill>
                  <a:schemeClr val="tx1"/>
                </a:solidFill>
              </a:rPr>
              <a:t>, </a:t>
            </a:r>
            <a:r>
              <a:rPr lang="tr-TR" sz="2400" dirty="0" err="1" smtClean="0">
                <a:solidFill>
                  <a:schemeClr val="tx1"/>
                </a:solidFill>
              </a:rPr>
              <a:t>toksemi</a:t>
            </a:r>
            <a:r>
              <a:rPr lang="tr-TR" sz="2400" dirty="0" smtClean="0">
                <a:solidFill>
                  <a:schemeClr val="tx1"/>
                </a:solidFill>
              </a:rPr>
              <a:t> bulguları) varsa antibiyotik başlanmaz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240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DDB3-E488-4A62-A226-D11741C09347}" type="slidenum">
              <a:rPr lang="tr-TR" smtClean="0"/>
              <a:t>32</a:t>
            </a:fld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5EDD4-99E7-419C-9C50-C2F80350FBE9}" type="datetime1">
              <a:rPr lang="tr-TR" smtClean="0"/>
              <a:t>25.10.2017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1981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5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Çapraz Köşesi Kesik Dikdörtgen 5"/>
          <p:cNvSpPr/>
          <p:nvPr/>
        </p:nvSpPr>
        <p:spPr>
          <a:xfrm>
            <a:off x="294407" y="1527464"/>
            <a:ext cx="11326092" cy="4649499"/>
          </a:xfrm>
          <a:prstGeom prst="snip2DiagRect">
            <a:avLst/>
          </a:prstGeom>
          <a:solidFill>
            <a:srgbClr val="33A8AB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94407" y="3189430"/>
            <a:ext cx="10861964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700" b="1" dirty="0" smtClean="0">
                <a:latin typeface="+mn-lt"/>
              </a:rPr>
              <a:t/>
            </a:r>
            <a:br>
              <a:rPr lang="tr-TR" sz="2700" b="1" dirty="0" smtClean="0">
                <a:latin typeface="+mn-lt"/>
              </a:rPr>
            </a:br>
            <a:r>
              <a:rPr lang="tr-TR" sz="2700" b="1" dirty="0">
                <a:latin typeface="+mn-lt"/>
              </a:rPr>
              <a:t/>
            </a:r>
            <a:br>
              <a:rPr lang="tr-TR" sz="2700" b="1" dirty="0">
                <a:latin typeface="+mn-lt"/>
              </a:rPr>
            </a:br>
            <a:r>
              <a:rPr lang="tr-TR" sz="2700" b="1" dirty="0" smtClean="0">
                <a:latin typeface="+mn-lt"/>
              </a:rPr>
              <a:t/>
            </a:r>
            <a:br>
              <a:rPr lang="tr-TR" sz="2700" b="1" dirty="0" smtClean="0">
                <a:latin typeface="+mn-lt"/>
              </a:rPr>
            </a:br>
            <a:r>
              <a:rPr lang="tr-TR" sz="2700" b="1" dirty="0">
                <a:latin typeface="+mn-lt"/>
              </a:rPr>
              <a:t/>
            </a:r>
            <a:br>
              <a:rPr lang="tr-TR" sz="2700" b="1" dirty="0">
                <a:latin typeface="+mn-lt"/>
              </a:rPr>
            </a:br>
            <a:r>
              <a:rPr lang="tr-TR" sz="2700" b="1" dirty="0" smtClean="0">
                <a:latin typeface="+mn-lt"/>
              </a:rPr>
              <a:t/>
            </a:r>
            <a:br>
              <a:rPr lang="tr-TR" sz="2700" b="1" dirty="0" smtClean="0">
                <a:latin typeface="+mn-lt"/>
              </a:rPr>
            </a:br>
            <a:r>
              <a:rPr lang="tr-TR" sz="2700" b="1" dirty="0" smtClean="0">
                <a:latin typeface="+mn-lt"/>
              </a:rPr>
              <a:t>Bu sunum Türkiye İlaç ve Tıbbi Cihaz Kurumu Akılcı İlaç Kullanımı Dairesi tarafından 9-10 Ekim 2017 tarihleri arasında düzenlenen ‘’3. Akılcı Antibiyotik Kullanımı Eğiticileri Koordinasyon Toplantısı’’</a:t>
            </a:r>
            <a:r>
              <a:rPr lang="tr-TR" sz="2700" b="1" dirty="0" err="1" smtClean="0">
                <a:latin typeface="+mn-lt"/>
              </a:rPr>
              <a:t>nda</a:t>
            </a:r>
            <a:r>
              <a:rPr lang="tr-TR" sz="2700" b="1" dirty="0" smtClean="0">
                <a:latin typeface="+mn-lt"/>
              </a:rPr>
              <a:t> hazırlanmıştır.</a:t>
            </a:r>
            <a:br>
              <a:rPr lang="tr-TR" sz="2700" b="1" dirty="0" smtClean="0">
                <a:latin typeface="+mn-lt"/>
              </a:rPr>
            </a:br>
            <a:r>
              <a:rPr lang="tr-TR" sz="2700" b="1" dirty="0" smtClean="0">
                <a:latin typeface="+mn-lt"/>
              </a:rPr>
              <a:t>Sunumun hazırlanmasında emeği geçenlere teşekkür ederiz.</a:t>
            </a:r>
            <a:br>
              <a:rPr lang="tr-TR" sz="2700" b="1" dirty="0" smtClean="0">
                <a:latin typeface="+mn-lt"/>
              </a:rPr>
            </a:br>
            <a:r>
              <a:rPr lang="tr-TR" sz="2700" b="1" dirty="0" smtClean="0">
                <a:latin typeface="+mn-lt"/>
              </a:rPr>
              <a:t/>
            </a:r>
            <a:br>
              <a:rPr lang="tr-TR" sz="2700" b="1" dirty="0" smtClean="0">
                <a:latin typeface="+mn-lt"/>
              </a:rPr>
            </a:br>
            <a:r>
              <a:rPr lang="tr-TR" sz="2700" b="1">
                <a:latin typeface="+mn-lt"/>
              </a:rPr>
              <a:t>Eğitici </a:t>
            </a:r>
            <a:r>
              <a:rPr lang="tr-TR" sz="2700" b="1" smtClean="0">
                <a:latin typeface="+mn-lt"/>
              </a:rPr>
              <a:t>Koordinatörü</a:t>
            </a:r>
            <a:r>
              <a:rPr lang="tr-TR" sz="2700" b="1" dirty="0">
                <a:latin typeface="+mn-lt"/>
              </a:rPr>
              <a:t/>
            </a:r>
            <a:br>
              <a:rPr lang="tr-TR" sz="2700" b="1" dirty="0">
                <a:latin typeface="+mn-lt"/>
              </a:rPr>
            </a:br>
            <a:r>
              <a:rPr lang="tr-TR" sz="2200" b="1" dirty="0" smtClean="0">
                <a:latin typeface="+mn-lt"/>
              </a:rPr>
              <a:t>Prof. Dr. Alpay AZAP</a:t>
            </a:r>
            <a:br>
              <a:rPr lang="tr-TR" sz="2200" b="1" dirty="0" smtClean="0">
                <a:latin typeface="+mn-lt"/>
              </a:rPr>
            </a:br>
            <a:r>
              <a:rPr lang="tr-TR" sz="1800" b="1" dirty="0" smtClean="0">
                <a:latin typeface="+mn-lt"/>
              </a:rPr>
              <a:t>Ankara Üniversitesi Tıp Fakültesi</a:t>
            </a:r>
            <a:r>
              <a:rPr lang="tr-TR" sz="1800" b="1" dirty="0">
                <a:latin typeface="+mn-lt"/>
              </a:rPr>
              <a:t/>
            </a:r>
            <a:br>
              <a:rPr lang="tr-TR" sz="1800" b="1" dirty="0">
                <a:latin typeface="+mn-lt"/>
              </a:rPr>
            </a:br>
            <a:r>
              <a:rPr lang="tr-TR" sz="1800" b="1" dirty="0" smtClean="0">
                <a:latin typeface="+mn-lt"/>
              </a:rPr>
              <a:t/>
            </a:r>
            <a:br>
              <a:rPr lang="tr-TR" sz="1800" b="1" dirty="0" smtClean="0">
                <a:latin typeface="+mn-lt"/>
              </a:rPr>
            </a:br>
            <a:r>
              <a:rPr lang="tr-TR" sz="1200" b="1" dirty="0" smtClean="0">
                <a:latin typeface="+mn-lt"/>
              </a:rPr>
              <a:t/>
            </a:r>
            <a:br>
              <a:rPr lang="tr-TR" sz="1200" b="1" dirty="0" smtClean="0">
                <a:latin typeface="+mn-lt"/>
              </a:rPr>
            </a:br>
            <a:r>
              <a:rPr lang="tr-TR" sz="1200" b="1" dirty="0">
                <a:latin typeface="+mn-lt"/>
              </a:rPr>
              <a:t/>
            </a:r>
            <a:br>
              <a:rPr lang="tr-TR" sz="1200" b="1" dirty="0">
                <a:latin typeface="+mn-lt"/>
              </a:rPr>
            </a:br>
            <a:r>
              <a:rPr lang="tr-TR" sz="1200" b="1" dirty="0" smtClean="0">
                <a:latin typeface="+mn-lt"/>
              </a:rPr>
              <a:t/>
            </a:r>
            <a:br>
              <a:rPr lang="tr-TR" sz="1200" b="1" dirty="0" smtClean="0">
                <a:latin typeface="+mn-lt"/>
              </a:rPr>
            </a:br>
            <a:r>
              <a:rPr lang="tr-TR" sz="1200" b="1" dirty="0">
                <a:latin typeface="+mn-lt"/>
              </a:rPr>
              <a:t/>
            </a:r>
            <a:br>
              <a:rPr lang="tr-TR" sz="1200" b="1" dirty="0">
                <a:latin typeface="+mn-lt"/>
              </a:rPr>
            </a:br>
            <a:r>
              <a:rPr lang="tr-TR" sz="1200" b="1" dirty="0" smtClean="0">
                <a:latin typeface="+mn-lt"/>
              </a:rPr>
              <a:t/>
            </a:r>
            <a:br>
              <a:rPr lang="tr-TR" sz="1200" b="1" dirty="0" smtClean="0">
                <a:latin typeface="+mn-lt"/>
              </a:rPr>
            </a:br>
            <a:r>
              <a:rPr lang="tr-TR" sz="1200" b="1" dirty="0" smtClean="0">
                <a:latin typeface="+mn-lt"/>
              </a:rPr>
              <a:t/>
            </a:r>
            <a:br>
              <a:rPr lang="tr-TR" sz="1200" b="1" dirty="0" smtClean="0">
                <a:latin typeface="+mn-lt"/>
              </a:rPr>
            </a:br>
            <a:r>
              <a:rPr lang="tr-TR" sz="1200" b="1" dirty="0">
                <a:latin typeface="+mn-lt"/>
              </a:rPr>
              <a:t/>
            </a:r>
            <a:br>
              <a:rPr lang="tr-TR" sz="1200" b="1" dirty="0">
                <a:latin typeface="+mn-lt"/>
              </a:rPr>
            </a:br>
            <a:r>
              <a:rPr lang="tr-TR" sz="1200" b="1" dirty="0" smtClean="0">
                <a:latin typeface="+mn-lt"/>
              </a:rPr>
              <a:t/>
            </a:r>
            <a:br>
              <a:rPr lang="tr-TR" sz="1200" b="1" dirty="0" smtClean="0">
                <a:latin typeface="+mn-lt"/>
              </a:rPr>
            </a:br>
            <a:r>
              <a:rPr lang="tr-TR" sz="1200" b="1" dirty="0">
                <a:latin typeface="+mn-lt"/>
              </a:rPr>
              <a:t/>
            </a:r>
            <a:br>
              <a:rPr lang="tr-TR" sz="1200" b="1" dirty="0">
                <a:latin typeface="+mn-lt"/>
              </a:rPr>
            </a:br>
            <a:r>
              <a:rPr lang="tr-TR" sz="1200" b="1" dirty="0" smtClean="0">
                <a:latin typeface="+mn-lt"/>
              </a:rPr>
              <a:t/>
            </a:r>
            <a:br>
              <a:rPr lang="tr-TR" sz="1200" b="1" dirty="0" smtClean="0">
                <a:latin typeface="+mn-lt"/>
              </a:rPr>
            </a:br>
            <a:r>
              <a:rPr lang="tr-TR" sz="1200" b="1" dirty="0">
                <a:latin typeface="+mn-lt"/>
              </a:rPr>
              <a:t/>
            </a:r>
            <a:br>
              <a:rPr lang="tr-TR" sz="1200" b="1" dirty="0">
                <a:latin typeface="+mn-lt"/>
              </a:rPr>
            </a:br>
            <a:r>
              <a:rPr lang="tr-TR" sz="1200" b="1" dirty="0" smtClean="0">
                <a:latin typeface="+mn-lt"/>
              </a:rPr>
              <a:t/>
            </a:r>
            <a:br>
              <a:rPr lang="tr-TR" sz="1200" b="1" dirty="0" smtClean="0">
                <a:latin typeface="+mn-lt"/>
              </a:rPr>
            </a:br>
            <a:r>
              <a:rPr lang="tr-TR" sz="1200" b="1" dirty="0">
                <a:latin typeface="+mn-lt"/>
              </a:rPr>
              <a:t/>
            </a:r>
            <a:br>
              <a:rPr lang="tr-TR" sz="1200" b="1" dirty="0">
                <a:latin typeface="+mn-lt"/>
              </a:rPr>
            </a:br>
            <a:r>
              <a:rPr lang="tr-TR" sz="1200" b="1" dirty="0" smtClean="0">
                <a:latin typeface="+mn-lt"/>
              </a:rPr>
              <a:t/>
            </a:r>
            <a:br>
              <a:rPr lang="tr-TR" sz="1200" b="1" dirty="0" smtClean="0">
                <a:latin typeface="+mn-lt"/>
              </a:rPr>
            </a:br>
            <a:r>
              <a:rPr lang="tr-TR" sz="1200" b="1" dirty="0" smtClean="0">
                <a:latin typeface="+mn-lt"/>
              </a:rPr>
              <a:t/>
            </a:r>
            <a:br>
              <a:rPr lang="tr-TR" sz="1200" b="1" dirty="0" smtClean="0">
                <a:latin typeface="+mn-lt"/>
              </a:rPr>
            </a:br>
            <a:endParaRPr lang="tr-TR" sz="1200" b="1" dirty="0">
              <a:latin typeface="+mn-lt"/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DDB3-E488-4A62-A226-D11741C09347}" type="slidenum">
              <a:rPr lang="tr-TR" smtClean="0"/>
              <a:t>33</a:t>
            </a:fld>
            <a:endParaRPr lang="tr-TR"/>
          </a:p>
        </p:txBody>
      </p:sp>
      <p:sp>
        <p:nvSpPr>
          <p:cNvPr id="8" name="Veri Yer Tutucusu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32806-A00F-4E0E-8498-B6CBADD179EC}" type="datetime1">
              <a:rPr lang="tr-TR" smtClean="0"/>
              <a:t>25.10.2017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073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 txBox="1">
            <a:spLocks/>
          </p:cNvSpPr>
          <p:nvPr/>
        </p:nvSpPr>
        <p:spPr>
          <a:xfrm>
            <a:off x="1274615" y="415417"/>
            <a:ext cx="7239000" cy="5760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baseline="0">
                <a:ln w="12700"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800" b="1" i="0" u="none" strike="noStrike" kern="1200" cap="none" spc="0" normalizeH="0" baseline="0" noProof="0" dirty="0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Konunun Önemi</a:t>
            </a:r>
            <a:endParaRPr kumimoji="0" lang="tr-TR" sz="4800" b="1" i="0" u="none" strike="noStrike" kern="1200" cap="none" spc="0" normalizeH="0" baseline="0" noProof="0" dirty="0">
              <a:ln w="12700"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38200" y="1914669"/>
            <a:ext cx="10515600" cy="4441681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1200"/>
              </a:spcAft>
            </a:pPr>
            <a:r>
              <a:rPr lang="tr-TR" sz="3100" b="1" dirty="0"/>
              <a:t>Halk sağlığı </a:t>
            </a:r>
            <a:r>
              <a:rPr lang="tr-TR" sz="3100" b="1" dirty="0" smtClean="0"/>
              <a:t>sorunu </a:t>
            </a:r>
            <a:endParaRPr lang="tr-TR" sz="3100" b="1" dirty="0"/>
          </a:p>
          <a:p>
            <a:pPr lvl="1">
              <a:spcAft>
                <a:spcPts val="1200"/>
              </a:spcAft>
            </a:pPr>
            <a:r>
              <a:rPr lang="tr-TR" sz="2300" dirty="0" smtClean="0"/>
              <a:t>ABD’de </a:t>
            </a:r>
            <a:r>
              <a:rPr lang="tr-TR" sz="2300" dirty="0"/>
              <a:t>2009-2010 insandan insana bulaş tespit edilen 2259 salgın</a:t>
            </a:r>
            <a:r>
              <a:rPr lang="tr-TR" sz="2300" dirty="0" smtClean="0"/>
              <a:t>.</a:t>
            </a:r>
          </a:p>
          <a:p>
            <a:pPr lvl="0">
              <a:spcBef>
                <a:spcPct val="20000"/>
              </a:spcBef>
              <a:spcAft>
                <a:spcPts val="1200"/>
              </a:spcAft>
            </a:pPr>
            <a:r>
              <a:rPr lang="tr-TR" sz="3100" b="1" dirty="0">
                <a:solidFill>
                  <a:prstClr val="black"/>
                </a:solidFill>
              </a:rPr>
              <a:t>Komplikasyonlarla seyredebilir</a:t>
            </a:r>
          </a:p>
          <a:p>
            <a:pPr lvl="1">
              <a:spcAft>
                <a:spcPts val="600"/>
              </a:spcAft>
            </a:pPr>
            <a:r>
              <a:rPr lang="tr-TR" sz="2300" dirty="0" err="1">
                <a:solidFill>
                  <a:prstClr val="black"/>
                </a:solidFill>
              </a:rPr>
              <a:t>Bakteremi</a:t>
            </a:r>
            <a:r>
              <a:rPr lang="tr-TR" sz="2300" dirty="0">
                <a:solidFill>
                  <a:prstClr val="black"/>
                </a:solidFill>
              </a:rPr>
              <a:t> (</a:t>
            </a:r>
            <a:r>
              <a:rPr lang="tr-TR" sz="2300" dirty="0" err="1">
                <a:solidFill>
                  <a:prstClr val="black"/>
                </a:solidFill>
              </a:rPr>
              <a:t>Salmonella</a:t>
            </a:r>
            <a:r>
              <a:rPr lang="tr-TR" sz="2300" dirty="0">
                <a:solidFill>
                  <a:prstClr val="black"/>
                </a:solidFill>
              </a:rPr>
              <a:t>, </a:t>
            </a:r>
            <a:r>
              <a:rPr lang="tr-TR" sz="2300" dirty="0" err="1">
                <a:solidFill>
                  <a:prstClr val="black"/>
                </a:solidFill>
              </a:rPr>
              <a:t>Campylobacter</a:t>
            </a:r>
            <a:r>
              <a:rPr lang="tr-TR" sz="2300" dirty="0">
                <a:solidFill>
                  <a:prstClr val="black"/>
                </a:solidFill>
              </a:rPr>
              <a:t>, </a:t>
            </a:r>
            <a:r>
              <a:rPr lang="tr-TR" sz="2300" dirty="0" err="1">
                <a:solidFill>
                  <a:prstClr val="black"/>
                </a:solidFill>
              </a:rPr>
              <a:t>Shigella</a:t>
            </a:r>
            <a:r>
              <a:rPr lang="tr-TR" sz="2300" dirty="0">
                <a:solidFill>
                  <a:prstClr val="black"/>
                </a:solidFill>
              </a:rPr>
              <a:t> </a:t>
            </a:r>
            <a:r>
              <a:rPr lang="tr-TR" sz="2300" dirty="0" smtClean="0">
                <a:solidFill>
                  <a:prstClr val="black"/>
                </a:solidFill>
              </a:rPr>
              <a:t>türleri)</a:t>
            </a:r>
          </a:p>
          <a:p>
            <a:pPr lvl="1">
              <a:spcAft>
                <a:spcPts val="600"/>
              </a:spcAft>
            </a:pPr>
            <a:r>
              <a:rPr lang="tr-TR" sz="2300" dirty="0" smtClean="0">
                <a:solidFill>
                  <a:prstClr val="black"/>
                </a:solidFill>
              </a:rPr>
              <a:t>Kronik ishal</a:t>
            </a:r>
          </a:p>
          <a:p>
            <a:pPr lvl="1">
              <a:spcAft>
                <a:spcPts val="600"/>
              </a:spcAft>
            </a:pPr>
            <a:r>
              <a:rPr lang="tr-TR" sz="2300" dirty="0" smtClean="0">
                <a:solidFill>
                  <a:prstClr val="black"/>
                </a:solidFill>
              </a:rPr>
              <a:t>Nöbet </a:t>
            </a:r>
            <a:r>
              <a:rPr lang="tr-TR" sz="2300" dirty="0">
                <a:solidFill>
                  <a:prstClr val="black"/>
                </a:solidFill>
              </a:rPr>
              <a:t>(öz. &lt;15yaş </a:t>
            </a:r>
            <a:r>
              <a:rPr lang="tr-TR" sz="2300" dirty="0" smtClean="0">
                <a:solidFill>
                  <a:prstClr val="black"/>
                </a:solidFill>
              </a:rPr>
              <a:t>çocuklarda)</a:t>
            </a:r>
          </a:p>
          <a:p>
            <a:pPr lvl="1">
              <a:spcAft>
                <a:spcPts val="600"/>
              </a:spcAft>
            </a:pPr>
            <a:r>
              <a:rPr lang="tr-TR" sz="2300" dirty="0" smtClean="0">
                <a:solidFill>
                  <a:prstClr val="black"/>
                </a:solidFill>
              </a:rPr>
              <a:t>Reaktif </a:t>
            </a:r>
            <a:r>
              <a:rPr lang="tr-TR" sz="2300" dirty="0" err="1">
                <a:solidFill>
                  <a:prstClr val="black"/>
                </a:solidFill>
              </a:rPr>
              <a:t>artirt</a:t>
            </a:r>
            <a:r>
              <a:rPr lang="tr-TR" sz="2300" dirty="0">
                <a:solidFill>
                  <a:prstClr val="black"/>
                </a:solidFill>
              </a:rPr>
              <a:t> (HLA-B27 pozitif </a:t>
            </a:r>
            <a:r>
              <a:rPr lang="tr-TR" sz="2300" dirty="0" smtClean="0">
                <a:solidFill>
                  <a:prstClr val="black"/>
                </a:solidFill>
              </a:rPr>
              <a:t>kişilerde)</a:t>
            </a:r>
          </a:p>
          <a:p>
            <a:pPr lvl="1">
              <a:spcAft>
                <a:spcPts val="600"/>
              </a:spcAft>
            </a:pPr>
            <a:r>
              <a:rPr lang="tr-TR" sz="2300" dirty="0" err="1" smtClean="0">
                <a:solidFill>
                  <a:prstClr val="black"/>
                </a:solidFill>
              </a:rPr>
              <a:t>Gullain-Barré</a:t>
            </a:r>
            <a:r>
              <a:rPr lang="tr-TR" sz="2300" dirty="0" smtClean="0">
                <a:solidFill>
                  <a:prstClr val="black"/>
                </a:solidFill>
              </a:rPr>
              <a:t> Sendromu</a:t>
            </a:r>
          </a:p>
          <a:p>
            <a:pPr lvl="1">
              <a:spcAft>
                <a:spcPts val="600"/>
              </a:spcAft>
            </a:pPr>
            <a:r>
              <a:rPr lang="tr-TR" sz="2300" dirty="0" err="1" smtClean="0">
                <a:solidFill>
                  <a:prstClr val="black"/>
                </a:solidFill>
              </a:rPr>
              <a:t>Hemolitik</a:t>
            </a:r>
            <a:r>
              <a:rPr lang="tr-TR" sz="2300" dirty="0" smtClean="0">
                <a:solidFill>
                  <a:prstClr val="black"/>
                </a:solidFill>
              </a:rPr>
              <a:t> </a:t>
            </a:r>
            <a:r>
              <a:rPr lang="tr-TR" sz="2300" dirty="0">
                <a:solidFill>
                  <a:prstClr val="black"/>
                </a:solidFill>
              </a:rPr>
              <a:t>Üremik </a:t>
            </a:r>
            <a:r>
              <a:rPr lang="tr-TR" sz="2300" dirty="0" smtClean="0">
                <a:solidFill>
                  <a:prstClr val="black"/>
                </a:solidFill>
              </a:rPr>
              <a:t>Sendrom</a:t>
            </a:r>
          </a:p>
          <a:p>
            <a:pPr lvl="1">
              <a:spcAft>
                <a:spcPts val="600"/>
              </a:spcAft>
            </a:pPr>
            <a:r>
              <a:rPr lang="tr-TR" sz="2300" dirty="0" err="1" smtClean="0">
                <a:solidFill>
                  <a:prstClr val="black"/>
                </a:solidFill>
              </a:rPr>
              <a:t>İnflamatuvar</a:t>
            </a:r>
            <a:r>
              <a:rPr lang="tr-TR" sz="2300" dirty="0" smtClean="0">
                <a:solidFill>
                  <a:prstClr val="black"/>
                </a:solidFill>
              </a:rPr>
              <a:t> </a:t>
            </a:r>
            <a:r>
              <a:rPr lang="tr-TR" sz="2300" dirty="0">
                <a:solidFill>
                  <a:prstClr val="black"/>
                </a:solidFill>
              </a:rPr>
              <a:t>Barsak Hastalığının ilk </a:t>
            </a:r>
            <a:r>
              <a:rPr lang="tr-TR" sz="2300" dirty="0" smtClean="0">
                <a:solidFill>
                  <a:prstClr val="black"/>
                </a:solidFill>
              </a:rPr>
              <a:t>belirtisi</a:t>
            </a:r>
          </a:p>
          <a:p>
            <a:pPr lvl="1">
              <a:spcAft>
                <a:spcPts val="600"/>
              </a:spcAft>
            </a:pPr>
            <a:r>
              <a:rPr lang="tr-TR" sz="2300" dirty="0" err="1" smtClean="0">
                <a:solidFill>
                  <a:prstClr val="black"/>
                </a:solidFill>
              </a:rPr>
              <a:t>İrritable</a:t>
            </a:r>
            <a:r>
              <a:rPr lang="tr-TR" sz="2300" dirty="0" smtClean="0">
                <a:solidFill>
                  <a:prstClr val="black"/>
                </a:solidFill>
              </a:rPr>
              <a:t> </a:t>
            </a:r>
            <a:r>
              <a:rPr lang="tr-TR" sz="2300" dirty="0">
                <a:solidFill>
                  <a:prstClr val="black"/>
                </a:solidFill>
              </a:rPr>
              <a:t>Barsak </a:t>
            </a:r>
            <a:r>
              <a:rPr lang="tr-TR" sz="2300" dirty="0" smtClean="0">
                <a:solidFill>
                  <a:prstClr val="black"/>
                </a:solidFill>
              </a:rPr>
              <a:t>Sendromu</a:t>
            </a:r>
          </a:p>
          <a:p>
            <a:pPr lvl="1">
              <a:spcAft>
                <a:spcPts val="600"/>
              </a:spcAft>
            </a:pPr>
            <a:r>
              <a:rPr lang="tr-TR" sz="2300" dirty="0" smtClean="0">
                <a:solidFill>
                  <a:prstClr val="black"/>
                </a:solidFill>
              </a:rPr>
              <a:t>Ağır </a:t>
            </a:r>
            <a:r>
              <a:rPr lang="tr-TR" sz="2300" dirty="0" err="1">
                <a:solidFill>
                  <a:prstClr val="black"/>
                </a:solidFill>
              </a:rPr>
              <a:t>dehidratasyona</a:t>
            </a:r>
            <a:r>
              <a:rPr lang="tr-TR" sz="2300" dirty="0">
                <a:solidFill>
                  <a:prstClr val="black"/>
                </a:solidFill>
              </a:rPr>
              <a:t> bağlı komplikasyonlar</a:t>
            </a:r>
          </a:p>
          <a:p>
            <a:pPr marL="457200" lvl="1" indent="0">
              <a:spcAft>
                <a:spcPts val="1200"/>
              </a:spcAft>
              <a:buNone/>
            </a:pPr>
            <a:endParaRPr lang="tr-TR" sz="2200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DDB3-E488-4A62-A226-D11741C09347}" type="slidenum">
              <a:rPr lang="tr-TR" smtClean="0"/>
              <a:t>4</a:t>
            </a:fld>
            <a:endParaRPr lang="tr-TR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5D48-BCBE-4098-9ECC-C6165DC30513}" type="datetime1">
              <a:rPr lang="tr-TR" smtClean="0"/>
              <a:t>25.10.2017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159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 txBox="1">
            <a:spLocks/>
          </p:cNvSpPr>
          <p:nvPr/>
        </p:nvSpPr>
        <p:spPr>
          <a:xfrm>
            <a:off x="1371600" y="477398"/>
            <a:ext cx="7239000" cy="5760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baseline="0">
                <a:ln w="12700"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800" dirty="0" smtClean="0">
                <a:ln w="12700">
                  <a:noFill/>
                </a:ln>
                <a:solidFill>
                  <a:srgbClr val="C00000"/>
                </a:solidFill>
                <a:effectLst/>
                <a:latin typeface="Calibri"/>
              </a:rPr>
              <a:t>Tanımlar</a:t>
            </a:r>
            <a:endParaRPr kumimoji="0" lang="tr-TR" sz="4800" b="1" i="0" u="none" strike="noStrike" kern="1200" cap="none" spc="0" normalizeH="0" baseline="0" noProof="0" dirty="0">
              <a:ln w="12700"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933893" y="1836257"/>
            <a:ext cx="10515600" cy="4351338"/>
          </a:xfrm>
        </p:spPr>
        <p:txBody>
          <a:bodyPr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tr-TR" sz="2400" dirty="0" smtClean="0">
                <a:solidFill>
                  <a:schemeClr val="tx1"/>
                </a:solidFill>
              </a:rPr>
              <a:t>İshal</a:t>
            </a:r>
            <a:r>
              <a:rPr lang="tr-TR" sz="2400" dirty="0">
                <a:solidFill>
                  <a:schemeClr val="tx1"/>
                </a:solidFill>
              </a:rPr>
              <a:t>: Günde </a:t>
            </a:r>
            <a:r>
              <a:rPr lang="tr-TR" sz="2400" dirty="0" smtClean="0">
                <a:solidFill>
                  <a:schemeClr val="tx1"/>
                </a:solidFill>
              </a:rPr>
              <a:t>≥3 yumuşak</a:t>
            </a:r>
            <a:r>
              <a:rPr lang="tr-TR" sz="2400" dirty="0">
                <a:solidFill>
                  <a:schemeClr val="tx1"/>
                </a:solidFill>
              </a:rPr>
              <a:t>, sulu dışkılama durumu </a:t>
            </a:r>
            <a:endParaRPr lang="tr-TR" sz="2400" dirty="0" smtClean="0">
              <a:solidFill>
                <a:schemeClr val="tx1"/>
              </a:solidFill>
            </a:endParaRPr>
          </a:p>
          <a:p>
            <a:pPr>
              <a:spcAft>
                <a:spcPts val="1200"/>
              </a:spcAft>
            </a:pPr>
            <a:r>
              <a:rPr lang="tr-TR" sz="2400" dirty="0" smtClean="0">
                <a:solidFill>
                  <a:schemeClr val="tx1"/>
                </a:solidFill>
              </a:rPr>
              <a:t>Akut ishal: 14 </a:t>
            </a:r>
            <a:r>
              <a:rPr lang="tr-TR" sz="2400" dirty="0">
                <a:solidFill>
                  <a:schemeClr val="tx1"/>
                </a:solidFill>
              </a:rPr>
              <a:t>günü aşmayan ishal </a:t>
            </a:r>
            <a:r>
              <a:rPr lang="tr-TR" sz="2400" dirty="0" smtClean="0">
                <a:solidFill>
                  <a:schemeClr val="tx1"/>
                </a:solidFill>
              </a:rPr>
              <a:t>(çoğunlukla </a:t>
            </a:r>
            <a:r>
              <a:rPr lang="tr-TR" sz="2400" dirty="0" err="1" smtClean="0">
                <a:solidFill>
                  <a:schemeClr val="tx1"/>
                </a:solidFill>
              </a:rPr>
              <a:t>enfeksiyöz</a:t>
            </a:r>
            <a:r>
              <a:rPr lang="tr-TR" sz="2400" dirty="0" smtClean="0">
                <a:solidFill>
                  <a:schemeClr val="tx1"/>
                </a:solidFill>
              </a:rPr>
              <a:t>)</a:t>
            </a:r>
            <a:endParaRPr lang="tr-TR" sz="2400" dirty="0">
              <a:solidFill>
                <a:schemeClr val="tx1"/>
              </a:solidFill>
            </a:endParaRPr>
          </a:p>
          <a:p>
            <a:pPr>
              <a:spcAft>
                <a:spcPts val="1200"/>
              </a:spcAft>
            </a:pPr>
            <a:r>
              <a:rPr lang="tr-TR" sz="2400" dirty="0" err="1" smtClean="0">
                <a:solidFill>
                  <a:schemeClr val="tx1"/>
                </a:solidFill>
              </a:rPr>
              <a:t>Persistan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>
                <a:solidFill>
                  <a:schemeClr val="tx1"/>
                </a:solidFill>
              </a:rPr>
              <a:t>ishal: </a:t>
            </a:r>
            <a:r>
              <a:rPr lang="tr-TR" sz="2400" dirty="0" smtClean="0">
                <a:solidFill>
                  <a:schemeClr val="tx1"/>
                </a:solidFill>
              </a:rPr>
              <a:t>14 günden </a:t>
            </a:r>
            <a:r>
              <a:rPr lang="tr-TR" sz="2400" dirty="0">
                <a:solidFill>
                  <a:schemeClr val="tx1"/>
                </a:solidFill>
              </a:rPr>
              <a:t>uzun 30 günden kısa süren ishal </a:t>
            </a:r>
          </a:p>
          <a:p>
            <a:pPr>
              <a:spcAft>
                <a:spcPts val="1200"/>
              </a:spcAft>
            </a:pPr>
            <a:r>
              <a:rPr lang="tr-TR" sz="2400" dirty="0" smtClean="0">
                <a:solidFill>
                  <a:schemeClr val="tx1"/>
                </a:solidFill>
              </a:rPr>
              <a:t>Kronik </a:t>
            </a:r>
            <a:r>
              <a:rPr lang="tr-TR" sz="2400" dirty="0">
                <a:solidFill>
                  <a:schemeClr val="tx1"/>
                </a:solidFill>
              </a:rPr>
              <a:t>ishal: Bir aydan uzun süren ishal </a:t>
            </a:r>
          </a:p>
          <a:p>
            <a:pPr>
              <a:spcAft>
                <a:spcPts val="1200"/>
              </a:spcAft>
            </a:pPr>
            <a:endParaRPr lang="tr-TR" sz="2400" dirty="0">
              <a:solidFill>
                <a:schemeClr val="tx1"/>
              </a:solidFill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DDB3-E488-4A62-A226-D11741C09347}" type="slidenum">
              <a:rPr lang="tr-TR" smtClean="0"/>
              <a:t>5</a:t>
            </a:fld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F441-F83E-40BE-87FB-DBCE29BF7810}" type="datetime1">
              <a:rPr lang="tr-TR" smtClean="0"/>
              <a:t>25.10.2017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411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1"/>
          <p:cNvSpPr txBox="1">
            <a:spLocks/>
          </p:cNvSpPr>
          <p:nvPr/>
        </p:nvSpPr>
        <p:spPr>
          <a:xfrm>
            <a:off x="1375937" y="130486"/>
            <a:ext cx="5077363" cy="92610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baseline="0">
                <a:ln w="12700"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800" b="1" i="0" u="none" strike="noStrike" kern="1200" cap="none" spc="0" normalizeH="0" baseline="0" noProof="0" dirty="0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Klinik</a:t>
            </a:r>
            <a:r>
              <a:rPr kumimoji="0" lang="tr-TR" sz="4800" b="1" i="0" u="none" strike="noStrike" kern="1200" cap="none" spc="0" normalizeH="0" noProof="0" dirty="0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Tablolar</a:t>
            </a:r>
            <a:r>
              <a:rPr kumimoji="0" lang="tr-TR" sz="4800" b="1" i="0" u="none" strike="noStrike" kern="1200" cap="none" spc="0" normalizeH="0" baseline="0" noProof="0" dirty="0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endParaRPr kumimoji="0" lang="tr-TR" sz="4800" b="1" i="0" u="none" strike="noStrike" kern="1200" cap="none" spc="0" normalizeH="0" baseline="0" noProof="0" dirty="0">
              <a:ln w="12700"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4291" y="1577329"/>
            <a:ext cx="4564782" cy="1521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838200" y="1815234"/>
            <a:ext cx="10515600" cy="4351338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tr-TR" sz="2400" b="1" dirty="0"/>
              <a:t>Akut başlangıçlı kusma: </a:t>
            </a:r>
          </a:p>
          <a:p>
            <a:pPr marL="0" indent="0">
              <a:buNone/>
            </a:pPr>
            <a:r>
              <a:rPr lang="tr-TR" sz="2600" dirty="0"/>
              <a:t>	</a:t>
            </a:r>
            <a:r>
              <a:rPr lang="tr-TR" sz="2200" dirty="0"/>
              <a:t>İshal az veya hiç yok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tr-TR" sz="2400" b="1" dirty="0"/>
              <a:t>Akut sulu ishal:  </a:t>
            </a:r>
            <a:r>
              <a:rPr lang="tr-TR" sz="2400" b="1" dirty="0" err="1"/>
              <a:t>İnflamatuvar</a:t>
            </a:r>
            <a:r>
              <a:rPr lang="tr-TR" sz="2400" b="1" dirty="0"/>
              <a:t> olmayan ishal</a:t>
            </a:r>
          </a:p>
          <a:p>
            <a:pPr marL="0" indent="0">
              <a:buNone/>
            </a:pPr>
            <a:r>
              <a:rPr lang="tr-TR" sz="2400" dirty="0"/>
              <a:t>	Bulantı, nadiren kusma, </a:t>
            </a:r>
            <a:r>
              <a:rPr lang="tr-TR" sz="2400" b="1" u="sng" dirty="0"/>
              <a:t>&lt;38</a:t>
            </a:r>
            <a:r>
              <a:rPr lang="tr-TR" sz="2400" b="1" u="sng" baseline="30000" dirty="0"/>
              <a:t>o</a:t>
            </a:r>
            <a:r>
              <a:rPr lang="tr-TR" sz="2400" b="1" u="sng" dirty="0"/>
              <a:t>C ateş</a:t>
            </a:r>
            <a:r>
              <a:rPr lang="tr-TR" sz="2400" dirty="0"/>
              <a:t>, </a:t>
            </a:r>
            <a:r>
              <a:rPr lang="tr-TR" sz="2400" b="1" u="sng" dirty="0"/>
              <a:t>kansız</a:t>
            </a:r>
            <a:r>
              <a:rPr lang="tr-TR" sz="2400" dirty="0"/>
              <a:t> bol sulu (</a:t>
            </a:r>
            <a:r>
              <a:rPr lang="tr-TR" sz="2400" i="1" dirty="0"/>
              <a:t>mukuslu olabilir</a:t>
            </a:r>
            <a:r>
              <a:rPr lang="tr-TR" sz="2400" dirty="0"/>
              <a:t>) ishal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tr-TR" sz="2400" b="1" dirty="0" err="1"/>
              <a:t>İnvaziv</a:t>
            </a:r>
            <a:r>
              <a:rPr lang="tr-TR" sz="2400" b="1" dirty="0"/>
              <a:t> ishal (dizanteri): </a:t>
            </a:r>
            <a:r>
              <a:rPr lang="tr-TR" sz="2400" b="1" dirty="0" err="1"/>
              <a:t>İnflamatuvar</a:t>
            </a:r>
            <a:r>
              <a:rPr lang="tr-TR" sz="2400" b="1" dirty="0"/>
              <a:t> ishal</a:t>
            </a:r>
          </a:p>
          <a:p>
            <a:r>
              <a:rPr lang="tr-TR" sz="2400" dirty="0"/>
              <a:t>	+/- Ateş (genellikle &gt;38</a:t>
            </a:r>
            <a:r>
              <a:rPr lang="tr-TR" sz="2400" baseline="30000" dirty="0"/>
              <a:t>o</a:t>
            </a:r>
            <a:r>
              <a:rPr lang="tr-TR" sz="2400" dirty="0"/>
              <a:t>C), karın ağrısı, </a:t>
            </a:r>
            <a:r>
              <a:rPr lang="tr-TR" sz="2400" dirty="0" err="1"/>
              <a:t>tenezm</a:t>
            </a:r>
            <a:r>
              <a:rPr lang="tr-TR" sz="2400" dirty="0"/>
              <a:t>, </a:t>
            </a:r>
            <a:r>
              <a:rPr lang="tr-TR" sz="2400" b="1" dirty="0"/>
              <a:t>dışkıda kan +/- mukus</a:t>
            </a:r>
            <a:r>
              <a:rPr lang="tr-TR" sz="2400" dirty="0"/>
              <a:t> </a:t>
            </a:r>
            <a:r>
              <a:rPr lang="tr-TR" sz="2400" dirty="0" smtClean="0"/>
              <a:t>bulunması</a:t>
            </a:r>
          </a:p>
          <a:p>
            <a:pPr marL="0" indent="0">
              <a:buNone/>
            </a:pPr>
            <a:r>
              <a:rPr lang="tr-TR" sz="2400" b="1" dirty="0" smtClean="0"/>
              <a:t>4.    Uzun </a:t>
            </a:r>
            <a:r>
              <a:rPr lang="tr-TR" sz="2400" b="1" dirty="0"/>
              <a:t>süreli ishal ≥14 gün </a:t>
            </a:r>
          </a:p>
          <a:p>
            <a:pPr>
              <a:spcAft>
                <a:spcPts val="1200"/>
              </a:spcAft>
            </a:pPr>
            <a:endParaRPr lang="tr-TR" sz="2400" dirty="0">
              <a:solidFill>
                <a:schemeClr val="tx1"/>
              </a:solidFill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DDB3-E488-4A62-A226-D11741C09347}" type="slidenum">
              <a:rPr lang="tr-TR" smtClean="0"/>
              <a:t>6</a:t>
            </a:fld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7ACB4-1709-47D1-A887-F97DE5573272}" type="datetime1">
              <a:rPr lang="tr-TR" smtClean="0"/>
              <a:t>25.10.2017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548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 txBox="1">
            <a:spLocks/>
          </p:cNvSpPr>
          <p:nvPr/>
        </p:nvSpPr>
        <p:spPr>
          <a:xfrm>
            <a:off x="1584113" y="241380"/>
            <a:ext cx="7437512" cy="7647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baseline="0">
                <a:ln w="12700"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800" b="1" i="0" u="none" strike="noStrike" kern="1200" cap="none" spc="0" normalizeH="0" baseline="0" noProof="0" dirty="0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Klinik Tabloya Göre Etkenler</a:t>
            </a:r>
            <a:endParaRPr kumimoji="0" lang="tr-TR" sz="4800" b="1" i="0" u="none" strike="noStrike" kern="1200" cap="none" spc="0" normalizeH="0" baseline="0" noProof="0" dirty="0">
              <a:ln w="12700"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99354"/>
              </p:ext>
            </p:extLst>
          </p:nvPr>
        </p:nvGraphicFramePr>
        <p:xfrm>
          <a:off x="1597968" y="1402772"/>
          <a:ext cx="9312487" cy="48067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937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13311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28405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Klinik</a:t>
                      </a:r>
                      <a:r>
                        <a:rPr lang="tr-TR" sz="1800" baseline="0" dirty="0" smtClean="0"/>
                        <a:t> Tablo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Olası Etken</a:t>
                      </a:r>
                      <a:endParaRPr lang="tr-TR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78170"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Gastroenterit</a:t>
                      </a:r>
                      <a:endParaRPr lang="tr-TR" sz="1800" dirty="0" smtClean="0"/>
                    </a:p>
                    <a:p>
                      <a:pPr lvl="1"/>
                      <a:r>
                        <a:rPr lang="tr-TR" sz="1800" dirty="0" smtClean="0"/>
                        <a:t>Kusma</a:t>
                      </a:r>
                    </a:p>
                    <a:p>
                      <a:pPr lvl="1"/>
                      <a:r>
                        <a:rPr lang="tr-TR" sz="1800" dirty="0" smtClean="0"/>
                        <a:t>Ateş</a:t>
                      </a:r>
                      <a:r>
                        <a:rPr lang="tr-TR" sz="1800" baseline="0" dirty="0" smtClean="0"/>
                        <a:t> ve/veya ishal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Viral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gastroenterit</a:t>
                      </a:r>
                      <a:endParaRPr lang="tr-TR" sz="1800" dirty="0" smtClean="0"/>
                    </a:p>
                    <a:p>
                      <a:pPr lvl="1"/>
                      <a:r>
                        <a:rPr lang="tr-TR" sz="1800" dirty="0" err="1" smtClean="0"/>
                        <a:t>Rotavirus</a:t>
                      </a:r>
                      <a:endParaRPr lang="tr-TR" sz="1800" dirty="0" smtClean="0"/>
                    </a:p>
                    <a:p>
                      <a:pPr lvl="1"/>
                      <a:r>
                        <a:rPr lang="tr-TR" sz="1800" dirty="0" err="1" smtClean="0"/>
                        <a:t>Norovirus</a:t>
                      </a:r>
                      <a:endParaRPr lang="tr-TR" sz="1800" dirty="0" smtClean="0"/>
                    </a:p>
                    <a:p>
                      <a:r>
                        <a:rPr lang="tr-TR" sz="1800" dirty="0" smtClean="0"/>
                        <a:t>Besin Zehirlenmesi</a:t>
                      </a:r>
                    </a:p>
                    <a:p>
                      <a:pPr lvl="1"/>
                      <a:r>
                        <a:rPr lang="tr-TR" sz="1800" i="1" dirty="0" err="1" smtClean="0"/>
                        <a:t>Staphylococcus</a:t>
                      </a:r>
                      <a:r>
                        <a:rPr lang="tr-TR" sz="1800" i="1" baseline="0" dirty="0" smtClean="0"/>
                        <a:t> </a:t>
                      </a:r>
                      <a:r>
                        <a:rPr lang="tr-TR" sz="1800" i="1" baseline="0" dirty="0" err="1" smtClean="0"/>
                        <a:t>aureus</a:t>
                      </a:r>
                      <a:endParaRPr lang="tr-TR" sz="1800" i="1" baseline="0" dirty="0" smtClean="0"/>
                    </a:p>
                    <a:p>
                      <a:pPr lvl="1"/>
                      <a:r>
                        <a:rPr lang="tr-TR" sz="1800" i="1" baseline="0" dirty="0" err="1" smtClean="0"/>
                        <a:t>Bacillus</a:t>
                      </a:r>
                      <a:r>
                        <a:rPr lang="tr-TR" sz="1800" i="1" baseline="0" dirty="0" smtClean="0"/>
                        <a:t> </a:t>
                      </a:r>
                      <a:r>
                        <a:rPr lang="tr-TR" sz="1800" i="1" baseline="0" dirty="0" err="1" smtClean="0"/>
                        <a:t>cereus</a:t>
                      </a:r>
                      <a:endParaRPr lang="tr-TR" sz="1800" i="1" baseline="0" dirty="0" smtClean="0"/>
                    </a:p>
                    <a:p>
                      <a:pPr lvl="0"/>
                      <a:r>
                        <a:rPr lang="tr-TR" sz="1800" baseline="0" dirty="0" smtClean="0"/>
                        <a:t>Ağır metal zehirlenmeleri</a:t>
                      </a:r>
                      <a:endParaRPr lang="tr-TR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62851">
                <a:tc>
                  <a:txBody>
                    <a:bodyPr/>
                    <a:lstStyle/>
                    <a:p>
                      <a:r>
                        <a:rPr lang="tr-TR" sz="1800" dirty="0" err="1" smtClean="0">
                          <a:solidFill>
                            <a:schemeClr val="tx1"/>
                          </a:solidFill>
                        </a:rPr>
                        <a:t>İnflamatuvar</a:t>
                      </a:r>
                      <a:r>
                        <a:rPr lang="tr-TR" sz="1800" baseline="0" dirty="0" smtClean="0">
                          <a:solidFill>
                            <a:schemeClr val="tx1"/>
                          </a:solidFill>
                        </a:rPr>
                        <a:t> olmayan ishal</a:t>
                      </a:r>
                    </a:p>
                    <a:p>
                      <a:pPr lvl="1"/>
                      <a:r>
                        <a:rPr lang="tr-TR" sz="1800" baseline="0" dirty="0" smtClean="0">
                          <a:solidFill>
                            <a:schemeClr val="tx1"/>
                          </a:solidFill>
                        </a:rPr>
                        <a:t>Akut başlangıç</a:t>
                      </a:r>
                    </a:p>
                    <a:p>
                      <a:pPr lvl="1"/>
                      <a:r>
                        <a:rPr lang="tr-TR" sz="1800" baseline="0" dirty="0" smtClean="0">
                          <a:solidFill>
                            <a:schemeClr val="tx1"/>
                          </a:solidFill>
                        </a:rPr>
                        <a:t>Sulu ishal</a:t>
                      </a:r>
                    </a:p>
                    <a:p>
                      <a:pPr lvl="1"/>
                      <a:r>
                        <a:rPr lang="tr-TR" sz="1800" baseline="0" dirty="0" smtClean="0">
                          <a:solidFill>
                            <a:schemeClr val="tx1"/>
                          </a:solidFill>
                        </a:rPr>
                        <a:t>Ateş yok veya &lt;38</a:t>
                      </a:r>
                      <a:r>
                        <a:rPr lang="tr-TR" sz="1800" baseline="3000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tr-TR" sz="1800" baseline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  <a:p>
                      <a:pPr lvl="1"/>
                      <a:r>
                        <a:rPr lang="tr-TR" sz="1800" baseline="0" dirty="0" smtClean="0">
                          <a:solidFill>
                            <a:schemeClr val="tx1"/>
                          </a:solidFill>
                        </a:rPr>
                        <a:t>Gaitada kan yok</a:t>
                      </a:r>
                    </a:p>
                    <a:p>
                      <a:pPr lvl="1"/>
                      <a:r>
                        <a:rPr lang="tr-TR" sz="1800" baseline="0" dirty="0" smtClean="0">
                          <a:solidFill>
                            <a:schemeClr val="tx1"/>
                          </a:solidFill>
                        </a:rPr>
                        <a:t>Mukus olabilir</a:t>
                      </a:r>
                      <a:endParaRPr lang="tr-TR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solidFill>
                            <a:schemeClr val="tx1"/>
                          </a:solidFill>
                        </a:rPr>
                        <a:t>Tüm </a:t>
                      </a:r>
                      <a:r>
                        <a:rPr lang="tr-TR" sz="1800" dirty="0" err="1" smtClean="0">
                          <a:solidFill>
                            <a:schemeClr val="tx1"/>
                          </a:solidFill>
                        </a:rPr>
                        <a:t>enterik</a:t>
                      </a:r>
                      <a:r>
                        <a:rPr lang="tr-TR" sz="1800" dirty="0" smtClean="0">
                          <a:solidFill>
                            <a:schemeClr val="tx1"/>
                          </a:solidFill>
                        </a:rPr>
                        <a:t> patojenler</a:t>
                      </a:r>
                      <a:r>
                        <a:rPr lang="tr-TR" sz="1800" baseline="0" dirty="0" smtClean="0">
                          <a:solidFill>
                            <a:schemeClr val="tx1"/>
                          </a:solidFill>
                        </a:rPr>
                        <a:t> olabilir</a:t>
                      </a:r>
                    </a:p>
                    <a:p>
                      <a:r>
                        <a:rPr lang="tr-TR" sz="1800" baseline="0" dirty="0" smtClean="0">
                          <a:solidFill>
                            <a:schemeClr val="tx1"/>
                          </a:solidFill>
                        </a:rPr>
                        <a:t>En çok; </a:t>
                      </a:r>
                    </a:p>
                    <a:p>
                      <a:pPr lvl="1"/>
                      <a:r>
                        <a:rPr lang="tr-TR" sz="1800" baseline="0" dirty="0" err="1" smtClean="0">
                          <a:solidFill>
                            <a:schemeClr val="tx1"/>
                          </a:solidFill>
                        </a:rPr>
                        <a:t>Enterik</a:t>
                      </a:r>
                      <a:r>
                        <a:rPr lang="tr-TR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1800" baseline="0" dirty="0" err="1" smtClean="0">
                          <a:solidFill>
                            <a:schemeClr val="tx1"/>
                          </a:solidFill>
                        </a:rPr>
                        <a:t>viruslar</a:t>
                      </a:r>
                      <a:r>
                        <a:rPr lang="tr-TR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lvl="1"/>
                      <a:r>
                        <a:rPr lang="tr-TR" sz="1800" baseline="0" dirty="0" err="1" smtClean="0">
                          <a:solidFill>
                            <a:schemeClr val="tx1"/>
                          </a:solidFill>
                        </a:rPr>
                        <a:t>Enterotoksijenik</a:t>
                      </a:r>
                      <a:r>
                        <a:rPr lang="tr-TR" sz="1800" baseline="0" dirty="0" smtClean="0">
                          <a:solidFill>
                            <a:schemeClr val="tx1"/>
                          </a:solidFill>
                        </a:rPr>
                        <a:t> E. </a:t>
                      </a:r>
                      <a:r>
                        <a:rPr lang="tr-TR" sz="1800" baseline="0" dirty="0" err="1" smtClean="0">
                          <a:solidFill>
                            <a:schemeClr val="tx1"/>
                          </a:solidFill>
                        </a:rPr>
                        <a:t>coli</a:t>
                      </a:r>
                      <a:endParaRPr lang="tr-TR" sz="18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lvl="1"/>
                      <a:r>
                        <a:rPr lang="tr-TR" sz="1800" dirty="0" err="1" smtClean="0">
                          <a:solidFill>
                            <a:schemeClr val="tx1"/>
                          </a:solidFill>
                        </a:rPr>
                        <a:t>Giardia</a:t>
                      </a:r>
                      <a:endParaRPr lang="tr-TR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lvl="1"/>
                      <a:r>
                        <a:rPr lang="tr-TR" sz="1800" dirty="0" err="1" smtClean="0">
                          <a:solidFill>
                            <a:schemeClr val="tx1"/>
                          </a:solidFill>
                        </a:rPr>
                        <a:t>Vibrio</a:t>
                      </a:r>
                      <a:r>
                        <a:rPr lang="tr-TR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1800" dirty="0" err="1" smtClean="0">
                          <a:solidFill>
                            <a:schemeClr val="tx1"/>
                          </a:solidFill>
                        </a:rPr>
                        <a:t>cholerae</a:t>
                      </a:r>
                      <a:endParaRPr lang="tr-TR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lvl="1"/>
                      <a:r>
                        <a:rPr lang="tr-TR" sz="1800" dirty="0" err="1" smtClean="0">
                          <a:solidFill>
                            <a:schemeClr val="tx1"/>
                          </a:solidFill>
                        </a:rPr>
                        <a:t>Cryptosporidum</a:t>
                      </a:r>
                      <a:endParaRPr lang="tr-TR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lvl="1"/>
                      <a:r>
                        <a:rPr lang="tr-TR" sz="1800" dirty="0" err="1" smtClean="0">
                          <a:solidFill>
                            <a:schemeClr val="tx1"/>
                          </a:solidFill>
                        </a:rPr>
                        <a:t>Cyclospora</a:t>
                      </a:r>
                      <a:endParaRPr lang="tr-TR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DDB3-E488-4A62-A226-D11741C09347}" type="slidenum">
              <a:rPr lang="tr-TR" smtClean="0"/>
              <a:t>7</a:t>
            </a:fld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367A0-06E3-4D5A-85C3-D93E605AD3D4}" type="datetime1">
              <a:rPr lang="tr-TR" smtClean="0"/>
              <a:t>25.10.2017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18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1"/>
          <p:cNvSpPr txBox="1">
            <a:spLocks/>
          </p:cNvSpPr>
          <p:nvPr/>
        </p:nvSpPr>
        <p:spPr>
          <a:xfrm>
            <a:off x="1403648" y="188640"/>
            <a:ext cx="7239000" cy="5760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baseline="0">
                <a:ln w="12700"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3200" b="1" i="0" u="none" strike="noStrike" kern="1200" cap="none" spc="0" normalizeH="0" baseline="0" noProof="0" dirty="0">
              <a:ln w="12700">
                <a:noFill/>
              </a:ln>
              <a:solidFill>
                <a:srgbClr val="FF000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9" name="Başlık 1"/>
          <p:cNvSpPr txBox="1">
            <a:spLocks/>
          </p:cNvSpPr>
          <p:nvPr/>
        </p:nvSpPr>
        <p:spPr>
          <a:xfrm>
            <a:off x="1591000" y="240930"/>
            <a:ext cx="7437512" cy="7647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baseline="0">
                <a:ln w="12700"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800" b="1" i="0" u="none" strike="noStrike" kern="1200" cap="none" spc="0" normalizeH="0" baseline="0" noProof="0" dirty="0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Klinik Tabloya Göre Etkenler</a:t>
            </a:r>
            <a:endParaRPr kumimoji="0" lang="tr-TR" sz="4800" b="1" i="0" u="none" strike="noStrike" kern="1200" cap="none" spc="0" normalizeH="0" baseline="0" noProof="0" dirty="0">
              <a:ln w="12700"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220561"/>
              </p:ext>
            </p:extLst>
          </p:nvPr>
        </p:nvGraphicFramePr>
        <p:xfrm>
          <a:off x="1591000" y="1407507"/>
          <a:ext cx="9363293" cy="490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84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4448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85404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Klinik</a:t>
                      </a:r>
                      <a:r>
                        <a:rPr lang="tr-TR" sz="1600" baseline="0" dirty="0" smtClean="0"/>
                        <a:t> Tablo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Olası Etken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11878"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İnflamatuvar</a:t>
                      </a:r>
                      <a:r>
                        <a:rPr lang="tr-TR" sz="1600" baseline="0" dirty="0" smtClean="0"/>
                        <a:t> ishal</a:t>
                      </a:r>
                    </a:p>
                    <a:p>
                      <a:pPr lvl="1"/>
                      <a:r>
                        <a:rPr lang="tr-TR" sz="1600" baseline="0" dirty="0" smtClean="0"/>
                        <a:t>Kanlı ishal +/- mukus</a:t>
                      </a:r>
                    </a:p>
                    <a:p>
                      <a:pPr lvl="1"/>
                      <a:r>
                        <a:rPr lang="tr-TR" sz="1600" dirty="0" smtClean="0"/>
                        <a:t>Karın ağrısı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 err="1" smtClean="0"/>
                        <a:t>Tenezm</a:t>
                      </a:r>
                      <a:endParaRPr lang="tr-TR" sz="1600" dirty="0" smtClean="0"/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aseline="0" dirty="0" smtClean="0"/>
                        <a:t>+/- Ateş (&gt;38</a:t>
                      </a:r>
                      <a:r>
                        <a:rPr lang="tr-TR" sz="1600" baseline="30000" dirty="0" smtClean="0"/>
                        <a:t>o</a:t>
                      </a:r>
                      <a:r>
                        <a:rPr lang="tr-TR" sz="1600" baseline="0" dirty="0" smtClean="0"/>
                        <a:t>C)</a:t>
                      </a:r>
                      <a:endParaRPr lang="tr-T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Bakteriler</a:t>
                      </a:r>
                    </a:p>
                    <a:p>
                      <a:pPr lvl="1"/>
                      <a:r>
                        <a:rPr lang="tr-TR" sz="1600" dirty="0" err="1" smtClean="0"/>
                        <a:t>Shigella</a:t>
                      </a:r>
                      <a:r>
                        <a:rPr lang="tr-TR" sz="1600" baseline="0" dirty="0" smtClean="0"/>
                        <a:t> türleri</a:t>
                      </a:r>
                    </a:p>
                    <a:p>
                      <a:pPr lvl="1"/>
                      <a:r>
                        <a:rPr lang="tr-TR" sz="1600" baseline="0" dirty="0" err="1" smtClean="0"/>
                        <a:t>Campylobacter</a:t>
                      </a:r>
                      <a:r>
                        <a:rPr lang="tr-TR" sz="1600" baseline="0" dirty="0" smtClean="0"/>
                        <a:t> türleri</a:t>
                      </a:r>
                    </a:p>
                    <a:p>
                      <a:pPr lvl="1"/>
                      <a:r>
                        <a:rPr lang="tr-TR" sz="1600" baseline="0" dirty="0" err="1" smtClean="0"/>
                        <a:t>Salmonella</a:t>
                      </a:r>
                      <a:r>
                        <a:rPr lang="tr-TR" sz="1600" baseline="0" dirty="0" smtClean="0"/>
                        <a:t> türleri</a:t>
                      </a:r>
                    </a:p>
                    <a:p>
                      <a:pPr lvl="1"/>
                      <a:r>
                        <a:rPr lang="tr-TR" sz="1600" baseline="0" dirty="0" smtClean="0"/>
                        <a:t>EIEC</a:t>
                      </a:r>
                    </a:p>
                    <a:p>
                      <a:pPr lvl="1"/>
                      <a:r>
                        <a:rPr lang="tr-TR" sz="1600" baseline="0" dirty="0" smtClean="0"/>
                        <a:t>EHEC</a:t>
                      </a:r>
                    </a:p>
                    <a:p>
                      <a:pPr lvl="1"/>
                      <a:r>
                        <a:rPr lang="tr-TR" sz="1600" baseline="0" dirty="0" smtClean="0"/>
                        <a:t>E. </a:t>
                      </a:r>
                      <a:r>
                        <a:rPr lang="tr-TR" sz="1600" baseline="0" dirty="0" err="1" smtClean="0"/>
                        <a:t>coli</a:t>
                      </a:r>
                      <a:r>
                        <a:rPr lang="tr-TR" sz="1600" baseline="0" dirty="0" smtClean="0"/>
                        <a:t> O157:H7</a:t>
                      </a:r>
                    </a:p>
                    <a:p>
                      <a:pPr lvl="1"/>
                      <a:r>
                        <a:rPr lang="tr-TR" sz="1600" i="1" baseline="0" dirty="0" err="1" smtClean="0"/>
                        <a:t>Vibrio</a:t>
                      </a:r>
                      <a:r>
                        <a:rPr lang="tr-TR" sz="1600" i="1" baseline="0" dirty="0" smtClean="0"/>
                        <a:t> </a:t>
                      </a:r>
                      <a:r>
                        <a:rPr lang="tr-TR" sz="1600" i="1" baseline="0" dirty="0" err="1" smtClean="0"/>
                        <a:t>parahaemolyticus</a:t>
                      </a:r>
                      <a:endParaRPr lang="tr-TR" sz="1600" i="1" baseline="0" dirty="0" smtClean="0"/>
                    </a:p>
                    <a:p>
                      <a:pPr lvl="1"/>
                      <a:r>
                        <a:rPr lang="tr-TR" sz="1600" i="1" baseline="0" dirty="0" err="1" smtClean="0"/>
                        <a:t>Yersinia</a:t>
                      </a:r>
                      <a:r>
                        <a:rPr lang="tr-TR" sz="1600" i="1" baseline="0" dirty="0" smtClean="0"/>
                        <a:t> </a:t>
                      </a:r>
                      <a:r>
                        <a:rPr lang="tr-TR" sz="1600" i="1" baseline="0" dirty="0" err="1" smtClean="0"/>
                        <a:t>enterocolitica</a:t>
                      </a:r>
                      <a:endParaRPr lang="tr-TR" sz="1600" i="1" baseline="0" dirty="0" smtClean="0"/>
                    </a:p>
                    <a:p>
                      <a:pPr lvl="1"/>
                      <a:r>
                        <a:rPr lang="tr-TR" sz="1600" i="1" baseline="0" dirty="0" err="1" smtClean="0"/>
                        <a:t>Entamoeba</a:t>
                      </a:r>
                      <a:r>
                        <a:rPr lang="tr-TR" sz="1600" i="1" baseline="0" dirty="0" smtClean="0"/>
                        <a:t> </a:t>
                      </a:r>
                      <a:r>
                        <a:rPr lang="tr-TR" sz="1600" i="1" baseline="0" dirty="0" err="1" smtClean="0"/>
                        <a:t>histolytica</a:t>
                      </a:r>
                      <a:endParaRPr lang="tr-TR" sz="1600" i="1" baseline="0" dirty="0" smtClean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783773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Uzun Süreli İshal ≥14 gün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>
                          <a:solidFill>
                            <a:schemeClr val="tx1"/>
                          </a:solidFill>
                        </a:rPr>
                        <a:t>Protozoalar</a:t>
                      </a:r>
                      <a:endParaRPr lang="tr-T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lvl="1"/>
                      <a:r>
                        <a:rPr lang="tr-TR" sz="1600" i="1" dirty="0" err="1" smtClean="0">
                          <a:solidFill>
                            <a:schemeClr val="tx1"/>
                          </a:solidFill>
                        </a:rPr>
                        <a:t>Giardia</a:t>
                      </a:r>
                      <a:r>
                        <a:rPr lang="tr-TR" sz="1600" i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1600" i="1" baseline="0" dirty="0" err="1" smtClean="0">
                          <a:solidFill>
                            <a:schemeClr val="tx1"/>
                          </a:solidFill>
                        </a:rPr>
                        <a:t>lamblia</a:t>
                      </a:r>
                      <a:endParaRPr lang="tr-TR" sz="1600" i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lvl="1"/>
                      <a:r>
                        <a:rPr lang="tr-TR" sz="1600" i="1" baseline="0" dirty="0" err="1" smtClean="0">
                          <a:solidFill>
                            <a:schemeClr val="tx1"/>
                          </a:solidFill>
                        </a:rPr>
                        <a:t>Entamoeba</a:t>
                      </a:r>
                      <a:r>
                        <a:rPr lang="tr-TR" sz="1600" i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1600" i="1" baseline="0" dirty="0" err="1" smtClean="0">
                          <a:solidFill>
                            <a:schemeClr val="tx1"/>
                          </a:solidFill>
                        </a:rPr>
                        <a:t>histolytica</a:t>
                      </a:r>
                      <a:endParaRPr lang="tr-TR" sz="1600" i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lvl="1"/>
                      <a:r>
                        <a:rPr lang="tr-TR" sz="1600" i="1" baseline="0" dirty="0" err="1" smtClean="0">
                          <a:solidFill>
                            <a:schemeClr val="tx1"/>
                          </a:solidFill>
                        </a:rPr>
                        <a:t>Cryptosporidium</a:t>
                      </a:r>
                      <a:endParaRPr lang="tr-TR" sz="1600" i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lvl="1"/>
                      <a:r>
                        <a:rPr lang="tr-TR" sz="1600" i="1" baseline="0" dirty="0" err="1" smtClean="0">
                          <a:solidFill>
                            <a:schemeClr val="tx1"/>
                          </a:solidFill>
                        </a:rPr>
                        <a:t>Cyclospora</a:t>
                      </a:r>
                      <a:r>
                        <a:rPr lang="tr-TR" sz="1600" i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lvl="0"/>
                      <a:r>
                        <a:rPr lang="tr-TR" sz="1600" i="0" baseline="0" dirty="0" smtClean="0">
                          <a:solidFill>
                            <a:schemeClr val="tx1"/>
                          </a:solidFill>
                        </a:rPr>
                        <a:t>Enfeksiyon dışı nedenler</a:t>
                      </a:r>
                    </a:p>
                    <a:p>
                      <a:pPr lvl="1"/>
                      <a:r>
                        <a:rPr lang="tr-TR" sz="1600" i="0" dirty="0" smtClean="0">
                          <a:solidFill>
                            <a:schemeClr val="tx1"/>
                          </a:solidFill>
                        </a:rPr>
                        <a:t>İBH, İBS, </a:t>
                      </a:r>
                      <a:r>
                        <a:rPr lang="tr-TR" sz="1600" i="0" dirty="0" err="1" smtClean="0">
                          <a:solidFill>
                            <a:schemeClr val="tx1"/>
                          </a:solidFill>
                        </a:rPr>
                        <a:t>Metabolik</a:t>
                      </a:r>
                      <a:r>
                        <a:rPr lang="tr-TR" sz="1600" i="0" dirty="0" smtClean="0">
                          <a:solidFill>
                            <a:schemeClr val="tx1"/>
                          </a:solidFill>
                        </a:rPr>
                        <a:t> hastalıklar, Antibiyotiğe</a:t>
                      </a:r>
                      <a:r>
                        <a:rPr lang="tr-TR" sz="1600" i="0" baseline="0" dirty="0" smtClean="0">
                          <a:solidFill>
                            <a:schemeClr val="tx1"/>
                          </a:solidFill>
                        </a:rPr>
                        <a:t> bağlı ishal, </a:t>
                      </a:r>
                      <a:r>
                        <a:rPr lang="tr-TR" sz="1600" i="0" baseline="0" dirty="0" err="1" smtClean="0">
                          <a:solidFill>
                            <a:schemeClr val="tx1"/>
                          </a:solidFill>
                        </a:rPr>
                        <a:t>malign</a:t>
                      </a:r>
                      <a:r>
                        <a:rPr lang="tr-TR" sz="1600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1600" i="0" baseline="0" dirty="0" err="1" smtClean="0">
                          <a:solidFill>
                            <a:schemeClr val="tx1"/>
                          </a:solidFill>
                        </a:rPr>
                        <a:t>hst</a:t>
                      </a:r>
                      <a:endParaRPr lang="tr-TR" sz="1600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DDB3-E488-4A62-A226-D11741C09347}" type="slidenum">
              <a:rPr lang="tr-TR" smtClean="0"/>
              <a:t>8</a:t>
            </a:fld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D041-5FB9-469D-9D2E-5743AF4BC87F}" type="datetime1">
              <a:rPr lang="tr-TR" smtClean="0"/>
              <a:t>25.10.2017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009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1"/>
          <p:cNvSpPr txBox="1">
            <a:spLocks/>
          </p:cNvSpPr>
          <p:nvPr/>
        </p:nvSpPr>
        <p:spPr>
          <a:xfrm>
            <a:off x="1371600" y="524343"/>
            <a:ext cx="7239000" cy="5760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baseline="0">
                <a:ln w="12700"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800" b="1" i="0" u="none" strike="noStrike" kern="1200" cap="none" spc="0" normalizeH="0" baseline="0" noProof="0" dirty="0" smtClean="0">
                <a:ln w="12700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Etkenler</a:t>
            </a:r>
            <a:endParaRPr kumimoji="0" lang="tr-TR" sz="4800" b="1" i="0" u="none" strike="noStrike" kern="1200" cap="none" spc="0" normalizeH="0" baseline="0" noProof="0" dirty="0">
              <a:ln w="12700"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695547"/>
              </p:ext>
            </p:extLst>
          </p:nvPr>
        </p:nvGraphicFramePr>
        <p:xfrm>
          <a:off x="1403648" y="1490724"/>
          <a:ext cx="6096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Etken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Oran</a:t>
                      </a:r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err="1" smtClean="0"/>
                        <a:t>Viruslar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%70-90</a:t>
                      </a:r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Bakteriler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%10-20</a:t>
                      </a:r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err="1" smtClean="0"/>
                        <a:t>Protozoalar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%5-10</a:t>
                      </a:r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Metin kutusu 8"/>
          <p:cNvSpPr txBox="1"/>
          <p:nvPr/>
        </p:nvSpPr>
        <p:spPr>
          <a:xfrm>
            <a:off x="1403648" y="3737768"/>
            <a:ext cx="464473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Coğrafik dağılım</a:t>
            </a:r>
          </a:p>
          <a:p>
            <a:r>
              <a:rPr lang="tr-TR" sz="2400" dirty="0" smtClean="0"/>
              <a:t>Sosyoekonomik düzey</a:t>
            </a:r>
          </a:p>
          <a:p>
            <a:r>
              <a:rPr lang="tr-TR" sz="2400" dirty="0" smtClean="0"/>
              <a:t>Özel koşullar (göç, savaş, kasırga </a:t>
            </a:r>
            <a:r>
              <a:rPr lang="tr-TR" sz="2400" dirty="0" err="1" smtClean="0"/>
              <a:t>vb</a:t>
            </a:r>
            <a:r>
              <a:rPr lang="tr-TR" sz="2400" dirty="0" smtClean="0"/>
              <a:t>)</a:t>
            </a:r>
          </a:p>
          <a:p>
            <a:r>
              <a:rPr lang="tr-TR" sz="2400" dirty="0" smtClean="0"/>
              <a:t>Özel konak </a:t>
            </a:r>
            <a:endParaRPr lang="tr-TR" sz="2400" dirty="0"/>
          </a:p>
        </p:txBody>
      </p:sp>
      <p:sp>
        <p:nvSpPr>
          <p:cNvPr id="10" name="Sağ Ayraç 9"/>
          <p:cNvSpPr/>
          <p:nvPr/>
        </p:nvSpPr>
        <p:spPr>
          <a:xfrm>
            <a:off x="6430303" y="3737768"/>
            <a:ext cx="576064" cy="156966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6954357" y="4045544"/>
            <a:ext cx="301569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800" b="1" dirty="0" smtClean="0"/>
              <a:t>Oranlar değişebilir </a:t>
            </a:r>
          </a:p>
          <a:p>
            <a:pPr algn="ctr"/>
            <a:r>
              <a:rPr lang="tr-TR" sz="2800" b="1" dirty="0" err="1" smtClean="0"/>
              <a:t>Viruslar</a:t>
            </a:r>
            <a:r>
              <a:rPr lang="tr-TR" sz="2800" b="1" dirty="0" smtClean="0"/>
              <a:t> #1</a:t>
            </a:r>
            <a:endParaRPr lang="tr-TR" sz="2800" b="1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DDB3-E488-4A62-A226-D11741C09347}" type="slidenum">
              <a:rPr lang="tr-TR" smtClean="0"/>
              <a:t>9</a:t>
            </a:fld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6780-2CF3-4F18-BB56-6888E28DA5D7}" type="datetime1">
              <a:rPr lang="tr-TR" smtClean="0"/>
              <a:t>25.10.2017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622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</TotalTime>
  <Words>1715</Words>
  <Application>Microsoft Office PowerPoint</Application>
  <PresentationFormat>Geniş ekran</PresentationFormat>
  <Paragraphs>452</Paragraphs>
  <Slides>33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33</vt:i4>
      </vt:variant>
    </vt:vector>
  </HeadingPairs>
  <TitlesOfParts>
    <vt:vector size="37" baseType="lpstr">
      <vt:lpstr>Arial</vt:lpstr>
      <vt:lpstr>Calibri</vt:lpstr>
      <vt:lpstr>Times New Roman</vt:lpstr>
      <vt:lpstr>Office Teması</vt:lpstr>
      <vt:lpstr>ERİŞKİN HASTADA GASTROENTERİTTE ANTİBİYOTİK KULLANIMINA  AKILCI YAKLAŞIM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    Bu sunum Türkiye İlaç ve Tıbbi Cihaz Kurumu Akılcı İlaç Kullanımı Dairesi tarafından 9-10 Ekim 2017 tarihleri arasında düzenlenen ‘’3. Akılcı Antibiyotik Kullanımı Eğiticileri Koordinasyon Toplantısı’’nda hazırlanmıştır. Sunumun hazırlanmasında emeği geçenlere teşekkür ederiz.  Eğitici Koordinatörü Prof. Dr. Alpay AZAP Ankara Üniversitesi Tıp Fakültesi                 </vt:lpstr>
    </vt:vector>
  </TitlesOfParts>
  <Company>TITCK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ERİŞKİN HASTADA ………………….. ENFEKSİYONLARINDA ANTİBİYOTİK KULLANIMINA AKILCI YAKLAŞIM</dc:title>
  <dc:creator>Elif SARIGÖL</dc:creator>
  <cp:lastModifiedBy>Pınar GÖBEL</cp:lastModifiedBy>
  <cp:revision>78</cp:revision>
  <dcterms:created xsi:type="dcterms:W3CDTF">2017-10-13T13:52:16Z</dcterms:created>
  <dcterms:modified xsi:type="dcterms:W3CDTF">2017-10-25T12:01:20Z</dcterms:modified>
</cp:coreProperties>
</file>