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40" r:id="rId1"/>
  </p:sldMasterIdLst>
  <p:notesMasterIdLst>
    <p:notesMasterId r:id="rId44"/>
  </p:notesMasterIdLst>
  <p:sldIdLst>
    <p:sldId id="256" r:id="rId2"/>
    <p:sldId id="346" r:id="rId3"/>
    <p:sldId id="347" r:id="rId4"/>
    <p:sldId id="328" r:id="rId5"/>
    <p:sldId id="329" r:id="rId6"/>
    <p:sldId id="314" r:id="rId7"/>
    <p:sldId id="315" r:id="rId8"/>
    <p:sldId id="316" r:id="rId9"/>
    <p:sldId id="317" r:id="rId10"/>
    <p:sldId id="348" r:id="rId11"/>
    <p:sldId id="349" r:id="rId12"/>
    <p:sldId id="351" r:id="rId13"/>
    <p:sldId id="350" r:id="rId14"/>
    <p:sldId id="352" r:id="rId15"/>
    <p:sldId id="353" r:id="rId16"/>
    <p:sldId id="354" r:id="rId17"/>
    <p:sldId id="355" r:id="rId18"/>
    <p:sldId id="356" r:id="rId19"/>
    <p:sldId id="361" r:id="rId20"/>
    <p:sldId id="358" r:id="rId21"/>
    <p:sldId id="359" r:id="rId22"/>
    <p:sldId id="360" r:id="rId23"/>
    <p:sldId id="318" r:id="rId24"/>
    <p:sldId id="325" r:id="rId25"/>
    <p:sldId id="345" r:id="rId26"/>
    <p:sldId id="362" r:id="rId27"/>
    <p:sldId id="363" r:id="rId28"/>
    <p:sldId id="321" r:id="rId29"/>
    <p:sldId id="322" r:id="rId30"/>
    <p:sldId id="323" r:id="rId31"/>
    <p:sldId id="324" r:id="rId32"/>
    <p:sldId id="330" r:id="rId33"/>
    <p:sldId id="331" r:id="rId34"/>
    <p:sldId id="333" r:id="rId35"/>
    <p:sldId id="332" r:id="rId36"/>
    <p:sldId id="336" r:id="rId37"/>
    <p:sldId id="344" r:id="rId38"/>
    <p:sldId id="334" r:id="rId39"/>
    <p:sldId id="335" r:id="rId40"/>
    <p:sldId id="337" r:id="rId41"/>
    <p:sldId id="338" r:id="rId42"/>
    <p:sldId id="339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640"/>
    <a:srgbClr val="FCF4EE"/>
    <a:srgbClr val="FFCC00"/>
    <a:srgbClr val="E29260"/>
    <a:srgbClr val="E6A176"/>
    <a:srgbClr val="DF864F"/>
    <a:srgbClr val="28478C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96" autoAdjust="0"/>
  </p:normalViewPr>
  <p:slideViewPr>
    <p:cSldViewPr>
      <p:cViewPr varScale="1">
        <p:scale>
          <a:sx n="124" d="100"/>
          <a:sy n="124" d="100"/>
        </p:scale>
        <p:origin x="4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4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E789B-90BF-4DC2-9FD9-F7B6954607FC}" type="datetimeFigureOut">
              <a:rPr lang="tr-TR" smtClean="0"/>
              <a:t>20.05.2022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C52E4-A638-4DF5-B064-AD642B28FE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4091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AC52E4-A638-4DF5-B064-AD642B28FEA4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425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D732C-90AF-4B1E-99E3-9F13ABC77E75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53FCF-F865-49A6-A07C-956D1DB639FD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41615-8B4A-40C0-AA45-8F331E21FAF3}" type="slidenum">
              <a:rPr lang="tr-TR" altLang="tr-TR"/>
              <a:pPr/>
              <a:t>30</a:t>
            </a:fld>
            <a:endParaRPr lang="tr-TR" altLang="tr-TR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D1D5F-D4E4-4EF3-8C2F-2224C15E4A94}" type="slidenum">
              <a:rPr lang="tr-TR" altLang="tr-TR"/>
              <a:pPr/>
              <a:t>31</a:t>
            </a:fld>
            <a:endParaRPr lang="tr-TR" altLang="tr-TR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AD64286-BC6E-43C5-A362-875C2F3AB9A2}" type="datetime1">
              <a:rPr lang="tr-TR" smtClean="0"/>
              <a:t>20.05.2022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CCA8-3C65-45AC-94BA-779F7E4CC315}" type="datetime1">
              <a:rPr lang="tr-TR" smtClean="0"/>
              <a:t>20.05.2022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E80BDEA-EA82-4B3D-BB59-2DAA0B09C412}" type="datetime1">
              <a:rPr lang="tr-TR" smtClean="0"/>
              <a:t>20.05.2022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C4F5-D10B-4C39-AE0D-DD8B1268BA0A}" type="datetime1">
              <a:rPr lang="tr-TR" smtClean="0"/>
              <a:t>20.05.2022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Dikdörtgen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CAC3F-8BE1-46AF-A9D7-7A551F2E1D3F}" type="datetime1">
              <a:rPr lang="tr-TR" smtClean="0"/>
              <a:t>20.05.2022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C4E479C-8A9B-4636-A1DF-102C0C884B2D}" type="datetime1">
              <a:rPr lang="tr-TR" smtClean="0"/>
              <a:t>20.05.2022</a:t>
            </a:fld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Altbilgi Yer Tutucusu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EBCF2B5-AAF7-40BB-8B4E-4E331C1DA147}" type="datetime1">
              <a:rPr lang="tr-TR" smtClean="0"/>
              <a:t>20.05.2022</a:t>
            </a:fld>
            <a:endParaRPr lang="tr-TR"/>
          </a:p>
        </p:txBody>
      </p:sp>
      <p:sp>
        <p:nvSpPr>
          <p:cNvPr id="12" name="Slayt Numarası Yer Tutucus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Metin Yer Tutucus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Metin Yer Tutucus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04228-40E8-417D-9334-97064C4C9A09}" type="datetime1">
              <a:rPr lang="tr-TR" smtClean="0"/>
              <a:t>20.05.2022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E53E-4BD8-4142-ADAC-26E940878D3B}" type="datetime1">
              <a:rPr lang="tr-TR" smtClean="0"/>
              <a:t>20.05.2022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8BE80-1FEA-422F-9C61-7FE9BB2FC5DB}" type="datetime1">
              <a:rPr lang="tr-TR" smtClean="0"/>
              <a:t>20.05.2022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Dikdörtgen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Dikdörtgen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Veri Yer Tutucusu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CB4EE-5DA5-4C04-87BA-97B71BA102E4}" type="datetime1">
              <a:rPr lang="tr-TR" smtClean="0"/>
              <a:t>20.05.2022</a:t>
            </a:fld>
            <a:endParaRPr lang="tr-TR"/>
          </a:p>
        </p:txBody>
      </p:sp>
      <p:sp>
        <p:nvSpPr>
          <p:cNvPr id="13" name="Slayt Numarası Yer Tutucus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Altbilgi Yer Tutucusu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827D4F3-C3AA-4E21-A3FB-F281AED11787}" type="datetime1">
              <a:rPr lang="tr-TR" smtClean="0"/>
              <a:t>20.05.2022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Dikdörtgen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47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8352928" cy="2592288"/>
          </a:xfrm>
        </p:spPr>
        <p:txBody>
          <a:bodyPr>
            <a:noAutofit/>
          </a:bodyPr>
          <a:lstStyle/>
          <a:p>
            <a:pPr marL="0" algn="ctr">
              <a:lnSpc>
                <a:spcPct val="100000"/>
              </a:lnSpc>
            </a:pPr>
            <a:r>
              <a:rPr lang="en-US" altLang="zh-CN" sz="6000" b="1" dirty="0" err="1" smtClean="0">
                <a:solidFill>
                  <a:schemeClr val="tx1"/>
                </a:solidFill>
                <a:latin typeface="Calibri"/>
                <a:ea typeface="Calibri"/>
              </a:rPr>
              <a:t>Obstrükt</a:t>
            </a:r>
            <a:r>
              <a:rPr lang="tr-TR" altLang="zh-CN" sz="6000" b="1" dirty="0" smtClean="0">
                <a:solidFill>
                  <a:schemeClr val="tx1"/>
                </a:solidFill>
                <a:latin typeface="Calibri"/>
                <a:ea typeface="Calibri"/>
              </a:rPr>
              <a:t>İ</a:t>
            </a:r>
            <a:r>
              <a:rPr lang="en-US" altLang="zh-CN" sz="6000" b="1" dirty="0" smtClean="0">
                <a:solidFill>
                  <a:schemeClr val="tx1"/>
                </a:solidFill>
                <a:latin typeface="Calibri"/>
                <a:ea typeface="Calibri"/>
              </a:rPr>
              <a:t>f</a:t>
            </a:r>
            <a:r>
              <a:rPr lang="en-US" altLang="zh-CN" sz="6000" b="1" spc="-139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altLang="zh-CN" sz="6000" b="1" dirty="0" err="1">
                <a:solidFill>
                  <a:schemeClr val="tx1"/>
                </a:solidFill>
                <a:latin typeface="Calibri"/>
                <a:ea typeface="Calibri"/>
              </a:rPr>
              <a:t>ve</a:t>
            </a:r>
            <a:r>
              <a:rPr lang="en-US" altLang="zh-CN" sz="6000" b="1" spc="-1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altLang="zh-CN" sz="6000" b="1" dirty="0" err="1" smtClean="0">
                <a:solidFill>
                  <a:schemeClr val="tx1"/>
                </a:solidFill>
                <a:latin typeface="Calibri"/>
                <a:ea typeface="Calibri"/>
              </a:rPr>
              <a:t>Restr</a:t>
            </a:r>
            <a:r>
              <a:rPr lang="tr-TR" altLang="zh-CN" sz="6000" b="1" dirty="0" smtClean="0">
                <a:solidFill>
                  <a:schemeClr val="tx1"/>
                </a:solidFill>
                <a:latin typeface="Calibri"/>
                <a:ea typeface="Calibri"/>
              </a:rPr>
              <a:t>İ</a:t>
            </a:r>
            <a:r>
              <a:rPr lang="en-US" altLang="zh-CN" sz="6000" b="1" dirty="0" err="1" smtClean="0">
                <a:solidFill>
                  <a:schemeClr val="tx1"/>
                </a:solidFill>
                <a:latin typeface="Calibri"/>
                <a:ea typeface="Calibri"/>
              </a:rPr>
              <a:t>kt</a:t>
            </a:r>
            <a:r>
              <a:rPr lang="tr-TR" altLang="zh-CN" sz="6000" b="1" dirty="0" smtClean="0">
                <a:solidFill>
                  <a:schemeClr val="tx1"/>
                </a:solidFill>
                <a:latin typeface="Calibri"/>
                <a:ea typeface="Calibri"/>
              </a:rPr>
              <a:t>İ</a:t>
            </a:r>
            <a:r>
              <a:rPr lang="en-US" altLang="zh-CN" sz="6000" b="1" dirty="0" smtClean="0">
                <a:solidFill>
                  <a:schemeClr val="tx1"/>
                </a:solidFill>
                <a:latin typeface="Calibri"/>
                <a:ea typeface="Calibri"/>
              </a:rPr>
              <a:t>f</a:t>
            </a:r>
            <a:r>
              <a:rPr lang="en-US" altLang="zh-CN" sz="6000" b="1" spc="-144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altLang="zh-CN" sz="6000" b="1" dirty="0" err="1" smtClean="0">
                <a:solidFill>
                  <a:schemeClr val="tx1"/>
                </a:solidFill>
                <a:latin typeface="Calibri"/>
                <a:ea typeface="Calibri"/>
              </a:rPr>
              <a:t>Akc</a:t>
            </a:r>
            <a:r>
              <a:rPr lang="tr-TR" altLang="zh-CN" sz="6000" b="1" dirty="0" smtClean="0">
                <a:solidFill>
                  <a:schemeClr val="tx1"/>
                </a:solidFill>
                <a:latin typeface="Calibri"/>
                <a:ea typeface="Calibri"/>
              </a:rPr>
              <a:t>İ</a:t>
            </a:r>
            <a:r>
              <a:rPr lang="en-US" altLang="zh-CN" sz="6000" b="1" dirty="0" err="1" smtClean="0">
                <a:solidFill>
                  <a:schemeClr val="tx1"/>
                </a:solidFill>
                <a:latin typeface="Calibri"/>
                <a:ea typeface="Calibri"/>
              </a:rPr>
              <a:t>ğer</a:t>
            </a:r>
            <a:r>
              <a:rPr lang="en-US" altLang="zh-CN" sz="6000" b="1" dirty="0">
                <a:solidFill>
                  <a:schemeClr val="tx1"/>
                </a:solidFill>
                <a:latin typeface="Calibri"/>
                <a:ea typeface="Calibri"/>
              </a:rPr>
              <a:t/>
            </a:r>
            <a:br>
              <a:rPr lang="en-US" altLang="zh-CN" sz="6000" b="1" dirty="0">
                <a:solidFill>
                  <a:schemeClr val="tx1"/>
                </a:solidFill>
                <a:latin typeface="Calibri"/>
                <a:ea typeface="Calibri"/>
              </a:rPr>
            </a:br>
            <a:r>
              <a:rPr lang="en-US" altLang="zh-CN" sz="6000" b="1" spc="-10" dirty="0" err="1" smtClean="0">
                <a:solidFill>
                  <a:schemeClr val="tx1"/>
                </a:solidFill>
                <a:latin typeface="Calibri"/>
                <a:ea typeface="Calibri"/>
              </a:rPr>
              <a:t>Hastal</a:t>
            </a:r>
            <a:r>
              <a:rPr lang="tr-TR" altLang="zh-CN" sz="6000" b="1" spc="-10" dirty="0" smtClean="0">
                <a:solidFill>
                  <a:schemeClr val="tx1"/>
                </a:solidFill>
                <a:latin typeface="Calibri"/>
                <a:ea typeface="Calibri"/>
              </a:rPr>
              <a:t>I</a:t>
            </a:r>
            <a:r>
              <a:rPr lang="en-US" altLang="zh-CN" sz="6000" b="1" spc="-10" dirty="0" err="1" smtClean="0">
                <a:solidFill>
                  <a:schemeClr val="tx1"/>
                </a:solidFill>
                <a:latin typeface="Calibri"/>
                <a:ea typeface="Calibri"/>
              </a:rPr>
              <a:t>kl</a:t>
            </a:r>
            <a:r>
              <a:rPr lang="en-US" altLang="zh-CN" sz="6000" b="1" spc="-5" dirty="0" err="1" smtClean="0">
                <a:solidFill>
                  <a:schemeClr val="tx1"/>
                </a:solidFill>
                <a:latin typeface="Calibri"/>
                <a:ea typeface="Calibri"/>
              </a:rPr>
              <a:t>ar</a:t>
            </a:r>
            <a:r>
              <a:rPr lang="tr-TR" altLang="zh-CN" sz="6000" b="1" spc="-5" dirty="0" smtClean="0">
                <a:solidFill>
                  <a:schemeClr val="tx1"/>
                </a:solidFill>
                <a:latin typeface="Calibri"/>
                <a:ea typeface="Calibri"/>
              </a:rPr>
              <a:t>I</a:t>
            </a:r>
            <a:endParaRPr lang="en-US" altLang="zh-CN" sz="6000" b="1" spc="-5" dirty="0">
              <a:solidFill>
                <a:schemeClr val="tx1"/>
              </a:solidFill>
              <a:latin typeface="Calibri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88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KOAH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10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lnSpcReduction="10000"/>
          </a:bodyPr>
          <a:lstStyle/>
          <a:p>
            <a:r>
              <a:rPr lang="tr-TR" altLang="tr-TR" sz="3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KOAH;</a:t>
            </a:r>
          </a:p>
          <a:p>
            <a:pPr lvl="1"/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Zararlı partikül ve gazlara belirgin </a:t>
            </a:r>
            <a:r>
              <a:rPr lang="tr-TR" alt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maruziyet</a:t>
            </a:r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sonucu oluşan,</a:t>
            </a:r>
          </a:p>
          <a:p>
            <a:pPr lvl="1"/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Havayolları ve alveollerde artmış kronik </a:t>
            </a:r>
            <a:r>
              <a:rPr lang="tr-TR" alt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inflamatuar</a:t>
            </a:r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yanıt ile ilişkili, </a:t>
            </a:r>
          </a:p>
          <a:p>
            <a:pPr lvl="1"/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Genellikle </a:t>
            </a:r>
            <a:r>
              <a:rPr lang="tr-TR" alt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progresif</a:t>
            </a:r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1"/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Sürekli solunum semptomları ve hava akımı kısıtlanması ile karakterize, </a:t>
            </a:r>
          </a:p>
          <a:p>
            <a:pPr lvl="1"/>
            <a:r>
              <a:rPr lang="tr-TR" alt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Yaygın, önlenebilir ve tedavi edilebilir bir hastalıktır.</a:t>
            </a:r>
            <a:endParaRPr lang="tr-TR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93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KOAH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11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tr-TR" altLang="tr-TR" sz="3200" u="sng" dirty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Kronik Bronşit</a:t>
            </a:r>
            <a:r>
              <a:rPr lang="tr-TR" altLang="tr-TR" sz="3200" dirty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: </a:t>
            </a:r>
            <a:r>
              <a:rPr lang="tr-TR" altLang="tr-TR" sz="3200" dirty="0" smtClean="0">
                <a:latin typeface="Georgia" panose="02040502050405020303" pitchFamily="18" charset="0"/>
                <a:cs typeface="Calibri" panose="020F0502020204030204" pitchFamily="34" charset="0"/>
              </a:rPr>
              <a:t>Birbirini </a:t>
            </a:r>
            <a:r>
              <a:rPr lang="tr-TR" altLang="tr-TR" sz="3200" dirty="0">
                <a:latin typeface="Georgia" panose="02040502050405020303" pitchFamily="18" charset="0"/>
                <a:cs typeface="Calibri" panose="020F0502020204030204" pitchFamily="34" charset="0"/>
              </a:rPr>
              <a:t>izleyen en az iki yıl </a:t>
            </a:r>
            <a:r>
              <a:rPr lang="tr-TR" altLang="tr-TR" sz="3200" dirty="0" smtClean="0">
                <a:latin typeface="Georgia" panose="02040502050405020303" pitchFamily="18" charset="0"/>
                <a:cs typeface="Calibri" panose="020F0502020204030204" pitchFamily="34" charset="0"/>
              </a:rPr>
              <a:t>boyunca, </a:t>
            </a:r>
            <a:r>
              <a:rPr lang="tr-TR" altLang="tr-TR" sz="3200" dirty="0">
                <a:latin typeface="Georgia" panose="02040502050405020303" pitchFamily="18" charset="0"/>
                <a:cs typeface="Calibri" panose="020F0502020204030204" pitchFamily="34" charset="0"/>
              </a:rPr>
              <a:t>her yıl en az üç ay devam eden öksürük ve balgam çıkarmadır.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tr-TR" altLang="tr-TR" sz="3200" dirty="0">
              <a:solidFill>
                <a:srgbClr val="000066"/>
              </a:solidFill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tr-TR" altLang="tr-TR" sz="3200" u="sng" dirty="0" smtClean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Amfizem</a:t>
            </a:r>
            <a:r>
              <a:rPr lang="tr-TR" altLang="tr-TR" sz="3200" dirty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:</a:t>
            </a:r>
            <a:r>
              <a:rPr lang="tr-TR" altLang="tr-TR" sz="3200" dirty="0">
                <a:solidFill>
                  <a:srgbClr val="000066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tr-TR" altLang="tr-TR" sz="3200" dirty="0">
                <a:latin typeface="Georgia" panose="02040502050405020303" pitchFamily="18" charset="0"/>
                <a:cs typeface="Calibri" panose="020F0502020204030204" pitchFamily="34" charset="0"/>
              </a:rPr>
              <a:t>Terminal </a:t>
            </a:r>
            <a:r>
              <a:rPr lang="tr-TR" altLang="tr-TR" sz="3200" dirty="0" err="1">
                <a:latin typeface="Georgia" panose="02040502050405020303" pitchFamily="18" charset="0"/>
                <a:cs typeface="Calibri" panose="020F0502020204030204" pitchFamily="34" charset="0"/>
              </a:rPr>
              <a:t>bronşiyollerin</a:t>
            </a:r>
            <a:r>
              <a:rPr lang="tr-TR" altLang="tr-TR" sz="3200" dirty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tr-TR" altLang="tr-TR" sz="3200" dirty="0" err="1">
                <a:latin typeface="Georgia" panose="02040502050405020303" pitchFamily="18" charset="0"/>
                <a:cs typeface="Calibri" panose="020F0502020204030204" pitchFamily="34" charset="0"/>
              </a:rPr>
              <a:t>distalindeki</a:t>
            </a:r>
            <a:r>
              <a:rPr lang="tr-TR" altLang="tr-TR" sz="3200" dirty="0">
                <a:latin typeface="Georgia" panose="02040502050405020303" pitchFamily="18" charset="0"/>
                <a:cs typeface="Calibri" panose="020F0502020204030204" pitchFamily="34" charset="0"/>
              </a:rPr>
              <a:t> hava yollarının, belirgin </a:t>
            </a:r>
            <a:r>
              <a:rPr lang="tr-TR" altLang="tr-TR" sz="3200" dirty="0" err="1">
                <a:latin typeface="Georgia" panose="02040502050405020303" pitchFamily="18" charset="0"/>
                <a:cs typeface="Calibri" panose="020F0502020204030204" pitchFamily="34" charset="0"/>
              </a:rPr>
              <a:t>fibrozisin</a:t>
            </a:r>
            <a:r>
              <a:rPr lang="tr-TR" altLang="tr-TR" sz="3200" dirty="0">
                <a:latin typeface="Georgia" panose="02040502050405020303" pitchFamily="18" charset="0"/>
                <a:cs typeface="Calibri" panose="020F0502020204030204" pitchFamily="34" charset="0"/>
              </a:rPr>
              <a:t> eşlik etmediği duvar hasarı ile anormal ve kalıcı genişlemesidir.</a:t>
            </a:r>
          </a:p>
          <a:p>
            <a:endParaRPr lang="tr-TR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381000" y="1219200"/>
            <a:ext cx="838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r-TR">
              <a:latin typeface="Times New Roman"/>
            </a:endParaRPr>
          </a:p>
        </p:txBody>
      </p:sp>
      <p:pic>
        <p:nvPicPr>
          <p:cNvPr id="7171" name="Picture 2" descr="koah0029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34448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3" descr="koah0030"/>
          <p:cNvPicPr>
            <a:picLocks noChangeAspect="1" noChangeArrowheads="1"/>
          </p:cNvPicPr>
          <p:nvPr/>
        </p:nvPicPr>
        <p:blipFill>
          <a:blip r:embed="rId3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0449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03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tr-TR" sz="4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KOAH’TA RİSK FAKTÖRLERİ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72865"/>
            <a:ext cx="4495800" cy="4016375"/>
          </a:xfrm>
          <a:solidFill>
            <a:srgbClr val="FFFFCC"/>
          </a:solidFill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b="0" dirty="0" smtClean="0">
                <a:solidFill>
                  <a:schemeClr val="tx1"/>
                </a:solidFill>
                <a:latin typeface="georgia" pitchFamily="18" charset="0"/>
              </a:rPr>
              <a:t>ÇEVRESEL </a:t>
            </a:r>
          </a:p>
          <a:p>
            <a:pPr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Sigara</a:t>
            </a:r>
            <a:r>
              <a:rPr lang="tr-TR" altLang="tr-TR" sz="2400" dirty="0" smtClean="0">
                <a:latin typeface="georgia" pitchFamily="18" charset="0"/>
              </a:rPr>
              <a:t>:  </a:t>
            </a:r>
            <a:r>
              <a:rPr lang="tr-TR" altLang="tr-TR" sz="2400" dirty="0" smtClean="0">
                <a:solidFill>
                  <a:srgbClr val="CC0066"/>
                </a:solidFill>
                <a:latin typeface="georgia" pitchFamily="18" charset="0"/>
              </a:rPr>
              <a:t>aktif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dirty="0" smtClean="0">
                <a:solidFill>
                  <a:srgbClr val="CC0066"/>
                </a:solidFill>
                <a:latin typeface="georgia" pitchFamily="18" charset="0"/>
              </a:rPr>
              <a:t>                    pasif</a:t>
            </a:r>
          </a:p>
          <a:p>
            <a:pPr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Mesleki faktörler</a:t>
            </a:r>
          </a:p>
          <a:p>
            <a:pPr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Hava kirliliği</a:t>
            </a:r>
            <a:r>
              <a:rPr lang="tr-TR" altLang="tr-TR" sz="2400" dirty="0" smtClean="0">
                <a:latin typeface="georgia" pitchFamily="18" charset="0"/>
              </a:rPr>
              <a:t>: </a:t>
            </a:r>
            <a:r>
              <a:rPr lang="tr-TR" altLang="tr-TR" sz="2400" dirty="0" smtClean="0">
                <a:solidFill>
                  <a:srgbClr val="CC0066"/>
                </a:solidFill>
                <a:latin typeface="georgia" pitchFamily="18" charset="0"/>
              </a:rPr>
              <a:t>dış ortam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altLang="tr-TR" sz="2400" dirty="0" smtClean="0">
                <a:solidFill>
                  <a:srgbClr val="CC0066"/>
                </a:solidFill>
                <a:latin typeface="georgia" pitchFamily="18" charset="0"/>
              </a:rPr>
              <a:t>                               iç ortam</a:t>
            </a:r>
          </a:p>
          <a:p>
            <a:pPr>
              <a:lnSpc>
                <a:spcPct val="90000"/>
              </a:lnSpc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Sosyoekonomik faktörler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altLang="tr-TR" sz="2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41304" y="1857474"/>
            <a:ext cx="4267200" cy="3587750"/>
          </a:xfrm>
          <a:solidFill>
            <a:srgbClr val="FFFFCC"/>
          </a:solidFill>
          <a:ln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r-TR" altLang="tr-TR" sz="2400" b="0" dirty="0" smtClean="0">
                <a:solidFill>
                  <a:schemeClr val="tx1"/>
                </a:solidFill>
                <a:latin typeface="georgia" pitchFamily="18" charset="0"/>
              </a:rPr>
              <a:t>KİŞİSEL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Genetik faktörler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tr-TR" altLang="tr-TR" sz="2400" dirty="0" smtClean="0">
                <a:solidFill>
                  <a:srgbClr val="CC0066"/>
                </a:solidFill>
                <a:latin typeface="georgia" pitchFamily="18" charset="0"/>
              </a:rPr>
              <a:t>*(Alfa1 AT eksikliği)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tr-TR" altLang="tr-TR" sz="2400" dirty="0" smtClean="0">
                <a:solidFill>
                  <a:srgbClr val="000066"/>
                </a:solidFill>
                <a:latin typeface="georgia" pitchFamily="18" charset="0"/>
              </a:rPr>
              <a:t>Düşük doğum ağırlığı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tr-TR" altLang="tr-TR" sz="2400" dirty="0">
                <a:solidFill>
                  <a:srgbClr val="000066"/>
                </a:solidFill>
                <a:latin typeface="georgia" pitchFamily="18" charset="0"/>
              </a:rPr>
              <a:t>Enfeksiyonlar</a:t>
            </a:r>
            <a:endParaRPr lang="tr-TR" altLang="tr-TR" sz="2400" dirty="0" smtClean="0">
              <a:solidFill>
                <a:srgbClr val="000066"/>
              </a:solidFill>
              <a:latin typeface="georgia" pitchFamily="18" charset="0"/>
            </a:endParaRPr>
          </a:p>
          <a:p>
            <a:pPr>
              <a:lnSpc>
                <a:spcPct val="90000"/>
              </a:lnSpc>
            </a:pPr>
            <a:endParaRPr lang="tr-TR" altLang="tr-TR" sz="2400" dirty="0" smtClean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501765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tr-T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*Erken yaşlarda (40-50) KOAH bulguları olan ve ailesinde hava yolu hastalığı olanlarda mutlaka bakılmalı.</a:t>
            </a:r>
            <a:endParaRPr lang="tr-TR" dirty="0">
              <a:effectLst>
                <a:outerShdw blurRad="38100" dist="38100" dir="2700000" algn="tl">
                  <a:srgbClr val="C0C0C0"/>
                </a:outerShdw>
              </a:effectLst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87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ASTIM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14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r>
              <a:rPr lang="tr-TR" altLang="tr-TR" sz="3200" dirty="0" smtClean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ASTIM;</a:t>
            </a:r>
          </a:p>
          <a:p>
            <a:pPr lvl="1"/>
            <a:r>
              <a:rPr lang="tr-TR" alt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Özellikle gece veya sabahın erken saatlerinde meydana gelen, tekrarlayıcı hırıltılı solunum, nefes darlığı, göğüste sıkışma hissi ve öksürük ataklarına neden olan havayolu </a:t>
            </a:r>
            <a:r>
              <a:rPr lang="tr-TR" altLang="tr-TR" sz="2800" dirty="0">
                <a:latin typeface="Georgia" panose="02040502050405020303" pitchFamily="18" charset="0"/>
                <a:cs typeface="Calibri" panose="020F0502020204030204" pitchFamily="34" charset="0"/>
              </a:rPr>
              <a:t>aşırı </a:t>
            </a:r>
            <a:r>
              <a:rPr lang="tr-TR" alt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duyarlılığı ile karakterize, kronik </a:t>
            </a:r>
            <a:r>
              <a:rPr lang="tr-TR" altLang="tr-TR" sz="2800" dirty="0" err="1" smtClean="0">
                <a:latin typeface="Georgia" panose="02040502050405020303" pitchFamily="18" charset="0"/>
                <a:cs typeface="Calibri" panose="020F0502020204030204" pitchFamily="34" charset="0"/>
              </a:rPr>
              <a:t>inflamatuar</a:t>
            </a:r>
            <a:r>
              <a:rPr lang="tr-TR" alt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 bir hastalıktır.</a:t>
            </a:r>
            <a:endParaRPr lang="tr-TR" altLang="tr-TR" dirty="0" smtClean="0">
              <a:latin typeface="Georgia" panose="02040502050405020303" pitchFamily="18" charset="0"/>
            </a:endParaRPr>
          </a:p>
          <a:p>
            <a:pPr lvl="1"/>
            <a:r>
              <a:rPr lang="tr-TR" alt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Bu ataklar kendiliğinden ya da tedavi ile geri dönüşlü, değişken bir hava yolu obstrüksiyonu ile birliktedir. </a:t>
            </a:r>
            <a:endParaRPr lang="tr-TR" altLang="tr-TR" sz="28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4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15</a:t>
            </a:fld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35833"/>
            <a:ext cx="5832647" cy="6893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066800"/>
          </a:xfrm>
        </p:spPr>
        <p:txBody>
          <a:bodyPr/>
          <a:lstStyle/>
          <a:p>
            <a:pPr algn="ctr">
              <a:defRPr/>
            </a:pPr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KOAH – Astım </a:t>
            </a:r>
            <a:r>
              <a:rPr lang="tr-TR" b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Karşılaştırımı</a:t>
            </a:r>
            <a:endParaRPr lang="tr-TR" b="1" dirty="0" smtClean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Özellikler			KOAH		Astım</a:t>
            </a:r>
            <a:endParaRPr lang="tr-TR" altLang="tr-TR" sz="2100" dirty="0" smtClean="0">
              <a:latin typeface="Georgia" panose="02040502050405020303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  <a:buFont typeface="Wingdings" pitchFamily="2" charset="2"/>
              <a:buNone/>
            </a:pPr>
            <a:endParaRPr lang="tr-TR" altLang="tr-TR" sz="2100" dirty="0" smtClean="0">
              <a:latin typeface="Georgia" panose="02040502050405020303" pitchFamily="18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Genç yaşta başlama		    -			   ++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Ani başlangıç			    -			   ++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Sigara öyküsü 			  +++			    +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err="1" smtClean="0">
                <a:latin typeface="Georgia" panose="02040502050405020303" pitchFamily="18" charset="0"/>
              </a:rPr>
              <a:t>Atopi</a:t>
            </a:r>
            <a:r>
              <a:rPr lang="tr-TR" altLang="tr-TR" sz="2100" dirty="0" smtClean="0">
                <a:latin typeface="Georgia" panose="02040502050405020303" pitchFamily="18" charset="0"/>
              </a:rPr>
              <a:t>				    +			   ++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err="1" smtClean="0">
                <a:latin typeface="Georgia" panose="02040502050405020303" pitchFamily="18" charset="0"/>
              </a:rPr>
              <a:t>Eozinofili</a:t>
            </a:r>
            <a:r>
              <a:rPr lang="tr-TR" altLang="tr-TR" sz="2100" dirty="0" smtClean="0">
                <a:latin typeface="Georgia" panose="02040502050405020303" pitchFamily="18" charset="0"/>
              </a:rPr>
              <a:t> (total </a:t>
            </a:r>
            <a:r>
              <a:rPr lang="tr-TR" altLang="tr-TR" sz="2100" dirty="0" err="1" smtClean="0">
                <a:latin typeface="Georgia" panose="02040502050405020303" pitchFamily="18" charset="0"/>
              </a:rPr>
              <a:t>IgE</a:t>
            </a:r>
            <a:r>
              <a:rPr lang="tr-TR" altLang="tr-TR" sz="2100" dirty="0" smtClean="0">
                <a:latin typeface="Georgia" panose="02040502050405020303" pitchFamily="18" charset="0"/>
              </a:rPr>
              <a:t> artışı)	    +			   ++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Tekrarlayan nefes darlığı ve	    +			   ++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hışıltılı solunum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Nazal semptomlar		    -			   ++</a:t>
            </a:r>
          </a:p>
          <a:p>
            <a:pPr>
              <a:buFont typeface="Wingdings" pitchFamily="2" charset="2"/>
              <a:buNone/>
            </a:pPr>
            <a:endParaRPr lang="tr-TR" altLang="tr-TR" sz="2000" dirty="0" smtClean="0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457200" y="5943600"/>
            <a:ext cx="5791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 dirty="0">
                <a:solidFill>
                  <a:srgbClr val="FF0066"/>
                </a:solidFill>
                <a:effectLst/>
                <a:latin typeface="Arial" charset="0"/>
              </a:rPr>
              <a:t>(-) Hemen hemen hiç yok, (+) Bazen var,</a:t>
            </a:r>
            <a:br>
              <a:rPr lang="tr-TR" altLang="tr-TR" sz="1600" b="1" dirty="0">
                <a:solidFill>
                  <a:srgbClr val="FF0066"/>
                </a:solidFill>
                <a:effectLst/>
                <a:latin typeface="Arial" charset="0"/>
              </a:rPr>
            </a:br>
            <a:r>
              <a:rPr lang="tr-TR" altLang="tr-TR" sz="1600" b="1" dirty="0">
                <a:solidFill>
                  <a:srgbClr val="FF0066"/>
                </a:solidFill>
                <a:effectLst/>
                <a:latin typeface="Arial" charset="0"/>
              </a:rPr>
              <a:t>(++) Genellikle var, (+++) Hemen hemen daima var</a:t>
            </a:r>
          </a:p>
        </p:txBody>
      </p:sp>
      <p:sp>
        <p:nvSpPr>
          <p:cNvPr id="432133" name="Line 5"/>
          <p:cNvSpPr>
            <a:spLocks noChangeShapeType="1"/>
          </p:cNvSpPr>
          <p:nvPr/>
        </p:nvSpPr>
        <p:spPr bwMode="auto">
          <a:xfrm>
            <a:off x="609600" y="2204864"/>
            <a:ext cx="807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Times New Roman"/>
            </a:endParaRPr>
          </a:p>
        </p:txBody>
      </p:sp>
      <p:sp>
        <p:nvSpPr>
          <p:cNvPr id="432134" name="Line 6"/>
          <p:cNvSpPr>
            <a:spLocks noChangeShapeType="1"/>
          </p:cNvSpPr>
          <p:nvPr/>
        </p:nvSpPr>
        <p:spPr bwMode="auto">
          <a:xfrm>
            <a:off x="609600" y="5562600"/>
            <a:ext cx="7467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381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01000" cy="1066800"/>
          </a:xfrm>
        </p:spPr>
        <p:txBody>
          <a:bodyPr/>
          <a:lstStyle/>
          <a:p>
            <a:pPr algn="ctr">
              <a:defRPr/>
            </a:pPr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KOAH – Astım </a:t>
            </a:r>
            <a:r>
              <a:rPr lang="tr-T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Karşılaştırımı</a:t>
            </a:r>
            <a:endParaRPr lang="tr-TR" dirty="0" smtClean="0"/>
          </a:p>
        </p:txBody>
      </p:sp>
      <p:sp>
        <p:nvSpPr>
          <p:cNvPr id="21507" name="Text Box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800" dirty="0" smtClean="0">
                <a:solidFill>
                  <a:srgbClr val="A50021"/>
                </a:solidFill>
                <a:latin typeface="Georgia" panose="02040502050405020303" pitchFamily="18" charset="0"/>
              </a:rPr>
              <a:t>Özellikler			KOAH		Astım</a:t>
            </a:r>
          </a:p>
          <a:p>
            <a:pPr marL="0" indent="0">
              <a:lnSpc>
                <a:spcPct val="14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smtClean="0">
                <a:latin typeface="Georgia" panose="02040502050405020303" pitchFamily="18" charset="0"/>
              </a:rPr>
              <a:t>Hava yolu </a:t>
            </a:r>
            <a:r>
              <a:rPr lang="tr-TR" altLang="tr-TR" sz="2100" dirty="0" err="1" smtClean="0">
                <a:latin typeface="Georgia" panose="02040502050405020303" pitchFamily="18" charset="0"/>
              </a:rPr>
              <a:t>hiperreaktivitesi</a:t>
            </a:r>
            <a:r>
              <a:rPr lang="tr-TR" altLang="tr-TR" sz="2100" dirty="0" smtClean="0">
                <a:latin typeface="Georgia" panose="02040502050405020303" pitchFamily="18" charset="0"/>
              </a:rPr>
              <a:t>	   ++			   +++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err="1" smtClean="0">
                <a:latin typeface="Georgia" panose="02040502050405020303" pitchFamily="18" charset="0"/>
              </a:rPr>
              <a:t>Reversibilite</a:t>
            </a:r>
            <a:r>
              <a:rPr lang="tr-TR" altLang="tr-TR" sz="2100" dirty="0" smtClean="0">
                <a:latin typeface="Georgia" panose="02040502050405020303" pitchFamily="18" charset="0"/>
              </a:rPr>
              <a:t> 			    +			    ++</a:t>
            </a:r>
            <a:br>
              <a:rPr lang="tr-TR" altLang="tr-TR" sz="2100" dirty="0" smtClean="0">
                <a:latin typeface="Georgia" panose="02040502050405020303" pitchFamily="18" charset="0"/>
              </a:rPr>
            </a:br>
            <a:r>
              <a:rPr lang="tr-TR" altLang="tr-TR" sz="2100" dirty="0" smtClean="0">
                <a:latin typeface="Georgia" panose="02040502050405020303" pitchFamily="18" charset="0"/>
              </a:rPr>
              <a:t> (erken ve/veya geç)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err="1" smtClean="0">
                <a:latin typeface="Georgia" panose="02040502050405020303" pitchFamily="18" charset="0"/>
              </a:rPr>
              <a:t>Parankim</a:t>
            </a:r>
            <a:r>
              <a:rPr lang="tr-TR" altLang="tr-TR" sz="2100" dirty="0" smtClean="0">
                <a:latin typeface="Georgia" panose="02040502050405020303" pitchFamily="18" charset="0"/>
              </a:rPr>
              <a:t> hasarı		   ++			     -</a:t>
            </a:r>
          </a:p>
          <a:p>
            <a:pPr marL="0" indent="0">
              <a:spcBef>
                <a:spcPct val="50000"/>
              </a:spcBef>
              <a:buFont typeface="Wingdings" pitchFamily="2" charset="2"/>
              <a:buNone/>
            </a:pPr>
            <a:r>
              <a:rPr lang="tr-TR" altLang="tr-TR" sz="2100" dirty="0" err="1" smtClean="0">
                <a:latin typeface="Georgia" panose="02040502050405020303" pitchFamily="18" charset="0"/>
              </a:rPr>
              <a:t>Diffüzyon</a:t>
            </a:r>
            <a:r>
              <a:rPr lang="tr-TR" altLang="tr-TR" sz="2100" dirty="0" smtClean="0">
                <a:latin typeface="Georgia" panose="02040502050405020303" pitchFamily="18" charset="0"/>
              </a:rPr>
              <a:t> kapasitesinde 	   ++			     -</a:t>
            </a:r>
            <a:br>
              <a:rPr lang="tr-TR" altLang="tr-TR" sz="2100" dirty="0" smtClean="0">
                <a:latin typeface="Georgia" panose="02040502050405020303" pitchFamily="18" charset="0"/>
              </a:rPr>
            </a:br>
            <a:r>
              <a:rPr lang="tr-TR" altLang="tr-TR" sz="2100" dirty="0" smtClean="0">
                <a:latin typeface="Georgia" panose="02040502050405020303" pitchFamily="18" charset="0"/>
              </a:rPr>
              <a:t>azalma</a:t>
            </a:r>
          </a:p>
        </p:txBody>
      </p:sp>
      <p:sp>
        <p:nvSpPr>
          <p:cNvPr id="433156" name="Line 4"/>
          <p:cNvSpPr>
            <a:spLocks noChangeShapeType="1"/>
          </p:cNvSpPr>
          <p:nvPr/>
        </p:nvSpPr>
        <p:spPr bwMode="auto">
          <a:xfrm>
            <a:off x="685800" y="5013176"/>
            <a:ext cx="7467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Times New Roman"/>
            </a:endParaRPr>
          </a:p>
        </p:txBody>
      </p:sp>
      <p:sp>
        <p:nvSpPr>
          <p:cNvPr id="433157" name="Line 5"/>
          <p:cNvSpPr>
            <a:spLocks noChangeShapeType="1"/>
          </p:cNvSpPr>
          <p:nvPr/>
        </p:nvSpPr>
        <p:spPr bwMode="auto">
          <a:xfrm>
            <a:off x="685800" y="2204864"/>
            <a:ext cx="74676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r-TR">
              <a:latin typeface="Times New Roman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3400" y="5895975"/>
            <a:ext cx="5791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altLang="tr-TR" sz="1600" b="1">
                <a:solidFill>
                  <a:srgbClr val="FF0066"/>
                </a:solidFill>
                <a:effectLst/>
                <a:latin typeface="Arial" charset="0"/>
              </a:rPr>
              <a:t>(-) Hemen hemen hiç yok, (+) Bazen var,</a:t>
            </a:r>
            <a:br>
              <a:rPr lang="tr-TR" altLang="tr-TR" sz="1600" b="1">
                <a:solidFill>
                  <a:srgbClr val="FF0066"/>
                </a:solidFill>
                <a:effectLst/>
                <a:latin typeface="Arial" charset="0"/>
              </a:rPr>
            </a:br>
            <a:r>
              <a:rPr lang="tr-TR" altLang="tr-TR" sz="1600" b="1">
                <a:solidFill>
                  <a:srgbClr val="FF0066"/>
                </a:solidFill>
                <a:effectLst/>
                <a:latin typeface="Arial" charset="0"/>
              </a:rPr>
              <a:t>(++) Genellikle var, (+++) Hemen hemen daima var</a:t>
            </a:r>
          </a:p>
        </p:txBody>
      </p:sp>
    </p:spTree>
    <p:extLst>
      <p:ext uri="{BB962C8B-B14F-4D97-AF65-F5344CB8AC3E}">
        <p14:creationId xmlns:p14="http://schemas.microsoft.com/office/powerpoint/2010/main" val="166738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BRONŞEKTAZİ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18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lnSpcReduction="10000"/>
          </a:bodyPr>
          <a:lstStyle/>
          <a:p>
            <a:r>
              <a:rPr lang="tr-TR" altLang="tr-TR" sz="2800" dirty="0">
                <a:latin typeface="Georgia" panose="02040502050405020303" pitchFamily="18" charset="0"/>
              </a:rPr>
              <a:t>Bronş duvarındaki elastik yapıların ve kas dokusunun tahribatı sonucu oluşan anormal ve kalıcı bronş </a:t>
            </a:r>
            <a:r>
              <a:rPr lang="tr-TR" altLang="tr-TR" sz="2800" dirty="0" smtClean="0">
                <a:latin typeface="Georgia" panose="02040502050405020303" pitchFamily="18" charset="0"/>
              </a:rPr>
              <a:t>genişlemeleridir.</a:t>
            </a:r>
          </a:p>
          <a:p>
            <a:pPr marL="0" indent="0">
              <a:buNone/>
            </a:pPr>
            <a:endParaRPr lang="tr-TR" altLang="tr-TR" sz="2800" dirty="0" smtClean="0">
              <a:latin typeface="Georgia" panose="02040502050405020303" pitchFamily="18" charset="0"/>
            </a:endParaRPr>
          </a:p>
          <a:p>
            <a:r>
              <a:rPr lang="tr-TR" altLang="zh-CN" sz="28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P</a:t>
            </a:r>
            <a:r>
              <a:rPr lang="en-US" altLang="zh-CN" sz="28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rimer</a:t>
            </a:r>
            <a:r>
              <a:rPr lang="en-US" altLang="zh-CN" sz="2800" spc="220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bir</a:t>
            </a:r>
            <a:r>
              <a:rPr lang="en-US" altLang="zh-CN" sz="2800" spc="22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hastalık</a:t>
            </a:r>
            <a:r>
              <a:rPr lang="en-US" altLang="zh-CN" sz="2800" spc="21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olmaktan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ziyade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enfeksiyon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obstrüksiyon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gibi</a:t>
            </a:r>
            <a:r>
              <a:rPr lang="en-US" altLang="zh-CN" sz="2800" spc="114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bir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nedene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sekonder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gelişen</a:t>
            </a: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bir</a:t>
            </a:r>
            <a:r>
              <a:rPr lang="en-US" altLang="zh-CN" sz="2800" spc="7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28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durumdur</a:t>
            </a:r>
            <a:r>
              <a:rPr lang="tr-TR" altLang="zh-CN" sz="28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.</a:t>
            </a:r>
          </a:p>
          <a:p>
            <a:endParaRPr lang="tr-TR" altLang="zh-CN" sz="2800" dirty="0" smtClean="0">
              <a:solidFill>
                <a:srgbClr val="000000"/>
              </a:solidFill>
              <a:latin typeface="Georgia" panose="02040502050405020303" pitchFamily="18" charset="0"/>
              <a:ea typeface="Arial"/>
            </a:endParaRPr>
          </a:p>
          <a:p>
            <a:r>
              <a:rPr lang="tr-TR" altLang="tr-TR" sz="2800" dirty="0" smtClean="0">
                <a:latin typeface="Georgia" panose="02040502050405020303" pitchFamily="18" charset="0"/>
              </a:rPr>
              <a:t>Klinik; </a:t>
            </a:r>
            <a:r>
              <a:rPr lang="tr-TR" altLang="tr-TR" sz="2800" dirty="0">
                <a:latin typeface="Georgia" panose="02040502050405020303" pitchFamily="18" charset="0"/>
              </a:rPr>
              <a:t>kronik veya tekrarlayan bakteriyel alt solunum sistemi </a:t>
            </a:r>
            <a:r>
              <a:rPr lang="tr-TR" altLang="tr-TR" sz="2800" dirty="0" err="1" smtClean="0">
                <a:latin typeface="Georgia" panose="02040502050405020303" pitchFamily="18" charset="0"/>
              </a:rPr>
              <a:t>infeksiyonları</a:t>
            </a:r>
            <a:r>
              <a:rPr lang="tr-TR" altLang="tr-TR" sz="2800" dirty="0" smtClean="0">
                <a:latin typeface="Georgia" panose="02040502050405020303" pitchFamily="18" charset="0"/>
              </a:rPr>
              <a:t> &amp; bakteri </a:t>
            </a:r>
            <a:r>
              <a:rPr lang="tr-TR" altLang="tr-TR" sz="2800" dirty="0" err="1" smtClean="0">
                <a:latin typeface="Georgia" panose="02040502050405020303" pitchFamily="18" charset="0"/>
              </a:rPr>
              <a:t>kolonizasyonu</a:t>
            </a:r>
            <a:endParaRPr lang="tr-TR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65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altLang="tr-T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Bronşektaziye</a:t>
            </a: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Predispozisyon</a:t>
            </a:r>
            <a:r>
              <a:rPr lang="tr-TR" alt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Yaratan Durumlar</a:t>
            </a:r>
            <a:endParaRPr 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19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395536" y="1600200"/>
            <a:ext cx="5184576" cy="4709120"/>
          </a:xfrm>
        </p:spPr>
        <p:txBody>
          <a:bodyPr>
            <a:normAutofit/>
          </a:bodyPr>
          <a:lstStyle/>
          <a:p>
            <a:pPr algn="just">
              <a:buClr>
                <a:srgbClr val="FF3300"/>
              </a:buClr>
            </a:pPr>
            <a:r>
              <a:rPr lang="tr-TR" altLang="tr-TR" sz="2400" b="1" dirty="0" err="1">
                <a:latin typeface="Georgia" panose="02040502050405020303" pitchFamily="18" charset="0"/>
              </a:rPr>
              <a:t>Bronkopulmoner</a:t>
            </a:r>
            <a:r>
              <a:rPr lang="tr-TR" altLang="tr-TR" sz="2400" b="1" dirty="0">
                <a:latin typeface="Georgia" panose="02040502050405020303" pitchFamily="18" charset="0"/>
              </a:rPr>
              <a:t> </a:t>
            </a:r>
            <a:r>
              <a:rPr lang="tr-TR" altLang="tr-TR" sz="2400" b="1" dirty="0" err="1">
                <a:latin typeface="Georgia" panose="02040502050405020303" pitchFamily="18" charset="0"/>
              </a:rPr>
              <a:t>İnfeksiyonlar</a:t>
            </a:r>
            <a:endParaRPr lang="tr-TR" altLang="tr-TR" sz="2400" b="1" dirty="0">
              <a:latin typeface="Georgia" panose="02040502050405020303" pitchFamily="18" charset="0"/>
            </a:endParaRPr>
          </a:p>
          <a:p>
            <a:pPr algn="just">
              <a:buClr>
                <a:srgbClr val="FF3300"/>
              </a:buClr>
            </a:pPr>
            <a:r>
              <a:rPr lang="tr-TR" altLang="tr-TR" sz="2400" dirty="0" err="1">
                <a:latin typeface="Georgia" panose="02040502050405020303" pitchFamily="18" charset="0"/>
              </a:rPr>
              <a:t>Bronşiyal</a:t>
            </a:r>
            <a:r>
              <a:rPr lang="tr-TR" altLang="tr-TR" sz="2400" dirty="0">
                <a:latin typeface="Georgia" panose="02040502050405020303" pitchFamily="18" charset="0"/>
              </a:rPr>
              <a:t> Obstrüksiyon</a:t>
            </a:r>
          </a:p>
          <a:p>
            <a:pPr algn="just">
              <a:buClr>
                <a:srgbClr val="FF3300"/>
              </a:buClr>
            </a:pPr>
            <a:r>
              <a:rPr lang="tr-TR" altLang="tr-TR" sz="2400" dirty="0" err="1">
                <a:latin typeface="Georgia" panose="02040502050405020303" pitchFamily="18" charset="0"/>
              </a:rPr>
              <a:t>Konjenital</a:t>
            </a:r>
            <a:r>
              <a:rPr lang="tr-TR" altLang="tr-TR" sz="2400" dirty="0">
                <a:latin typeface="Georgia" panose="02040502050405020303" pitchFamily="18" charset="0"/>
              </a:rPr>
              <a:t> Anatomik </a:t>
            </a:r>
            <a:r>
              <a:rPr lang="tr-TR" altLang="tr-TR" sz="2400" dirty="0" err="1">
                <a:latin typeface="Georgia" panose="02040502050405020303" pitchFamily="18" charset="0"/>
              </a:rPr>
              <a:t>Defektler</a:t>
            </a:r>
            <a:endParaRPr lang="tr-TR" altLang="tr-TR" sz="2400" dirty="0">
              <a:latin typeface="Georgia" panose="02040502050405020303" pitchFamily="18" charset="0"/>
            </a:endParaRPr>
          </a:p>
          <a:p>
            <a:pPr algn="just">
              <a:buClr>
                <a:srgbClr val="FF3300"/>
              </a:buClr>
            </a:pPr>
            <a:r>
              <a:rPr lang="tr-TR" altLang="tr-TR" sz="2400" dirty="0" err="1">
                <a:latin typeface="Georgia" panose="02040502050405020303" pitchFamily="18" charset="0"/>
              </a:rPr>
              <a:t>İmmün</a:t>
            </a:r>
            <a:r>
              <a:rPr lang="tr-TR" altLang="tr-TR" sz="2400" dirty="0">
                <a:latin typeface="Georgia" panose="02040502050405020303" pitchFamily="18" charset="0"/>
              </a:rPr>
              <a:t> Yetmezlikler</a:t>
            </a:r>
          </a:p>
          <a:p>
            <a:pPr algn="just">
              <a:buClr>
                <a:srgbClr val="FF3300"/>
              </a:buClr>
            </a:pPr>
            <a:r>
              <a:rPr lang="tr-TR" altLang="tr-TR" sz="2400" dirty="0">
                <a:latin typeface="Georgia" panose="02040502050405020303" pitchFamily="18" charset="0"/>
              </a:rPr>
              <a:t>Kalıtsal Patolojiler</a:t>
            </a:r>
          </a:p>
          <a:p>
            <a:pPr algn="just">
              <a:buClr>
                <a:srgbClr val="FF3300"/>
              </a:buClr>
            </a:pPr>
            <a:r>
              <a:rPr lang="tr-TR" altLang="tr-TR" sz="2400" dirty="0">
                <a:latin typeface="Georgia" panose="02040502050405020303" pitchFamily="18" charset="0"/>
              </a:rPr>
              <a:t>Diğer Nedenler	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292080" y="1772816"/>
            <a:ext cx="38519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tr-TR" altLang="tr-TR" dirty="0" err="1" smtClean="0">
                <a:latin typeface="Georgia" panose="02040502050405020303" pitchFamily="18" charset="0"/>
              </a:rPr>
              <a:t>Bronşiyal</a:t>
            </a:r>
            <a:r>
              <a:rPr lang="tr-TR" altLang="tr-TR" dirty="0" smtClean="0">
                <a:latin typeface="Georgia" panose="02040502050405020303" pitchFamily="18" charset="0"/>
              </a:rPr>
              <a:t> </a:t>
            </a:r>
            <a:r>
              <a:rPr lang="tr-TR" altLang="tr-TR" dirty="0" err="1">
                <a:latin typeface="Georgia" panose="02040502050405020303" pitchFamily="18" charset="0"/>
              </a:rPr>
              <a:t>kartilaj</a:t>
            </a:r>
            <a:r>
              <a:rPr lang="tr-TR" altLang="tr-TR" dirty="0">
                <a:latin typeface="Georgia" panose="02040502050405020303" pitchFamily="18" charset="0"/>
              </a:rPr>
              <a:t> yetersizliği (Williams-</a:t>
            </a:r>
            <a:r>
              <a:rPr lang="tr-TR" altLang="tr-TR" dirty="0" err="1">
                <a:latin typeface="Georgia" panose="02040502050405020303" pitchFamily="18" charset="0"/>
              </a:rPr>
              <a:t>Campbell</a:t>
            </a:r>
            <a:r>
              <a:rPr lang="tr-TR" altLang="tr-TR" dirty="0">
                <a:latin typeface="Georgia" panose="02040502050405020303" pitchFamily="18" charset="0"/>
              </a:rPr>
              <a:t> </a:t>
            </a:r>
            <a:r>
              <a:rPr lang="tr-TR" altLang="tr-TR" dirty="0" smtClean="0">
                <a:latin typeface="Georgia" panose="02040502050405020303" pitchFamily="18" charset="0"/>
              </a:rPr>
              <a:t>sendromu</a:t>
            </a:r>
            <a:r>
              <a:rPr lang="tr-TR" altLang="tr-TR" dirty="0">
                <a:latin typeface="Georgia" panose="02040502050405020303" pitchFamily="18" charset="0"/>
              </a:rPr>
              <a:t>)</a:t>
            </a:r>
          </a:p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tr-TR" altLang="tr-TR" dirty="0" err="1">
                <a:latin typeface="Georgia" panose="02040502050405020303" pitchFamily="18" charset="0"/>
              </a:rPr>
              <a:t>Trakeobronkomegali</a:t>
            </a:r>
            <a:r>
              <a:rPr lang="tr-TR" altLang="tr-TR" dirty="0">
                <a:latin typeface="Georgia" panose="02040502050405020303" pitchFamily="18" charset="0"/>
              </a:rPr>
              <a:t> </a:t>
            </a:r>
            <a:endParaRPr lang="tr-TR" altLang="tr-TR" dirty="0" smtClean="0">
              <a:latin typeface="Georgia" panose="02040502050405020303" pitchFamily="18" charset="0"/>
            </a:endParaRPr>
          </a:p>
          <a:p>
            <a:pPr>
              <a:buClr>
                <a:srgbClr val="FF3300"/>
              </a:buClr>
            </a:pPr>
            <a:r>
              <a:rPr lang="tr-TR" altLang="tr-TR" dirty="0">
                <a:latin typeface="Georgia" panose="02040502050405020303" pitchFamily="18" charset="0"/>
              </a:rPr>
              <a:t> </a:t>
            </a:r>
            <a:r>
              <a:rPr lang="tr-TR" altLang="tr-TR" dirty="0" smtClean="0">
                <a:latin typeface="Georgia" panose="02040502050405020303" pitchFamily="18" charset="0"/>
              </a:rPr>
              <a:t>    (</a:t>
            </a:r>
            <a:r>
              <a:rPr lang="tr-TR" altLang="tr-TR" dirty="0" err="1">
                <a:latin typeface="Georgia" panose="02040502050405020303" pitchFamily="18" charset="0"/>
              </a:rPr>
              <a:t>Mounier-Kuhn</a:t>
            </a:r>
            <a:r>
              <a:rPr lang="tr-TR" altLang="tr-TR" dirty="0">
                <a:latin typeface="Georgia" panose="02040502050405020303" pitchFamily="18" charset="0"/>
              </a:rPr>
              <a:t> sendromu)</a:t>
            </a:r>
          </a:p>
          <a:p>
            <a:pPr marL="285750" indent="-285750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tr-TR" altLang="tr-TR" dirty="0" err="1">
                <a:latin typeface="Georgia" panose="02040502050405020303" pitchFamily="18" charset="0"/>
              </a:rPr>
              <a:t>Bronkopulmoner</a:t>
            </a:r>
            <a:r>
              <a:rPr lang="tr-TR" altLang="tr-TR" dirty="0">
                <a:latin typeface="Georgia" panose="02040502050405020303" pitchFamily="18" charset="0"/>
              </a:rPr>
              <a:t> </a:t>
            </a:r>
            <a:r>
              <a:rPr lang="tr-TR" altLang="tr-TR" dirty="0" err="1">
                <a:latin typeface="Georgia" panose="02040502050405020303" pitchFamily="18" charset="0"/>
              </a:rPr>
              <a:t>sekestrasyon</a:t>
            </a:r>
            <a:r>
              <a:rPr lang="tr-TR" altLang="tr-TR" dirty="0">
                <a:latin typeface="Georgia" panose="02040502050405020303" pitchFamily="18" charset="0"/>
              </a:rPr>
              <a:t> </a:t>
            </a:r>
            <a:endParaRPr lang="tr-TR" dirty="0">
              <a:latin typeface="Georgia" panose="02040502050405020303" pitchFamily="18" charset="0"/>
            </a:endParaRPr>
          </a:p>
        </p:txBody>
      </p:sp>
      <p:cxnSp>
        <p:nvCxnSpPr>
          <p:cNvPr id="7" name="Düz Ok Bağlayıcısı 6"/>
          <p:cNvCxnSpPr>
            <a:endCxn id="5" idx="1"/>
          </p:cNvCxnSpPr>
          <p:nvPr/>
        </p:nvCxnSpPr>
        <p:spPr>
          <a:xfrm flipV="1">
            <a:off x="5004048" y="2511480"/>
            <a:ext cx="288032" cy="62949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5176862" y="3933056"/>
            <a:ext cx="385192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tr-TR" altLang="tr-TR" dirty="0" err="1">
                <a:latin typeface="Georgia" panose="02040502050405020303" pitchFamily="18" charset="0"/>
              </a:rPr>
              <a:t>Siliyer</a:t>
            </a:r>
            <a:r>
              <a:rPr lang="tr-TR" altLang="tr-TR" dirty="0">
                <a:latin typeface="Georgia" panose="02040502050405020303" pitchFamily="18" charset="0"/>
              </a:rPr>
              <a:t> </a:t>
            </a:r>
            <a:r>
              <a:rPr lang="tr-TR" altLang="tr-TR" dirty="0" err="1" smtClean="0">
                <a:latin typeface="Georgia" panose="02040502050405020303" pitchFamily="18" charset="0"/>
              </a:rPr>
              <a:t>defektler</a:t>
            </a:r>
            <a:endParaRPr lang="tr-TR" altLang="tr-TR" dirty="0" smtClean="0">
              <a:latin typeface="Georgia" panose="02040502050405020303" pitchFamily="18" charset="0"/>
            </a:endParaRPr>
          </a:p>
          <a:p>
            <a:pPr marL="285750" indent="-285750" algn="just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tr-TR" altLang="tr-TR" dirty="0" smtClean="0">
                <a:latin typeface="Georgia" panose="02040502050405020303" pitchFamily="18" charset="0"/>
              </a:rPr>
              <a:t>Alfa </a:t>
            </a:r>
            <a:r>
              <a:rPr lang="tr-TR" altLang="tr-TR" dirty="0">
                <a:latin typeface="Georgia" panose="02040502050405020303" pitchFamily="18" charset="0"/>
              </a:rPr>
              <a:t>1-antitripsin </a:t>
            </a:r>
            <a:r>
              <a:rPr lang="tr-TR" altLang="tr-TR" dirty="0" smtClean="0">
                <a:latin typeface="Georgia" panose="02040502050405020303" pitchFamily="18" charset="0"/>
              </a:rPr>
              <a:t>eksikliği</a:t>
            </a:r>
          </a:p>
          <a:p>
            <a:pPr marL="285750" indent="-285750" algn="just">
              <a:buClr>
                <a:srgbClr val="FF3300"/>
              </a:buClr>
              <a:buFont typeface="Arial" panose="020B0604020202020204" pitchFamily="34" charset="0"/>
              <a:buChar char="•"/>
            </a:pPr>
            <a:r>
              <a:rPr lang="tr-TR" altLang="tr-TR" dirty="0" err="1" smtClean="0">
                <a:latin typeface="Georgia" panose="02040502050405020303" pitchFamily="18" charset="0"/>
              </a:rPr>
              <a:t>Kistik</a:t>
            </a:r>
            <a:r>
              <a:rPr lang="tr-TR" altLang="tr-TR" dirty="0" smtClean="0">
                <a:latin typeface="Georgia" panose="02040502050405020303" pitchFamily="18" charset="0"/>
              </a:rPr>
              <a:t> </a:t>
            </a:r>
            <a:r>
              <a:rPr lang="tr-TR" altLang="tr-TR" dirty="0" err="1">
                <a:latin typeface="Georgia" panose="02040502050405020303" pitchFamily="18" charset="0"/>
              </a:rPr>
              <a:t>fibrozis</a:t>
            </a:r>
            <a:endParaRPr lang="tr-TR" altLang="tr-TR" dirty="0">
              <a:latin typeface="Georgia" panose="02040502050405020303" pitchFamily="18" charset="0"/>
            </a:endParaRPr>
          </a:p>
        </p:txBody>
      </p:sp>
      <p:cxnSp>
        <p:nvCxnSpPr>
          <p:cNvPr id="12" name="Düz Ok Bağlayıcısı 11"/>
          <p:cNvCxnSpPr>
            <a:endCxn id="10" idx="1"/>
          </p:cNvCxnSpPr>
          <p:nvPr/>
        </p:nvCxnSpPr>
        <p:spPr>
          <a:xfrm>
            <a:off x="3275856" y="4077072"/>
            <a:ext cx="1901006" cy="317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8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TANIM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77072"/>
          </a:xfrm>
        </p:spPr>
        <p:txBody>
          <a:bodyPr>
            <a:noAutofit/>
          </a:bodyPr>
          <a:lstStyle/>
          <a:p>
            <a:pPr>
              <a:lnSpc>
                <a:spcPts val="1119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Kronik</a:t>
            </a:r>
            <a:r>
              <a:rPr lang="en-US" altLang="zh-CN" sz="3600" spc="69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noninfeksiyöz</a:t>
            </a:r>
            <a:r>
              <a:rPr lang="en-US" altLang="zh-CN" sz="3600" spc="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diffüz</a:t>
            </a:r>
            <a:r>
              <a:rPr lang="en-US" altLang="zh-CN" sz="3600" spc="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pulmoner</a:t>
            </a:r>
            <a:r>
              <a:rPr lang="en-US" altLang="zh-CN" sz="3600" spc="6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hastalıklardır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100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100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9" indent="-342899" hangingPunct="0">
              <a:lnSpc>
                <a:spcPct val="104166"/>
              </a:lnSpc>
            </a:pP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Obstrüktif</a:t>
            </a:r>
            <a:r>
              <a:rPr lang="en-US" altLang="zh-CN" sz="3600" spc="8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akciğer</a:t>
            </a:r>
            <a:r>
              <a:rPr lang="en-US" altLang="zh-CN" sz="3600" spc="8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hastalığı</a:t>
            </a:r>
            <a:r>
              <a:rPr lang="en-US" altLang="zh-CN" sz="3600" spc="8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ile</a:t>
            </a:r>
            <a:r>
              <a:rPr lang="en-US" altLang="zh-CN" sz="3600" spc="8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restriktif</a:t>
            </a:r>
            <a:r>
              <a:rPr lang="en-US" altLang="zh-CN" sz="3600" spc="8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akciğer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hastalığı</a:t>
            </a:r>
            <a:r>
              <a:rPr lang="en-US" altLang="zh-CN" sz="3600" spc="-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ayırımı</a:t>
            </a:r>
            <a:r>
              <a:rPr lang="en-US" altLang="zh-CN" sz="3600" spc="-5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primer</a:t>
            </a:r>
            <a:r>
              <a:rPr lang="en-US" altLang="zh-CN" sz="3600" spc="-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olarak</a:t>
            </a:r>
            <a:r>
              <a:rPr lang="en-US" altLang="zh-CN" sz="3600" spc="-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solunum</a:t>
            </a:r>
            <a:r>
              <a:rPr lang="en-US" altLang="zh-CN" sz="3600" spc="-6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fonksiyon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-15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testleri</a:t>
            </a:r>
            <a:r>
              <a:rPr lang="en-US" altLang="zh-CN" sz="3600" spc="-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-5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ile</a:t>
            </a:r>
            <a:r>
              <a:rPr lang="en-US" altLang="zh-CN" sz="3600" spc="-1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-15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yapılmaktır</a:t>
            </a:r>
            <a:r>
              <a:rPr lang="en-US" altLang="zh-CN" sz="3600" spc="-15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tr-TR" altLang="tr-TR" sz="3600" dirty="0">
                <a:latin typeface="Calibri" pitchFamily="34" charset="0"/>
                <a:cs typeface="Calibri" panose="020F0502020204030204" pitchFamily="34" charset="0"/>
              </a:rPr>
              <a:t>		</a:t>
            </a:r>
            <a:r>
              <a:rPr lang="tr-TR" altLang="tr-TR" sz="3600" dirty="0" smtClean="0">
                <a:latin typeface="Calibri" pitchFamily="34" charset="0"/>
                <a:cs typeface="Calibri" panose="020F0502020204030204" pitchFamily="34" charset="0"/>
              </a:rPr>
              <a:t>	</a:t>
            </a:r>
          </a:p>
          <a:p>
            <a:pPr>
              <a:buFont typeface="Wingdings" pitchFamily="2" charset="2"/>
              <a:buNone/>
            </a:pPr>
            <a:r>
              <a:rPr lang="tr-TR" altLang="tr-TR" sz="3600" dirty="0">
                <a:latin typeface="Calibri" pitchFamily="34" charset="0"/>
                <a:cs typeface="Calibri" panose="020F0502020204030204" pitchFamily="34" charset="0"/>
              </a:rPr>
              <a:t>	</a:t>
            </a:r>
            <a:r>
              <a:rPr lang="tr-TR" altLang="tr-TR" sz="3600" dirty="0" smtClean="0">
                <a:latin typeface="Calibri" pitchFamily="34" charset="0"/>
                <a:cs typeface="Calibri" panose="020F0502020204030204" pitchFamily="34" charset="0"/>
              </a:rPr>
              <a:t>		</a:t>
            </a:r>
            <a:endParaRPr lang="tr-T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0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34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3"/>
            <a:ext cx="9144000" cy="661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69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RESTRİKTİF HASTALIKLAR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608512"/>
          </a:xfrm>
        </p:spPr>
        <p:txBody>
          <a:bodyPr>
            <a:normAutofit fontScale="92500" lnSpcReduction="10000"/>
          </a:bodyPr>
          <a:lstStyle/>
          <a:p>
            <a:pPr marL="342900" indent="-342900" hangingPunct="0">
              <a:lnSpc>
                <a:spcPct val="99583"/>
              </a:lnSpc>
            </a:pPr>
            <a:r>
              <a:rPr lang="tr-TR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Diffüz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tr-TR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Parankimal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Akciğer Hastalıkları (</a:t>
            </a:r>
            <a:r>
              <a:rPr lang="tr-TR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İnterstisyel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Akciğer Hastalıkları)</a:t>
            </a:r>
          </a:p>
          <a:p>
            <a:pPr marL="342900" indent="-342900" hangingPunct="0">
              <a:lnSpc>
                <a:spcPct val="99583"/>
              </a:lnSpc>
            </a:pPr>
            <a:endParaRPr lang="tr-TR" altLang="zh-CN" sz="3600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 indent="-342900" hangingPunct="0">
              <a:lnSpc>
                <a:spcPct val="99583"/>
              </a:lnSpc>
            </a:pP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kciğer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dışı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hastalıklar; </a:t>
            </a:r>
            <a:endParaRPr lang="en-US" altLang="zh-CN" sz="36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lnSpc>
                <a:spcPts val="584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tr-TR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Plevra Hastalıkları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Kas</a:t>
            </a:r>
            <a:r>
              <a:rPr lang="en-US" altLang="zh-CN" sz="3000" spc="-169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hastalıkları</a:t>
            </a:r>
            <a:r>
              <a:rPr lang="tr-TR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tr-TR" altLang="zh-CN" sz="3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</a:t>
            </a:r>
            <a:r>
              <a:rPr lang="tr-TR" altLang="zh-CN" sz="3000" dirty="0" err="1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</a:t>
            </a:r>
            <a:r>
              <a:rPr lang="tr-TR" altLang="zh-CN" sz="300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.Gravis</a:t>
            </a:r>
            <a:r>
              <a:rPr lang="tr-TR" altLang="zh-CN" sz="3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, </a:t>
            </a:r>
            <a:r>
              <a:rPr lang="tr-TR" altLang="zh-CN" sz="300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Musküler</a:t>
            </a:r>
            <a:r>
              <a:rPr lang="tr-TR" altLang="zh-CN" sz="3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tr-TR" altLang="zh-CN" sz="300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Distrofiler</a:t>
            </a:r>
            <a:r>
              <a:rPr lang="tr-TR" altLang="zh-CN" sz="3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  <a:r>
              <a:rPr lang="tr-TR" altLang="zh-CN" sz="3000" dirty="0" smtClean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tr-TR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</a:t>
            </a:r>
            <a:r>
              <a:rPr lang="en-US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öğüs</a:t>
            </a:r>
            <a:r>
              <a:rPr lang="en-US" altLang="zh-CN" sz="3000" spc="-104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kafesi</a:t>
            </a:r>
            <a:r>
              <a:rPr lang="en-US" altLang="zh-CN" sz="3000" spc="-10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anormallikleri</a:t>
            </a:r>
            <a:r>
              <a:rPr lang="tr-TR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(</a:t>
            </a:r>
            <a:r>
              <a:rPr lang="tr-TR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kifoskolyoz</a:t>
            </a:r>
            <a:r>
              <a:rPr lang="tr-TR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  <a:r>
              <a:rPr lang="en-US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,</a:t>
            </a:r>
            <a:endParaRPr lang="tr-TR" altLang="zh-CN" sz="3000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Morbid</a:t>
            </a:r>
            <a:r>
              <a:rPr lang="en-US" altLang="zh-CN" sz="3000" spc="-17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obezite</a:t>
            </a:r>
            <a:r>
              <a:rPr lang="tr-TR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(OHS)</a:t>
            </a:r>
            <a:r>
              <a:rPr lang="en-US" altLang="zh-CN" sz="30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,</a:t>
            </a:r>
            <a:endParaRPr lang="tr-TR" altLang="zh-CN" sz="3000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en-US" altLang="zh-CN" sz="30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Nörolojik</a:t>
            </a:r>
            <a:r>
              <a:rPr lang="en-US" altLang="zh-CN" sz="3000" spc="-169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00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hastalıklar</a:t>
            </a:r>
            <a:r>
              <a:rPr lang="tr-TR" altLang="zh-CN" sz="3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(MS,ALS</a:t>
            </a:r>
            <a:r>
              <a:rPr lang="tr-TR" altLang="zh-CN" sz="3000" dirty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, </a:t>
            </a:r>
            <a:r>
              <a:rPr lang="tr-TR" altLang="zh-CN" sz="3000" dirty="0" err="1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Poliomiyelit,GBS</a:t>
            </a:r>
            <a:r>
              <a:rPr lang="tr-TR" altLang="zh-CN" sz="3000" dirty="0" smtClean="0"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…)</a:t>
            </a:r>
            <a:endParaRPr lang="en-US" altLang="zh-CN" sz="3000" dirty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endParaRPr lang="en-US" altLang="zh-CN" sz="3600" spc="25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endParaRPr lang="en-US" altLang="zh-CN" sz="3600" spc="34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440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IAH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24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</a:t>
            </a:r>
            <a:r>
              <a:rPr lang="en-US" alt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nterstisyel</a:t>
            </a:r>
            <a:r>
              <a:rPr lang="en-US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akciğer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hastalıkları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lAH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akciğer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interstisyumunu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tutan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bilinen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veya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bilinmeyen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nedenlere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bağlı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gelişen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tr-TR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benzer klinik, radyolojik ve fizyolojik bulgular veren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yaklaşık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150 den fazla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hastalıktan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oluşan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heterojen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hastalık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grubudur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altLang="tr-T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altLang="tr-T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Akciğer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interstisyumunu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tuttuğu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için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interstisyel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akciğer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hastalıkları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adlandırılmasının</a:t>
            </a:r>
            <a:r>
              <a:rPr lang="en-US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yanı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sıra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son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yıllarda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</a:t>
            </a:r>
            <a:r>
              <a:rPr lang="tr-TR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üz</a:t>
            </a:r>
            <a:r>
              <a:rPr lang="en-US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bir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tutulum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olması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nedeniyle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tr-TR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AH </a:t>
            </a:r>
            <a:r>
              <a:rPr lang="en-US" altLang="tr-TR" sz="3000" dirty="0" err="1">
                <a:latin typeface="Calibri" panose="020F0502020204030204" pitchFamily="34" charset="0"/>
                <a:cs typeface="Calibri" panose="020F0502020204030204" pitchFamily="34" charset="0"/>
              </a:rPr>
              <a:t>olarak</a:t>
            </a:r>
            <a:r>
              <a:rPr lang="en-US" altLang="tr-TR" sz="3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tr-TR" sz="3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adlandırılmaktadır</a:t>
            </a:r>
            <a:r>
              <a:rPr lang="tr-TR" altLang="tr-TR" sz="3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tr-TR" altLang="tr-TR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2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302176B-0E47-46AC-8F43-DAB4B8A37D06}" type="slidenum">
              <a:rPr lang="tr-TR" sz="1600" smtClean="0">
                <a:latin typeface="Georgia" panose="02040502050405020303" pitchFamily="18" charset="0"/>
              </a:rPr>
              <a:t>25</a:t>
            </a:fld>
            <a:endParaRPr lang="tr-TR" sz="1600">
              <a:latin typeface="Georgia" panose="02040502050405020303" pitchFamily="18" charset="0"/>
            </a:endParaRPr>
          </a:p>
        </p:txBody>
      </p:sp>
      <p:sp useBgFill="1">
        <p:nvSpPr>
          <p:cNvPr id="6" name="Rectangle 2"/>
          <p:cNvSpPr txBox="1">
            <a:spLocks noChangeArrowheads="1"/>
          </p:cNvSpPr>
          <p:nvPr/>
        </p:nvSpPr>
        <p:spPr>
          <a:xfrm>
            <a:off x="1287766" y="170050"/>
            <a:ext cx="7627634" cy="744349"/>
          </a:xfrm>
          <a:prstGeom prst="rect">
            <a:avLst/>
          </a:prstGeom>
        </p:spPr>
        <p:txBody>
          <a:bodyPr vert="horz" lIns="92075" tIns="46038" rIns="92075" bIns="4603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smtClean="0">
                <a:solidFill>
                  <a:schemeClr val="tx1"/>
                </a:solidFill>
                <a:latin typeface="Georgia" panose="02040502050405020303" pitchFamily="18" charset="0"/>
              </a:rPr>
              <a:t>                                         </a:t>
            </a:r>
            <a:endParaRPr lang="de-DE" sz="16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2598" y="1268760"/>
            <a:ext cx="2318202" cy="14824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sz="1600" dirty="0">
                <a:latin typeface="Georgia" panose="02040502050405020303" pitchFamily="18" charset="0"/>
              </a:rPr>
              <a:t>Etiyolojisi bilinen</a:t>
            </a:r>
          </a:p>
          <a:p>
            <a:pPr algn="ctr" eaLnBrk="0" hangingPunct="0"/>
            <a:r>
              <a:rPr lang="tr-TR" sz="1600" dirty="0">
                <a:latin typeface="Georgia" panose="02040502050405020303" pitchFamily="18" charset="0"/>
              </a:rPr>
              <a:t>DPAH </a:t>
            </a:r>
            <a:endParaRPr lang="tr-TR" sz="1600" dirty="0" smtClean="0">
              <a:latin typeface="Georgia" panose="02040502050405020303" pitchFamily="18" charset="0"/>
            </a:endParaRPr>
          </a:p>
          <a:p>
            <a:pPr algn="ctr" eaLnBrk="0" hangingPunct="0"/>
            <a:r>
              <a:rPr lang="de-DE" sz="1300" dirty="0" smtClean="0">
                <a:latin typeface="Georgia" panose="02040502050405020303" pitchFamily="18" charset="0"/>
              </a:rPr>
              <a:t>(</a:t>
            </a:r>
            <a:r>
              <a:rPr lang="tr-TR" sz="1300" dirty="0">
                <a:latin typeface="Georgia" panose="02040502050405020303" pitchFamily="18" charset="0"/>
              </a:rPr>
              <a:t>ör.</a:t>
            </a:r>
            <a:r>
              <a:rPr lang="de-DE" sz="1300" dirty="0">
                <a:latin typeface="Georgia" panose="02040502050405020303" pitchFamily="18" charset="0"/>
              </a:rPr>
              <a:t> </a:t>
            </a:r>
            <a:r>
              <a:rPr lang="tr-TR" sz="1300" dirty="0">
                <a:latin typeface="Georgia" panose="02040502050405020303" pitchFamily="18" charset="0"/>
              </a:rPr>
              <a:t>ilaçlar</a:t>
            </a:r>
            <a:r>
              <a:rPr lang="de-DE" sz="1300" dirty="0">
                <a:latin typeface="Georgia" panose="02040502050405020303" pitchFamily="18" charset="0"/>
              </a:rPr>
              <a:t>, </a:t>
            </a:r>
            <a:r>
              <a:rPr lang="tr-TR" sz="1300" dirty="0" err="1" smtClean="0">
                <a:latin typeface="Georgia" panose="02040502050405020303" pitchFamily="18" charset="0"/>
              </a:rPr>
              <a:t>inhalasyon</a:t>
            </a:r>
            <a:r>
              <a:rPr lang="tr-TR" sz="1300" dirty="0" smtClean="0">
                <a:latin typeface="Georgia" panose="02040502050405020303" pitchFamily="18" charset="0"/>
              </a:rPr>
              <a:t> </a:t>
            </a:r>
            <a:r>
              <a:rPr lang="tr-TR" sz="1300" dirty="0">
                <a:latin typeface="Georgia" panose="02040502050405020303" pitchFamily="18" charset="0"/>
              </a:rPr>
              <a:t>ajanları,</a:t>
            </a:r>
            <a:r>
              <a:rPr lang="de-DE" sz="1300" dirty="0">
                <a:latin typeface="Georgia" panose="02040502050405020303" pitchFamily="18" charset="0"/>
              </a:rPr>
              <a:t> </a:t>
            </a:r>
            <a:r>
              <a:rPr lang="tr-TR" sz="1300" dirty="0" smtClean="0">
                <a:latin typeface="Georgia" panose="02040502050405020303" pitchFamily="18" charset="0"/>
              </a:rPr>
              <a:t> </a:t>
            </a:r>
          </a:p>
          <a:p>
            <a:pPr algn="ctr" eaLnBrk="0" hangingPunct="0"/>
            <a:r>
              <a:rPr lang="tr-TR" sz="1300" dirty="0" smtClean="0">
                <a:latin typeface="Georgia" panose="02040502050405020303" pitchFamily="18" charset="0"/>
              </a:rPr>
              <a:t>k</a:t>
            </a:r>
            <a:r>
              <a:rPr lang="de-DE" sz="1300" dirty="0" err="1">
                <a:latin typeface="Georgia" panose="02040502050405020303" pitchFamily="18" charset="0"/>
              </a:rPr>
              <a:t>olla</a:t>
            </a:r>
            <a:r>
              <a:rPr lang="tr-TR" sz="1300" dirty="0">
                <a:latin typeface="Georgia" panose="02040502050405020303" pitchFamily="18" charset="0"/>
              </a:rPr>
              <a:t>j</a:t>
            </a:r>
            <a:r>
              <a:rPr lang="de-DE" sz="1300" dirty="0">
                <a:latin typeface="Georgia" panose="02040502050405020303" pitchFamily="18" charset="0"/>
              </a:rPr>
              <a:t>en </a:t>
            </a:r>
            <a:r>
              <a:rPr lang="de-DE" sz="1300" dirty="0" err="1">
                <a:latin typeface="Georgia" panose="02040502050405020303" pitchFamily="18" charset="0"/>
              </a:rPr>
              <a:t>vas</a:t>
            </a:r>
            <a:r>
              <a:rPr lang="tr-TR" sz="1300" dirty="0" err="1" smtClean="0">
                <a:latin typeface="Georgia" panose="02040502050405020303" pitchFamily="18" charset="0"/>
              </a:rPr>
              <a:t>küler</a:t>
            </a:r>
            <a:r>
              <a:rPr lang="tr-TR" sz="1300" dirty="0">
                <a:latin typeface="Georgia" panose="02040502050405020303" pitchFamily="18" charset="0"/>
              </a:rPr>
              <a:t> </a:t>
            </a:r>
            <a:r>
              <a:rPr lang="tr-TR" sz="1300" dirty="0" smtClean="0">
                <a:latin typeface="Georgia" panose="02040502050405020303" pitchFamily="18" charset="0"/>
              </a:rPr>
              <a:t>hastalıklar</a:t>
            </a:r>
            <a:r>
              <a:rPr lang="de-DE" sz="16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770166" y="1268760"/>
            <a:ext cx="1657818" cy="151216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sz="1600" b="1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İdyopatik</a:t>
            </a:r>
            <a:r>
              <a:rPr lang="de-DE" sz="16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endParaRPr lang="de-DE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 eaLnBrk="0" hangingPunct="0"/>
            <a:r>
              <a:rPr lang="tr-TR" sz="1600" b="1" dirty="0">
                <a:solidFill>
                  <a:schemeClr val="tx2"/>
                </a:solidFill>
                <a:latin typeface="Georgia" panose="02040502050405020303" pitchFamily="18" charset="0"/>
              </a:rPr>
              <a:t>İ</a:t>
            </a:r>
            <a:r>
              <a:rPr lang="de-DE" sz="16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ntersti</a:t>
            </a:r>
            <a:r>
              <a:rPr lang="tr-TR" sz="16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syel</a:t>
            </a:r>
            <a:endParaRPr lang="de-DE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algn="ctr" eaLnBrk="0" hangingPunct="0"/>
            <a:r>
              <a:rPr lang="tr-TR" sz="1600" b="1" dirty="0" err="1">
                <a:solidFill>
                  <a:schemeClr val="tx2"/>
                </a:solidFill>
                <a:latin typeface="Georgia" panose="02040502050405020303" pitchFamily="18" charset="0"/>
              </a:rPr>
              <a:t>Pnömoniler</a:t>
            </a:r>
            <a:endParaRPr lang="de-DE" sz="16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59275" y="1331608"/>
            <a:ext cx="2028949" cy="1377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sz="1600" dirty="0" err="1">
                <a:latin typeface="Georgia" panose="02040502050405020303" pitchFamily="18" charset="0"/>
              </a:rPr>
              <a:t>Granülomatöz</a:t>
            </a:r>
            <a:r>
              <a:rPr lang="de-DE" sz="1600" dirty="0">
                <a:latin typeface="Georgia" panose="02040502050405020303" pitchFamily="18" charset="0"/>
              </a:rPr>
              <a:t> </a:t>
            </a:r>
          </a:p>
          <a:p>
            <a:pPr algn="ctr" eaLnBrk="0" hangingPunct="0"/>
            <a:r>
              <a:rPr lang="de-DE" sz="1600" dirty="0">
                <a:latin typeface="Georgia" panose="02040502050405020303" pitchFamily="18" charset="0"/>
              </a:rPr>
              <a:t>DP</a:t>
            </a:r>
            <a:r>
              <a:rPr lang="tr-TR" sz="1600" dirty="0">
                <a:latin typeface="Georgia" panose="02040502050405020303" pitchFamily="18" charset="0"/>
              </a:rPr>
              <a:t>AH</a:t>
            </a:r>
          </a:p>
          <a:p>
            <a:pPr algn="ctr" eaLnBrk="0" hangingPunct="0"/>
            <a:r>
              <a:rPr lang="de-DE" sz="1300" dirty="0">
                <a:latin typeface="Georgia" panose="02040502050405020303" pitchFamily="18" charset="0"/>
              </a:rPr>
              <a:t>(</a:t>
            </a:r>
            <a:r>
              <a:rPr lang="tr-TR" sz="1300" dirty="0">
                <a:latin typeface="Georgia" panose="02040502050405020303" pitchFamily="18" charset="0"/>
              </a:rPr>
              <a:t>ör.</a:t>
            </a:r>
            <a:r>
              <a:rPr lang="de-DE" sz="1300" dirty="0">
                <a:latin typeface="Georgia" panose="02040502050405020303" pitchFamily="18" charset="0"/>
              </a:rPr>
              <a:t> </a:t>
            </a:r>
            <a:r>
              <a:rPr lang="de-DE" sz="1300" dirty="0" err="1" smtClean="0">
                <a:latin typeface="Georgia" panose="02040502050405020303" pitchFamily="18" charset="0"/>
              </a:rPr>
              <a:t>Sar</a:t>
            </a:r>
            <a:r>
              <a:rPr lang="tr-TR" sz="1300" dirty="0">
                <a:latin typeface="Georgia" panose="02040502050405020303" pitchFamily="18" charset="0"/>
              </a:rPr>
              <a:t>k</a:t>
            </a:r>
            <a:r>
              <a:rPr lang="de-DE" sz="1300" dirty="0" err="1">
                <a:latin typeface="Georgia" panose="02040502050405020303" pitchFamily="18" charset="0"/>
              </a:rPr>
              <a:t>oido</a:t>
            </a:r>
            <a:r>
              <a:rPr lang="tr-TR" sz="1300" dirty="0" smtClean="0">
                <a:latin typeface="Georgia" panose="02040502050405020303" pitchFamily="18" charset="0"/>
              </a:rPr>
              <a:t>z, </a:t>
            </a:r>
          </a:p>
          <a:p>
            <a:pPr algn="ctr" eaLnBrk="0" hangingPunct="0"/>
            <a:r>
              <a:rPr lang="tr-TR" sz="1300" dirty="0" err="1" smtClean="0">
                <a:latin typeface="Georgia" panose="02040502050405020303" pitchFamily="18" charset="0"/>
              </a:rPr>
              <a:t>Hipersensitivite</a:t>
            </a:r>
            <a:r>
              <a:rPr lang="tr-TR" sz="1300" dirty="0" smtClean="0">
                <a:latin typeface="Georgia" panose="02040502050405020303" pitchFamily="18" charset="0"/>
              </a:rPr>
              <a:t> </a:t>
            </a:r>
            <a:r>
              <a:rPr lang="tr-TR" sz="1300" dirty="0" err="1" smtClean="0">
                <a:latin typeface="Georgia" panose="02040502050405020303" pitchFamily="18" charset="0"/>
              </a:rPr>
              <a:t>pnömonisi</a:t>
            </a:r>
            <a:r>
              <a:rPr lang="de-DE" sz="1600" dirty="0" smtClean="0">
                <a:latin typeface="Georgia" panose="02040502050405020303" pitchFamily="18" charset="0"/>
              </a:rPr>
              <a:t>)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660232" y="1331608"/>
            <a:ext cx="2304256" cy="13773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sz="1600" dirty="0">
                <a:latin typeface="Georgia" panose="02040502050405020303" pitchFamily="18" charset="0"/>
              </a:rPr>
              <a:t>Diğer</a:t>
            </a:r>
            <a:r>
              <a:rPr lang="de-DE" sz="1600" dirty="0">
                <a:latin typeface="Georgia" panose="02040502050405020303" pitchFamily="18" charset="0"/>
              </a:rPr>
              <a:t> DP</a:t>
            </a:r>
            <a:r>
              <a:rPr lang="tr-TR" sz="1600" dirty="0">
                <a:latin typeface="Georgia" panose="02040502050405020303" pitchFamily="18" charset="0"/>
              </a:rPr>
              <a:t>AH</a:t>
            </a:r>
            <a:endParaRPr lang="de-DE" sz="1600" dirty="0">
              <a:latin typeface="Georgia" panose="02040502050405020303" pitchFamily="18" charset="0"/>
            </a:endParaRPr>
          </a:p>
          <a:p>
            <a:pPr algn="ctr" eaLnBrk="0" hangingPunct="0"/>
            <a:r>
              <a:rPr lang="de-DE" sz="1600" dirty="0">
                <a:latin typeface="Georgia" panose="02040502050405020303" pitchFamily="18" charset="0"/>
              </a:rPr>
              <a:t>(</a:t>
            </a:r>
            <a:r>
              <a:rPr lang="tr-TR" sz="1600" dirty="0">
                <a:latin typeface="Georgia" panose="02040502050405020303" pitchFamily="18" charset="0"/>
              </a:rPr>
              <a:t>ör.</a:t>
            </a:r>
            <a:r>
              <a:rPr lang="de-DE" sz="1600" dirty="0">
                <a:latin typeface="Georgia" panose="02040502050405020303" pitchFamily="18" charset="0"/>
              </a:rPr>
              <a:t> LAM, HX,</a:t>
            </a:r>
          </a:p>
          <a:p>
            <a:pPr algn="ctr" eaLnBrk="0" hangingPunct="0"/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err="1">
                <a:latin typeface="Georgia" panose="02040502050405020303" pitchFamily="18" charset="0"/>
              </a:rPr>
              <a:t>eo</a:t>
            </a:r>
            <a:r>
              <a:rPr lang="tr-TR" sz="1600" dirty="0">
                <a:latin typeface="Georgia" panose="02040502050405020303" pitchFamily="18" charset="0"/>
              </a:rPr>
              <a:t>z</a:t>
            </a:r>
            <a:r>
              <a:rPr lang="de-DE" sz="1600" dirty="0">
                <a:latin typeface="Georgia" panose="02040502050405020303" pitchFamily="18" charset="0"/>
              </a:rPr>
              <a:t>in</a:t>
            </a:r>
            <a:r>
              <a:rPr lang="tr-TR" sz="1600" dirty="0" err="1">
                <a:latin typeface="Georgia" panose="02040502050405020303" pitchFamily="18" charset="0"/>
              </a:rPr>
              <a:t>ofilik</a:t>
            </a:r>
            <a:r>
              <a:rPr lang="de-DE" sz="1600" dirty="0">
                <a:latin typeface="Georgia" panose="02040502050405020303" pitchFamily="18" charset="0"/>
              </a:rPr>
              <a:t> </a:t>
            </a:r>
            <a:r>
              <a:rPr lang="de-DE" sz="1600" dirty="0" err="1">
                <a:latin typeface="Georgia" panose="02040502050405020303" pitchFamily="18" charset="0"/>
              </a:rPr>
              <a:t>pn</a:t>
            </a:r>
            <a:r>
              <a:rPr lang="tr-TR" sz="1600" dirty="0" err="1">
                <a:latin typeface="Georgia" panose="02040502050405020303" pitchFamily="18" charset="0"/>
              </a:rPr>
              <a:t>ömoni</a:t>
            </a:r>
            <a:r>
              <a:rPr lang="de-DE" sz="1600" dirty="0">
                <a:latin typeface="Georgia" panose="02040502050405020303" pitchFamily="18" charset="0"/>
              </a:rPr>
              <a:t>)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76519" y="202288"/>
            <a:ext cx="6965513" cy="51484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DİFFÜZ</a:t>
            </a:r>
            <a:r>
              <a:rPr lang="de-D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PARANKİMAL</a:t>
            </a:r>
            <a:r>
              <a:rPr lang="de-D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AKCİĞER</a:t>
            </a:r>
            <a:r>
              <a:rPr lang="de-D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tr-TR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HASTALIĞI</a:t>
            </a:r>
            <a:endParaRPr lang="de-DE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3779912" y="2996364"/>
            <a:ext cx="2550134" cy="1080708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2075" tIns="46038" rIns="92075" bIns="46038" anchor="ctr"/>
          <a:lstStyle/>
          <a:p>
            <a:pPr algn="ctr"/>
            <a:r>
              <a:rPr lang="tr-TR" sz="1600" dirty="0">
                <a:latin typeface="Georgia" panose="02040502050405020303" pitchFamily="18" charset="0"/>
              </a:rPr>
              <a:t>IPF-dışı </a:t>
            </a:r>
            <a:r>
              <a:rPr lang="tr-TR" sz="1600" dirty="0" err="1">
                <a:latin typeface="Georgia" panose="02040502050405020303" pitchFamily="18" charset="0"/>
              </a:rPr>
              <a:t>İdyopatik</a:t>
            </a:r>
            <a:r>
              <a:rPr lang="de-DE" sz="1600" dirty="0">
                <a:latin typeface="Georgia" panose="02040502050405020303" pitchFamily="18" charset="0"/>
              </a:rPr>
              <a:t> </a:t>
            </a:r>
          </a:p>
          <a:p>
            <a:pPr algn="ctr"/>
            <a:r>
              <a:rPr lang="tr-TR" sz="1600" dirty="0">
                <a:latin typeface="Georgia" panose="02040502050405020303" pitchFamily="18" charset="0"/>
              </a:rPr>
              <a:t>İ</a:t>
            </a:r>
            <a:r>
              <a:rPr lang="de-DE" sz="1600" dirty="0" err="1">
                <a:latin typeface="Georgia" panose="02040502050405020303" pitchFamily="18" charset="0"/>
              </a:rPr>
              <a:t>ntersti</a:t>
            </a:r>
            <a:r>
              <a:rPr lang="tr-TR" sz="1600" dirty="0" err="1">
                <a:latin typeface="Georgia" panose="02040502050405020303" pitchFamily="18" charset="0"/>
              </a:rPr>
              <a:t>syel</a:t>
            </a:r>
            <a:endParaRPr lang="de-DE" sz="1600" dirty="0">
              <a:latin typeface="Georgia" panose="02040502050405020303" pitchFamily="18" charset="0"/>
            </a:endParaRPr>
          </a:p>
          <a:p>
            <a:pPr algn="ctr"/>
            <a:r>
              <a:rPr lang="tr-TR" sz="1600" dirty="0" err="1">
                <a:latin typeface="Georgia" panose="02040502050405020303" pitchFamily="18" charset="0"/>
              </a:rPr>
              <a:t>Pnömoniler</a:t>
            </a:r>
            <a:endParaRPr lang="de-DE" sz="1600" dirty="0">
              <a:latin typeface="Georgia" panose="02040502050405020303" pitchFamily="18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628976" y="3002566"/>
            <a:ext cx="2736304" cy="1146514"/>
          </a:xfrm>
          <a:prstGeom prst="rect">
            <a:avLst/>
          </a:prstGeom>
          <a:solidFill>
            <a:schemeClr val="accent3">
              <a:lumMod val="60000"/>
              <a:lumOff val="40000"/>
              <a:alpha val="59000"/>
            </a:schemeClr>
          </a:solidFill>
          <a:ln w="38100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tr-TR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İdyopatik</a:t>
            </a:r>
            <a:endParaRPr lang="de-DE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ctr" eaLnBrk="0" hangingPunct="0"/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Pulmoner</a:t>
            </a:r>
            <a:r>
              <a:rPr lang="tr-T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tr-TR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Fibrozis</a:t>
            </a:r>
            <a:r>
              <a:rPr lang="de-DE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de-DE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(IPF)</a:t>
            </a:r>
          </a:p>
        </p:txBody>
      </p:sp>
      <p:grpSp>
        <p:nvGrpSpPr>
          <p:cNvPr id="14" name="35 Grup"/>
          <p:cNvGrpSpPr/>
          <p:nvPr/>
        </p:nvGrpSpPr>
        <p:grpSpPr>
          <a:xfrm>
            <a:off x="1331640" y="843494"/>
            <a:ext cx="6288360" cy="451905"/>
            <a:chOff x="1331640" y="843494"/>
            <a:chExt cx="6288360" cy="451905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 flipV="1">
              <a:off x="1331640" y="1072094"/>
              <a:ext cx="0" cy="223305"/>
            </a:xfrm>
            <a:prstGeom prst="line">
              <a:avLst/>
            </a:prstGeom>
            <a:noFill/>
            <a:ln w="635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3421063" y="1072094"/>
              <a:ext cx="0" cy="223305"/>
            </a:xfrm>
            <a:prstGeom prst="line">
              <a:avLst/>
            </a:prstGeom>
            <a:noFill/>
            <a:ln w="635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5316538" y="1072094"/>
              <a:ext cx="0" cy="223305"/>
            </a:xfrm>
            <a:prstGeom prst="line">
              <a:avLst/>
            </a:prstGeom>
            <a:noFill/>
            <a:ln w="635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V="1">
              <a:off x="7620000" y="1072094"/>
              <a:ext cx="0" cy="223305"/>
            </a:xfrm>
            <a:prstGeom prst="line">
              <a:avLst/>
            </a:prstGeom>
            <a:noFill/>
            <a:ln w="635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371136" y="1066800"/>
              <a:ext cx="6248864" cy="0"/>
            </a:xfrm>
            <a:prstGeom prst="line">
              <a:avLst/>
            </a:prstGeom>
            <a:noFill/>
            <a:ln w="635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4572000" y="843494"/>
              <a:ext cx="0" cy="223305"/>
            </a:xfrm>
            <a:prstGeom prst="line">
              <a:avLst/>
            </a:prstGeom>
            <a:noFill/>
            <a:ln w="635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</p:grpSp>
      <p:grpSp>
        <p:nvGrpSpPr>
          <p:cNvPr id="21" name="34 Grup"/>
          <p:cNvGrpSpPr/>
          <p:nvPr/>
        </p:nvGrpSpPr>
        <p:grpSpPr>
          <a:xfrm>
            <a:off x="3347864" y="2780928"/>
            <a:ext cx="432048" cy="864096"/>
            <a:chOff x="3347864" y="2780928"/>
            <a:chExt cx="432048" cy="864096"/>
          </a:xfrm>
        </p:grpSpPr>
        <p:sp>
          <p:nvSpPr>
            <p:cNvPr id="22" name="Line 26"/>
            <p:cNvSpPr>
              <a:spLocks noChangeShapeType="1"/>
            </p:cNvSpPr>
            <p:nvPr/>
          </p:nvSpPr>
          <p:spPr bwMode="auto">
            <a:xfrm flipV="1">
              <a:off x="3563888" y="2780928"/>
              <a:ext cx="0" cy="864096"/>
            </a:xfrm>
            <a:prstGeom prst="line">
              <a:avLst/>
            </a:prstGeom>
            <a:noFill/>
            <a:ln w="762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  <p:sp>
          <p:nvSpPr>
            <p:cNvPr id="23" name="Line 27"/>
            <p:cNvSpPr>
              <a:spLocks noChangeShapeType="1"/>
            </p:cNvSpPr>
            <p:nvPr/>
          </p:nvSpPr>
          <p:spPr bwMode="auto">
            <a:xfrm flipV="1">
              <a:off x="3347864" y="3645024"/>
              <a:ext cx="432048" cy="0"/>
            </a:xfrm>
            <a:prstGeom prst="line">
              <a:avLst/>
            </a:prstGeom>
            <a:noFill/>
            <a:ln w="762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tr-TR" sz="1600">
                <a:latin typeface="Georgia" panose="02040502050405020303" pitchFamily="18" charset="0"/>
              </a:endParaRPr>
            </a:p>
          </p:txBody>
        </p:sp>
      </p:grpSp>
      <p:grpSp>
        <p:nvGrpSpPr>
          <p:cNvPr id="24" name="43 Grup"/>
          <p:cNvGrpSpPr/>
          <p:nvPr/>
        </p:nvGrpSpPr>
        <p:grpSpPr>
          <a:xfrm>
            <a:off x="1907704" y="4086235"/>
            <a:ext cx="6552728" cy="2536814"/>
            <a:chOff x="1907704" y="4086235"/>
            <a:chExt cx="6552728" cy="2536814"/>
          </a:xfrm>
        </p:grpSpPr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913296" y="4282938"/>
              <a:ext cx="2802720" cy="6637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Deskuamatif</a:t>
              </a:r>
              <a:r>
                <a:rPr lang="de-DE" sz="1600" dirty="0">
                  <a:latin typeface="Georgia" panose="02040502050405020303" pitchFamily="18" charset="0"/>
                </a:rPr>
                <a:t> </a:t>
              </a:r>
              <a:r>
                <a:rPr lang="tr-TR" sz="1600" dirty="0" err="1">
                  <a:latin typeface="Georgia" panose="02040502050405020303" pitchFamily="18" charset="0"/>
                </a:rPr>
                <a:t>İnterstisyel</a:t>
              </a:r>
              <a:endParaRPr lang="de-DE" sz="1600" dirty="0">
                <a:latin typeface="Georgia" panose="02040502050405020303" pitchFamily="18" charset="0"/>
              </a:endParaRPr>
            </a:p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Pnömoni</a:t>
              </a:r>
              <a:r>
                <a:rPr lang="de-DE" sz="1600" dirty="0">
                  <a:latin typeface="Georgia" panose="02040502050405020303" pitchFamily="18" charset="0"/>
                </a:rPr>
                <a:t> (DIP)</a:t>
              </a: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907704" y="5127340"/>
              <a:ext cx="2808312" cy="6575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tr-TR" sz="1600">
                  <a:latin typeface="Georgia" panose="02040502050405020303" pitchFamily="18" charset="0"/>
                </a:rPr>
                <a:t>Akut</a:t>
              </a:r>
              <a:r>
                <a:rPr lang="de-DE" sz="1600">
                  <a:latin typeface="Georgia" panose="02040502050405020303" pitchFamily="18" charset="0"/>
                </a:rPr>
                <a:t> </a:t>
              </a:r>
              <a:r>
                <a:rPr lang="tr-TR" sz="1600">
                  <a:latin typeface="Georgia" panose="02040502050405020303" pitchFamily="18" charset="0"/>
                </a:rPr>
                <a:t>İnterstisyel</a:t>
              </a:r>
              <a:r>
                <a:rPr lang="de-DE" sz="1600">
                  <a:latin typeface="Georgia" panose="02040502050405020303" pitchFamily="18" charset="0"/>
                </a:rPr>
                <a:t> </a:t>
              </a:r>
            </a:p>
            <a:p>
              <a:pPr algn="ctr" eaLnBrk="0" hangingPunct="0"/>
              <a:r>
                <a:rPr lang="tr-TR" sz="1600">
                  <a:latin typeface="Georgia" panose="02040502050405020303" pitchFamily="18" charset="0"/>
                </a:rPr>
                <a:t>Pnömoni</a:t>
              </a:r>
              <a:r>
                <a:rPr lang="de-DE" sz="1600">
                  <a:latin typeface="Georgia" panose="02040502050405020303" pitchFamily="18" charset="0"/>
                </a:rPr>
                <a:t> (AIP)</a:t>
              </a: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5513882" y="5963953"/>
              <a:ext cx="2946550" cy="6575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Lenfositik</a:t>
              </a:r>
              <a:r>
                <a:rPr lang="de-DE" sz="1600" dirty="0">
                  <a:latin typeface="Georgia" panose="02040502050405020303" pitchFamily="18" charset="0"/>
                </a:rPr>
                <a:t> </a:t>
              </a:r>
              <a:r>
                <a:rPr lang="tr-TR" sz="1600" dirty="0" err="1">
                  <a:latin typeface="Georgia" panose="02040502050405020303" pitchFamily="18" charset="0"/>
                </a:rPr>
                <a:t>İnterstisyel</a:t>
              </a:r>
              <a:endParaRPr lang="de-DE" sz="1600" dirty="0">
                <a:latin typeface="Georgia" panose="02040502050405020303" pitchFamily="18" charset="0"/>
              </a:endParaRPr>
            </a:p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Pnömoni</a:t>
              </a:r>
              <a:r>
                <a:rPr lang="de-DE" sz="1600" dirty="0">
                  <a:latin typeface="Georgia" panose="02040502050405020303" pitchFamily="18" charset="0"/>
                </a:rPr>
                <a:t> (LIP)</a:t>
              </a: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907704" y="5965540"/>
              <a:ext cx="2808312" cy="6575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Nonspesifik</a:t>
              </a:r>
              <a:r>
                <a:rPr lang="de-DE" sz="1600" dirty="0">
                  <a:latin typeface="Georgia" panose="02040502050405020303" pitchFamily="18" charset="0"/>
                </a:rPr>
                <a:t> </a:t>
              </a:r>
              <a:r>
                <a:rPr lang="tr-TR" sz="1600" dirty="0" err="1">
                  <a:latin typeface="Georgia" panose="02040502050405020303" pitchFamily="18" charset="0"/>
                </a:rPr>
                <a:t>İnterstisyel</a:t>
              </a:r>
              <a:endParaRPr lang="de-DE" sz="1600" dirty="0">
                <a:latin typeface="Georgia" panose="02040502050405020303" pitchFamily="18" charset="0"/>
              </a:endParaRPr>
            </a:p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Pnömoni</a:t>
              </a:r>
              <a:r>
                <a:rPr lang="de-DE" sz="1600" dirty="0">
                  <a:latin typeface="Georgia" panose="02040502050405020303" pitchFamily="18" charset="0"/>
                </a:rPr>
                <a:t> (NSIP)</a:t>
              </a: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5513882" y="5127340"/>
              <a:ext cx="2946550" cy="6575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Kriptojenik</a:t>
              </a:r>
              <a:r>
                <a:rPr lang="de-DE" sz="1600" dirty="0">
                  <a:latin typeface="Georgia" panose="02040502050405020303" pitchFamily="18" charset="0"/>
                </a:rPr>
                <a:t> </a:t>
              </a:r>
              <a:r>
                <a:rPr lang="tr-TR" sz="1600" dirty="0">
                  <a:latin typeface="Georgia" panose="02040502050405020303" pitchFamily="18" charset="0"/>
                </a:rPr>
                <a:t>Organize</a:t>
              </a:r>
              <a:endParaRPr lang="de-DE" sz="1600" dirty="0">
                <a:latin typeface="Georgia" panose="02040502050405020303" pitchFamily="18" charset="0"/>
              </a:endParaRPr>
            </a:p>
            <a:p>
              <a:pPr algn="ctr" eaLnBrk="0" hangingPunct="0"/>
              <a:r>
                <a:rPr lang="tr-TR" sz="1600" dirty="0" err="1">
                  <a:latin typeface="Georgia" panose="02040502050405020303" pitchFamily="18" charset="0"/>
                </a:rPr>
                <a:t>Pnömoni</a:t>
              </a:r>
              <a:r>
                <a:rPr lang="de-DE" sz="1600" dirty="0">
                  <a:latin typeface="Georgia" panose="02040502050405020303" pitchFamily="18" charset="0"/>
                </a:rPr>
                <a:t> (COP)</a:t>
              </a: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5466087" y="4208650"/>
              <a:ext cx="2994345" cy="7443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lIns="92075" tIns="46038" rIns="92075" bIns="46038" anchor="ctr"/>
            <a:lstStyle/>
            <a:p>
              <a:pPr algn="ctr" eaLnBrk="0" hangingPunct="0"/>
              <a:r>
                <a:rPr lang="tr-TR" sz="1600">
                  <a:latin typeface="Georgia" panose="02040502050405020303" pitchFamily="18" charset="0"/>
                </a:rPr>
                <a:t>Respiratuvar</a:t>
              </a:r>
              <a:r>
                <a:rPr lang="de-DE" sz="1600">
                  <a:latin typeface="Georgia" panose="02040502050405020303" pitchFamily="18" charset="0"/>
                </a:rPr>
                <a:t> </a:t>
              </a:r>
              <a:r>
                <a:rPr lang="tr-TR" sz="1600">
                  <a:latin typeface="Georgia" panose="02040502050405020303" pitchFamily="18" charset="0"/>
                </a:rPr>
                <a:t>Bronşiyolit</a:t>
              </a:r>
              <a:r>
                <a:rPr lang="de-DE" sz="1600">
                  <a:latin typeface="Georgia" panose="02040502050405020303" pitchFamily="18" charset="0"/>
                </a:rPr>
                <a:t>/</a:t>
              </a:r>
            </a:p>
            <a:p>
              <a:pPr algn="ctr" eaLnBrk="0" hangingPunct="0"/>
              <a:r>
                <a:rPr lang="tr-TR" sz="1600">
                  <a:latin typeface="Georgia" panose="02040502050405020303" pitchFamily="18" charset="0"/>
                </a:rPr>
                <a:t>Interst</a:t>
              </a:r>
              <a:r>
                <a:rPr lang="de-DE" sz="1600">
                  <a:latin typeface="Georgia" panose="02040502050405020303" pitchFamily="18" charset="0"/>
                </a:rPr>
                <a:t>. </a:t>
              </a:r>
              <a:r>
                <a:rPr lang="tr-TR" sz="1600">
                  <a:latin typeface="Georgia" panose="02040502050405020303" pitchFamily="18" charset="0"/>
                </a:rPr>
                <a:t>Akc</a:t>
              </a:r>
              <a:r>
                <a:rPr lang="de-DE" sz="1600">
                  <a:latin typeface="Georgia" panose="02040502050405020303" pitchFamily="18" charset="0"/>
                </a:rPr>
                <a:t> </a:t>
              </a:r>
              <a:r>
                <a:rPr lang="tr-TR" sz="1600">
                  <a:latin typeface="Georgia" panose="02040502050405020303" pitchFamily="18" charset="0"/>
                </a:rPr>
                <a:t>Hast</a:t>
              </a:r>
              <a:r>
                <a:rPr lang="de-DE" sz="1600">
                  <a:latin typeface="Georgia" panose="02040502050405020303" pitchFamily="18" charset="0"/>
                </a:rPr>
                <a:t>. (RB</a:t>
              </a:r>
              <a:r>
                <a:rPr lang="tr-TR" sz="1600">
                  <a:latin typeface="Georgia" panose="02040502050405020303" pitchFamily="18" charset="0"/>
                </a:rPr>
                <a:t>-</a:t>
              </a:r>
              <a:r>
                <a:rPr lang="de-DE" sz="1600">
                  <a:latin typeface="Georgia" panose="02040502050405020303" pitchFamily="18" charset="0"/>
                </a:rPr>
                <a:t>ILD)</a:t>
              </a:r>
            </a:p>
          </p:txBody>
        </p:sp>
        <p:grpSp>
          <p:nvGrpSpPr>
            <p:cNvPr id="31" name="32 Grup"/>
            <p:cNvGrpSpPr/>
            <p:nvPr/>
          </p:nvGrpSpPr>
          <p:grpSpPr>
            <a:xfrm>
              <a:off x="4788024" y="4086235"/>
              <a:ext cx="576064" cy="2158613"/>
              <a:chOff x="4788024" y="4086235"/>
              <a:chExt cx="576064" cy="2158613"/>
            </a:xfrm>
          </p:grpSpPr>
          <p:sp>
            <p:nvSpPr>
              <p:cNvPr id="32" name="Line 27"/>
              <p:cNvSpPr>
                <a:spLocks noChangeShapeType="1"/>
              </p:cNvSpPr>
              <p:nvPr/>
            </p:nvSpPr>
            <p:spPr bwMode="auto">
              <a:xfrm flipV="1">
                <a:off x="4788024" y="4581128"/>
                <a:ext cx="576064" cy="0"/>
              </a:xfrm>
              <a:prstGeom prst="line">
                <a:avLst/>
              </a:prstGeom>
              <a:noFill/>
              <a:ln w="63500" cap="rnd" cmpd="sng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tr-TR" sz="1600">
                  <a:latin typeface="Georgia" panose="02040502050405020303" pitchFamily="18" charset="0"/>
                </a:endParaRPr>
              </a:p>
            </p:txBody>
          </p:sp>
          <p:sp>
            <p:nvSpPr>
              <p:cNvPr id="33" name="Line 28"/>
              <p:cNvSpPr>
                <a:spLocks noChangeShapeType="1"/>
              </p:cNvSpPr>
              <p:nvPr/>
            </p:nvSpPr>
            <p:spPr bwMode="auto">
              <a:xfrm>
                <a:off x="4788024" y="5445224"/>
                <a:ext cx="576064" cy="0"/>
              </a:xfrm>
              <a:prstGeom prst="line">
                <a:avLst/>
              </a:prstGeom>
              <a:noFill/>
              <a:ln w="63500" cap="rnd" cmpd="sng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tr-TR" sz="1600">
                  <a:latin typeface="Georgia" panose="02040502050405020303" pitchFamily="18" charset="0"/>
                </a:endParaRPr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>
                <a:off x="5079824" y="4086235"/>
                <a:ext cx="0" cy="2158613"/>
              </a:xfrm>
              <a:prstGeom prst="line">
                <a:avLst/>
              </a:prstGeom>
              <a:noFill/>
              <a:ln w="63500" cap="rnd" cmpd="sng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tr-TR" sz="1600">
                  <a:latin typeface="Georgia" panose="02040502050405020303" pitchFamily="18" charset="0"/>
                </a:endParaRPr>
              </a:p>
            </p:txBody>
          </p:sp>
          <p:sp>
            <p:nvSpPr>
              <p:cNvPr id="35" name="Line 28"/>
              <p:cNvSpPr>
                <a:spLocks noChangeShapeType="1"/>
              </p:cNvSpPr>
              <p:nvPr/>
            </p:nvSpPr>
            <p:spPr bwMode="auto">
              <a:xfrm>
                <a:off x="4788024" y="6237312"/>
                <a:ext cx="576064" cy="0"/>
              </a:xfrm>
              <a:prstGeom prst="line">
                <a:avLst/>
              </a:prstGeom>
              <a:noFill/>
              <a:ln w="63500" cap="rnd" cmpd="sng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/>
              <a:p>
                <a:endParaRPr lang="tr-TR" sz="1600">
                  <a:latin typeface="Georgia" panose="02040502050405020303" pitchFamily="18" charset="0"/>
                </a:endParaRPr>
              </a:p>
            </p:txBody>
          </p:sp>
        </p:grpSp>
      </p:grpSp>
      <p:sp>
        <p:nvSpPr>
          <p:cNvPr id="36" name="33 Slayt Numarası Yer Tutucusu"/>
          <p:cNvSpPr txBox="1">
            <a:spLocks/>
          </p:cNvSpPr>
          <p:nvPr/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defPPr>
              <a:defRPr lang="tr-TR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989B33-B252-4802-B6A1-AE90230FA714}" type="slidenum">
              <a:rPr lang="tr-TR" sz="1600" smtClean="0">
                <a:latin typeface="Georgia" panose="02040502050405020303" pitchFamily="18" charset="0"/>
              </a:rPr>
              <a:pPr/>
              <a:t>25</a:t>
            </a:fld>
            <a:endParaRPr lang="tr-TR" sz="160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8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>
                <a:latin typeface="Georgia" panose="02040502050405020303" pitchFamily="18" charset="0"/>
              </a:rPr>
              <a:t>İPF (</a:t>
            </a:r>
            <a:r>
              <a:rPr lang="tr-TR" dirty="0" err="1" smtClean="0">
                <a:latin typeface="Georgia" panose="02040502050405020303" pitchFamily="18" charset="0"/>
              </a:rPr>
              <a:t>idiyopatik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pulmoner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fibrozis</a:t>
            </a:r>
            <a:r>
              <a:rPr lang="tr-TR" dirty="0" smtClean="0">
                <a:latin typeface="Georgia" panose="02040502050405020303" pitchFamily="18" charset="0"/>
              </a:rPr>
              <a:t>) sıklıkla erişkinlerde görülen akciğere sınırlı, </a:t>
            </a:r>
            <a:r>
              <a:rPr lang="tr-TR" dirty="0" err="1" smtClean="0">
                <a:latin typeface="Georgia" panose="02040502050405020303" pitchFamily="18" charset="0"/>
              </a:rPr>
              <a:t>UIP’nin</a:t>
            </a:r>
            <a:r>
              <a:rPr lang="tr-TR" dirty="0" smtClean="0">
                <a:latin typeface="Georgia" panose="02040502050405020303" pitchFamily="18" charset="0"/>
              </a:rPr>
              <a:t> (</a:t>
            </a:r>
            <a:r>
              <a:rPr lang="tr-TR" dirty="0" err="1" smtClean="0">
                <a:latin typeface="Georgia" panose="02040502050405020303" pitchFamily="18" charset="0"/>
              </a:rPr>
              <a:t>usual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interstitial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pnomöni</a:t>
            </a:r>
            <a:r>
              <a:rPr lang="tr-TR" dirty="0" smtClean="0">
                <a:latin typeface="Georgia" panose="02040502050405020303" pitchFamily="18" charset="0"/>
              </a:rPr>
              <a:t>) histolojik ve/veya radyolojik </a:t>
            </a:r>
            <a:r>
              <a:rPr lang="tr-TR" dirty="0" err="1" smtClean="0">
                <a:latin typeface="Georgia" panose="02040502050405020303" pitchFamily="18" charset="0"/>
              </a:rPr>
              <a:t>paternini</a:t>
            </a:r>
            <a:r>
              <a:rPr lang="tr-TR" dirty="0" smtClean="0">
                <a:latin typeface="Georgia" panose="02040502050405020303" pitchFamily="18" charset="0"/>
              </a:rPr>
              <a:t> gösteren, sebebi bilinmeyen, kronik ilerleyici </a:t>
            </a:r>
            <a:r>
              <a:rPr lang="tr-TR" dirty="0" err="1" smtClean="0">
                <a:latin typeface="Georgia" panose="02040502050405020303" pitchFamily="18" charset="0"/>
              </a:rPr>
              <a:t>fibrozan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interstisyel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pnomönilerin</a:t>
            </a:r>
            <a:r>
              <a:rPr lang="tr-TR" dirty="0" smtClean="0">
                <a:latin typeface="Georgia" panose="02040502050405020303" pitchFamily="18" charset="0"/>
              </a:rPr>
              <a:t> spesifik bir formudur. </a:t>
            </a:r>
          </a:p>
          <a:p>
            <a:r>
              <a:rPr lang="tr-TR" i="1" dirty="0" err="1" smtClean="0">
                <a:latin typeface="Georgia" panose="02040502050405020303" pitchFamily="18" charset="0"/>
              </a:rPr>
              <a:t>Prevalans</a:t>
            </a:r>
            <a:r>
              <a:rPr lang="tr-TR" i="1" dirty="0" smtClean="0">
                <a:latin typeface="Georgia" panose="02040502050405020303" pitchFamily="18" charset="0"/>
              </a:rPr>
              <a:t>; </a:t>
            </a:r>
            <a:r>
              <a:rPr lang="tr-TR" i="1" dirty="0">
                <a:latin typeface="Georgia" panose="02040502050405020303" pitchFamily="18" charset="0"/>
              </a:rPr>
              <a:t>100.000 </a:t>
            </a:r>
            <a:r>
              <a:rPr lang="tr-TR" i="1" dirty="0" smtClean="0">
                <a:latin typeface="Georgia" panose="02040502050405020303" pitchFamily="18" charset="0"/>
              </a:rPr>
              <a:t>de 3-8,ileri yaşta </a:t>
            </a:r>
            <a:r>
              <a:rPr lang="tr-TR" i="1" dirty="0">
                <a:latin typeface="Georgia" panose="02040502050405020303" pitchFamily="18" charset="0"/>
              </a:rPr>
              <a:t>özellikle de 6. </a:t>
            </a:r>
            <a:r>
              <a:rPr lang="tr-TR" i="1" dirty="0" err="1" smtClean="0">
                <a:latin typeface="Georgia" panose="02040502050405020303" pitchFamily="18" charset="0"/>
              </a:rPr>
              <a:t>dekad</a:t>
            </a:r>
            <a:r>
              <a:rPr lang="tr-TR" i="1" dirty="0" smtClean="0">
                <a:latin typeface="Georgia" panose="02040502050405020303" pitchFamily="18" charset="0"/>
              </a:rPr>
              <a:t> sonrasında </a:t>
            </a:r>
            <a:r>
              <a:rPr lang="tr-TR" i="1" dirty="0" err="1" smtClean="0">
                <a:latin typeface="Georgia" panose="02040502050405020303" pitchFamily="18" charset="0"/>
              </a:rPr>
              <a:t>prevalansı</a:t>
            </a:r>
            <a:r>
              <a:rPr lang="tr-TR" i="1" dirty="0" smtClean="0">
                <a:latin typeface="Georgia" panose="02040502050405020303" pitchFamily="18" charset="0"/>
              </a:rPr>
              <a:t> artar.</a:t>
            </a:r>
          </a:p>
          <a:p>
            <a:r>
              <a:rPr lang="tr-TR" i="1" dirty="0" smtClean="0">
                <a:latin typeface="Georgia" panose="02040502050405020303" pitchFamily="18" charset="0"/>
              </a:rPr>
              <a:t>Erkeklerde ve sigara içenlerde daha sık</a:t>
            </a:r>
          </a:p>
          <a:p>
            <a:r>
              <a:rPr lang="tr-TR" i="1" dirty="0" err="1" smtClean="0">
                <a:latin typeface="Georgia" panose="02040502050405020303" pitchFamily="18" charset="0"/>
              </a:rPr>
              <a:t>Prognozu</a:t>
            </a:r>
            <a:r>
              <a:rPr lang="tr-TR" i="1" dirty="0" smtClean="0">
                <a:latin typeface="Georgia" panose="02040502050405020303" pitchFamily="18" charset="0"/>
              </a:rPr>
              <a:t> kötü, ortalama yaşam beklentisi 3 yıl</a:t>
            </a:r>
            <a:endParaRPr lang="tr-TR" i="1" dirty="0">
              <a:latin typeface="Georgia" panose="02040502050405020303" pitchFamily="18" charset="0"/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IPF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989B33-B252-4802-B6A1-AE90230FA714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51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graphicFrame>
        <p:nvGraphicFramePr>
          <p:cNvPr id="4" name="7 İçerik Yer Tutucusu"/>
          <p:cNvGraphicFramePr>
            <a:graphicFrameLocks/>
          </p:cNvGraphicFramePr>
          <p:nvPr/>
        </p:nvGraphicFramePr>
        <p:xfrm>
          <a:off x="467544" y="260649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39">
                <a:tc gridSpan="3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UIP</a:t>
                      </a:r>
                      <a:r>
                        <a:rPr lang="tr-TR" baseline="0" dirty="0" smtClean="0"/>
                        <a:t> PATERNİ HRCT KRİTERLERİ</a:t>
                      </a:r>
                      <a:endParaRPr lang="tr-TR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07">
                <a:tc>
                  <a:txBody>
                    <a:bodyPr/>
                    <a:lstStyle/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UIP PATERNİ</a:t>
                      </a:r>
                    </a:p>
                    <a:p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(4</a:t>
                      </a:r>
                      <a:r>
                        <a:rPr lang="tr-TR" sz="1400" b="0" baseline="0" dirty="0" smtClean="0">
                          <a:solidFill>
                            <a:schemeClr val="tx1"/>
                          </a:solidFill>
                        </a:rPr>
                        <a:t> KRİTERİN HEPSİ</a:t>
                      </a:r>
                      <a:r>
                        <a:rPr lang="tr-TR" sz="1400" b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tr-T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OLASI UIP PATERNİ</a:t>
                      </a:r>
                    </a:p>
                    <a:p>
                      <a:r>
                        <a:rPr lang="tr-TR" sz="1400" dirty="0" smtClean="0"/>
                        <a:t>(3 KRİTERİN HEPSİ)</a:t>
                      </a:r>
                      <a:endParaRPr lang="tr-T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smtClean="0"/>
                        <a:t>UIP PATERNİNE AYKIRI</a:t>
                      </a:r>
                    </a:p>
                    <a:p>
                      <a:r>
                        <a:rPr lang="tr-TR" sz="1400" dirty="0" smtClean="0"/>
                        <a:t>(HERHANGİ BİRİ)</a:t>
                      </a:r>
                      <a:endParaRPr lang="tr-TR" sz="1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226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0" dirty="0" err="1" smtClean="0">
                          <a:solidFill>
                            <a:srgbClr val="C00000"/>
                          </a:solidFill>
                        </a:rPr>
                        <a:t>Subplevral</a:t>
                      </a:r>
                      <a:r>
                        <a:rPr lang="tr-TR" sz="1100" b="0" baseline="0" dirty="0" smtClean="0">
                          <a:solidFill>
                            <a:srgbClr val="C00000"/>
                          </a:solidFill>
                        </a:rPr>
                        <a:t>, bazal predominans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r-TR" sz="110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0" baseline="0" dirty="0" err="1" smtClean="0">
                          <a:solidFill>
                            <a:srgbClr val="C00000"/>
                          </a:solidFill>
                        </a:rPr>
                        <a:t>Retiküler</a:t>
                      </a:r>
                      <a:r>
                        <a:rPr lang="tr-TR" sz="1100" b="0" baseline="0" dirty="0" smtClean="0">
                          <a:solidFill>
                            <a:srgbClr val="C00000"/>
                          </a:solidFill>
                        </a:rPr>
                        <a:t> anormallikler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r-TR" sz="110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0" baseline="0" dirty="0" smtClean="0">
                          <a:solidFill>
                            <a:srgbClr val="C00000"/>
                          </a:solidFill>
                        </a:rPr>
                        <a:t>Bal peteği görünümü (Traksiyon </a:t>
                      </a:r>
                      <a:r>
                        <a:rPr lang="tr-TR" sz="1100" b="0" baseline="0" dirty="0" err="1" smtClean="0">
                          <a:solidFill>
                            <a:srgbClr val="C00000"/>
                          </a:solidFill>
                        </a:rPr>
                        <a:t>bronşektazileri</a:t>
                      </a:r>
                      <a:r>
                        <a:rPr lang="tr-TR" sz="1100" b="0" baseline="0" dirty="0" smtClean="0">
                          <a:solidFill>
                            <a:srgbClr val="C00000"/>
                          </a:solidFill>
                        </a:rPr>
                        <a:t> ile birlikte veya değil 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tr-TR" sz="1100" b="0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="0" baseline="0" dirty="0" smtClean="0">
                          <a:solidFill>
                            <a:srgbClr val="C00000"/>
                          </a:solidFill>
                        </a:rPr>
                        <a:t>UIP </a:t>
                      </a:r>
                      <a:r>
                        <a:rPr lang="tr-TR" sz="1100" b="0" baseline="0" dirty="0" err="1" smtClean="0">
                          <a:solidFill>
                            <a:srgbClr val="C00000"/>
                          </a:solidFill>
                        </a:rPr>
                        <a:t>paternine</a:t>
                      </a:r>
                      <a:r>
                        <a:rPr lang="tr-TR" sz="1100" b="0" baseline="0" dirty="0" smtClean="0">
                          <a:solidFill>
                            <a:srgbClr val="C00000"/>
                          </a:solidFill>
                        </a:rPr>
                        <a:t> aykırı faktörlerin yokluğu</a:t>
                      </a:r>
                      <a:endParaRPr lang="tr-TR" sz="11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100" dirty="0" err="1" smtClean="0"/>
                        <a:t>Subplevral</a:t>
                      </a:r>
                      <a:r>
                        <a:rPr lang="tr-TR" sz="1100" baseline="0" dirty="0" smtClean="0"/>
                        <a:t>, bazal predominans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r-TR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100" baseline="0" dirty="0" err="1" smtClean="0"/>
                        <a:t>Retiküler</a:t>
                      </a:r>
                      <a:r>
                        <a:rPr lang="tr-TR" sz="1100" baseline="0" dirty="0" smtClean="0"/>
                        <a:t> anormallikler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tr-TR" sz="11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tr-TR" sz="1100" baseline="0" dirty="0" smtClean="0"/>
                        <a:t>UIP </a:t>
                      </a:r>
                      <a:r>
                        <a:rPr lang="tr-TR" sz="1100" baseline="0" dirty="0" err="1" smtClean="0"/>
                        <a:t>paternine</a:t>
                      </a:r>
                      <a:r>
                        <a:rPr lang="tr-TR" sz="1100" baseline="0" dirty="0" smtClean="0"/>
                        <a:t> aykırı faktörlerin yokluğu</a:t>
                      </a:r>
                      <a:endParaRPr lang="tr-TR" sz="11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baseline="0" dirty="0" smtClean="0"/>
                    </a:p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050" dirty="0" smtClean="0"/>
                        <a:t> </a:t>
                      </a:r>
                      <a:r>
                        <a:rPr lang="tr-TR" sz="1100" dirty="0" smtClean="0"/>
                        <a:t>Yukarı veya orta akciğer predominansı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dirty="0" smtClean="0"/>
                        <a:t> </a:t>
                      </a:r>
                      <a:r>
                        <a:rPr lang="tr-TR" sz="1100" dirty="0" err="1" smtClean="0"/>
                        <a:t>Prebornkovaskuler</a:t>
                      </a:r>
                      <a:r>
                        <a:rPr lang="tr-TR" sz="1100" dirty="0" smtClean="0"/>
                        <a:t> predominans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dirty="0" smtClean="0"/>
                        <a:t> Yaygın</a:t>
                      </a:r>
                      <a:r>
                        <a:rPr lang="tr-TR" sz="1100" baseline="0" dirty="0" smtClean="0"/>
                        <a:t> buzlu cam anormalliği (</a:t>
                      </a:r>
                      <a:r>
                        <a:rPr lang="tr-TR" sz="1100" baseline="0" dirty="0" err="1" smtClean="0"/>
                        <a:t>retikülerden</a:t>
                      </a:r>
                      <a:r>
                        <a:rPr lang="tr-TR" sz="1100" baseline="0" dirty="0" smtClean="0"/>
                        <a:t> yaygın)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aseline="0" dirty="0" smtClean="0"/>
                        <a:t> Yaygın </a:t>
                      </a:r>
                      <a:r>
                        <a:rPr lang="tr-TR" sz="1100" baseline="0" dirty="0" err="1" smtClean="0"/>
                        <a:t>mikronoduller</a:t>
                      </a:r>
                      <a:r>
                        <a:rPr lang="tr-TR" sz="1100" baseline="0" dirty="0" smtClean="0"/>
                        <a:t> (</a:t>
                      </a:r>
                      <a:r>
                        <a:rPr lang="tr-TR" sz="1100" baseline="0" dirty="0" err="1" smtClean="0"/>
                        <a:t>bilateral</a:t>
                      </a:r>
                      <a:r>
                        <a:rPr lang="tr-TR" sz="1100" baseline="0" dirty="0" smtClean="0"/>
                        <a:t>, </a:t>
                      </a:r>
                      <a:r>
                        <a:rPr lang="tr-TR" sz="1100" baseline="0" dirty="0" err="1" smtClean="0"/>
                        <a:t>ust</a:t>
                      </a:r>
                      <a:r>
                        <a:rPr lang="tr-TR" sz="1100" baseline="0" dirty="0" smtClean="0"/>
                        <a:t> loblarda lokalize)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aseline="0" dirty="0" smtClean="0"/>
                        <a:t> Ayrık kistler (</a:t>
                      </a:r>
                      <a:r>
                        <a:rPr lang="tr-TR" sz="1100" baseline="0" dirty="0" err="1" smtClean="0"/>
                        <a:t>multipl</a:t>
                      </a:r>
                      <a:r>
                        <a:rPr lang="tr-TR" sz="1100" baseline="0" dirty="0" smtClean="0"/>
                        <a:t>, </a:t>
                      </a:r>
                      <a:r>
                        <a:rPr lang="tr-TR" sz="1100" baseline="0" dirty="0" err="1" smtClean="0"/>
                        <a:t>bilateral</a:t>
                      </a:r>
                      <a:r>
                        <a:rPr lang="tr-TR" sz="1100" baseline="0" dirty="0" smtClean="0"/>
                        <a:t>,bal peteği alanından uzak)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aseline="0" dirty="0" smtClean="0"/>
                        <a:t> </a:t>
                      </a:r>
                      <a:r>
                        <a:rPr lang="tr-TR" sz="1100" baseline="0" dirty="0" err="1" smtClean="0"/>
                        <a:t>Difüz</a:t>
                      </a:r>
                      <a:r>
                        <a:rPr lang="tr-TR" sz="1100" baseline="0" dirty="0" smtClean="0"/>
                        <a:t> mozaik </a:t>
                      </a:r>
                      <a:r>
                        <a:rPr lang="tr-TR" sz="1100" baseline="0" dirty="0" err="1" smtClean="0"/>
                        <a:t>atenuasyon</a:t>
                      </a:r>
                      <a:r>
                        <a:rPr lang="tr-TR" sz="1100" baseline="0" dirty="0" smtClean="0"/>
                        <a:t>/hava hapsi (</a:t>
                      </a:r>
                      <a:r>
                        <a:rPr lang="tr-TR" sz="1100" baseline="0" dirty="0" err="1" smtClean="0"/>
                        <a:t>bilateral</a:t>
                      </a:r>
                      <a:r>
                        <a:rPr lang="tr-TR" sz="1100" baseline="0" dirty="0" smtClean="0"/>
                        <a:t>,üç veya daha fazla lobda)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tr-TR" sz="1100" baseline="0" dirty="0" smtClean="0"/>
                        <a:t> </a:t>
                      </a:r>
                      <a:r>
                        <a:rPr lang="tr-TR" sz="1100" baseline="0" dirty="0" err="1" smtClean="0"/>
                        <a:t>Bronkopulmoner</a:t>
                      </a:r>
                      <a:r>
                        <a:rPr lang="tr-TR" sz="1100" baseline="0" dirty="0" smtClean="0"/>
                        <a:t> </a:t>
                      </a:r>
                      <a:r>
                        <a:rPr lang="tr-TR" sz="1100" baseline="0" dirty="0" err="1" smtClean="0"/>
                        <a:t>segment</a:t>
                      </a:r>
                      <a:r>
                        <a:rPr lang="tr-TR" sz="1100" baseline="0" dirty="0" smtClean="0"/>
                        <a:t>/loblarda konsolidasyon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98446"/>
            <a:ext cx="4032448" cy="3098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2646" y="3429000"/>
            <a:ext cx="38297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47989B33-B252-4802-B6A1-AE90230FA714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0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62" name="Group 14"/>
          <p:cNvGrpSpPr>
            <a:grpSpLocks/>
          </p:cNvGrpSpPr>
          <p:nvPr/>
        </p:nvGrpSpPr>
        <p:grpSpPr bwMode="auto">
          <a:xfrm>
            <a:off x="152400" y="4114800"/>
            <a:ext cx="8915400" cy="1752600"/>
            <a:chOff x="96" y="2592"/>
            <a:chExt cx="5616" cy="1104"/>
          </a:xfrm>
        </p:grpSpPr>
        <p:sp>
          <p:nvSpPr>
            <p:cNvPr id="206856" name="Text Box 8"/>
            <p:cNvSpPr txBox="1">
              <a:spLocks noChangeArrowheads="1"/>
            </p:cNvSpPr>
            <p:nvPr/>
          </p:nvSpPr>
          <p:spPr bwMode="auto">
            <a:xfrm>
              <a:off x="2016" y="2688"/>
              <a:ext cx="3696" cy="90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Kuş besleyicisi akciğeri	    Mantar işçisi akciğeri</a:t>
              </a:r>
            </a:p>
            <a:p>
              <a:pPr algn="l"/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Çiftçi akciğeri		    Çay üreticisi akciğeri</a:t>
              </a:r>
            </a:p>
            <a:p>
              <a:pPr algn="l"/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Bagassosis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(Şeker kamışı)	    Malt işçisi akciğeri</a:t>
              </a:r>
            </a:p>
            <a:p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Kahve işçisi akciğeri	    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Akağaç 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kabuğu 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soyucusu </a:t>
              </a:r>
              <a:r>
                <a:rPr lang="tr-TR" altLang="tr-TR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akciğerİ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Tütün 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üreticisi akciğeri 	  		</a:t>
              </a:r>
            </a:p>
            <a:p>
              <a:pPr algn="l"/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		</a:t>
              </a:r>
            </a:p>
          </p:txBody>
        </p:sp>
        <p:sp>
          <p:nvSpPr>
            <p:cNvPr id="206857" name="AutoShape 9"/>
            <p:cNvSpPr>
              <a:spLocks noChangeArrowheads="1"/>
            </p:cNvSpPr>
            <p:nvPr/>
          </p:nvSpPr>
          <p:spPr bwMode="auto">
            <a:xfrm>
              <a:off x="96" y="2592"/>
              <a:ext cx="1920" cy="1104"/>
            </a:xfrm>
            <a:prstGeom prst="chevron">
              <a:avLst>
                <a:gd name="adj" fmla="val 4347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DDDD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6858" name="Text Box 10"/>
            <p:cNvSpPr txBox="1">
              <a:spLocks noChangeArrowheads="1"/>
            </p:cNvSpPr>
            <p:nvPr/>
          </p:nvSpPr>
          <p:spPr bwMode="auto">
            <a:xfrm>
              <a:off x="528" y="2726"/>
              <a:ext cx="153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Meslekler ve</a:t>
              </a:r>
            </a:p>
            <a:p>
              <a:pPr algn="l"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Solunan </a:t>
              </a:r>
              <a:r>
                <a:rPr lang="tr-TR" altLang="tr-TR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Organik</a:t>
              </a: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l"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Maddeler</a:t>
              </a:r>
            </a:p>
          </p:txBody>
        </p:sp>
      </p:grpSp>
      <p:grpSp>
        <p:nvGrpSpPr>
          <p:cNvPr id="206861" name="Group 13"/>
          <p:cNvGrpSpPr>
            <a:grpSpLocks/>
          </p:cNvGrpSpPr>
          <p:nvPr/>
        </p:nvGrpSpPr>
        <p:grpSpPr bwMode="auto">
          <a:xfrm>
            <a:off x="127000" y="2252464"/>
            <a:ext cx="8932863" cy="1752600"/>
            <a:chOff x="80" y="1419"/>
            <a:chExt cx="5627" cy="1104"/>
          </a:xfrm>
        </p:grpSpPr>
        <p:sp>
          <p:nvSpPr>
            <p:cNvPr id="206854" name="AutoShape 6"/>
            <p:cNvSpPr>
              <a:spLocks noChangeArrowheads="1"/>
            </p:cNvSpPr>
            <p:nvPr/>
          </p:nvSpPr>
          <p:spPr bwMode="auto">
            <a:xfrm>
              <a:off x="80" y="1419"/>
              <a:ext cx="1920" cy="1104"/>
            </a:xfrm>
            <a:prstGeom prst="chevron">
              <a:avLst>
                <a:gd name="adj" fmla="val 43478"/>
              </a:avLst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DDDDDD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06855" name="Text Box 7"/>
            <p:cNvSpPr txBox="1">
              <a:spLocks noChangeArrowheads="1"/>
            </p:cNvSpPr>
            <p:nvPr/>
          </p:nvSpPr>
          <p:spPr bwMode="auto">
            <a:xfrm>
              <a:off x="2033" y="1443"/>
              <a:ext cx="3674" cy="10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Kömür işçisi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pnömokonyozu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    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tr-TR" altLang="tr-TR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Beriliyoz</a:t>
              </a:r>
              <a:endParaRPr lang="tr-TR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tr-TR" altLang="tr-TR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Asbestoz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	  	        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Ağır 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metal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fibrozu</a:t>
              </a:r>
              <a:endParaRPr lang="tr-TR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Silikoz			       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Baritosiz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(Baryum)</a:t>
              </a:r>
            </a:p>
            <a:p>
              <a:pPr algn="l"/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Talk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pnömokonyozu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	        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  <a:r>
                <a:rPr lang="tr-TR" altLang="tr-TR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Siderosiz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(Demir 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oksit)           </a:t>
              </a:r>
              <a:endParaRPr lang="tr-TR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Aluminyum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oksit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fibrozu</a:t>
              </a:r>
              <a:r>
                <a:rPr lang="tr-TR" altLang="tr-TR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	        </a:t>
              </a:r>
              <a:r>
                <a:rPr lang="tr-TR" altLang="tr-TR" sz="1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Stannosiz</a:t>
              </a:r>
              <a:endParaRPr lang="tr-TR" altLang="tr-TR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6859" name="Text Box 11"/>
            <p:cNvSpPr txBox="1">
              <a:spLocks noChangeArrowheads="1"/>
            </p:cNvSpPr>
            <p:nvPr/>
          </p:nvSpPr>
          <p:spPr bwMode="auto">
            <a:xfrm>
              <a:off x="528" y="1539"/>
              <a:ext cx="1536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Meslekler ve</a:t>
              </a:r>
            </a:p>
            <a:p>
              <a:pPr algn="l"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Solunan </a:t>
              </a:r>
              <a:r>
                <a:rPr lang="tr-TR" altLang="tr-TR" sz="2000" b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İnorganik</a:t>
              </a: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l"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Maddeler</a:t>
              </a:r>
            </a:p>
          </p:txBody>
        </p:sp>
      </p:grpSp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215900" y="1700213"/>
            <a:ext cx="8748713" cy="406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altLang="tr-T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NEDENLER			H  A  S  T  A  L  I  K  L  A  R</a:t>
            </a:r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NEDENİ BİLİNEN DPAH 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007" name="Group 15"/>
          <p:cNvGrpSpPr>
            <a:grpSpLocks/>
          </p:cNvGrpSpPr>
          <p:nvPr/>
        </p:nvGrpSpPr>
        <p:grpSpPr bwMode="auto">
          <a:xfrm>
            <a:off x="73025" y="2209800"/>
            <a:ext cx="8963025" cy="1752600"/>
            <a:chOff x="46" y="1392"/>
            <a:chExt cx="5646" cy="1104"/>
          </a:xfrm>
        </p:grpSpPr>
        <p:sp>
          <p:nvSpPr>
            <p:cNvPr id="212998" name="AutoShape 6"/>
            <p:cNvSpPr>
              <a:spLocks noChangeArrowheads="1"/>
            </p:cNvSpPr>
            <p:nvPr/>
          </p:nvSpPr>
          <p:spPr bwMode="auto">
            <a:xfrm>
              <a:off x="46" y="1392"/>
              <a:ext cx="1922" cy="1104"/>
            </a:xfrm>
            <a:prstGeom prst="chevron">
              <a:avLst>
                <a:gd name="adj" fmla="val 43524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3001" name="Text Box 9"/>
            <p:cNvSpPr txBox="1">
              <a:spLocks noChangeArrowheads="1"/>
            </p:cNvSpPr>
            <p:nvPr/>
          </p:nvSpPr>
          <p:spPr bwMode="auto">
            <a:xfrm>
              <a:off x="567" y="1560"/>
              <a:ext cx="1105" cy="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Bağ </a:t>
              </a:r>
            </a:p>
            <a:p>
              <a:pPr>
                <a:spcBef>
                  <a:spcPct val="50000"/>
                </a:spcBef>
              </a:pPr>
              <a:r>
                <a:rPr lang="tr-TR" altLang="tr-TR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Dokusu </a:t>
              </a:r>
            </a:p>
            <a:p>
              <a:pPr>
                <a:spcBef>
                  <a:spcPct val="50000"/>
                </a:spcBef>
              </a:pPr>
              <a:r>
                <a:rPr lang="tr-TR" altLang="tr-TR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Hastalıkları</a:t>
              </a:r>
            </a:p>
          </p:txBody>
        </p:sp>
        <p:sp>
          <p:nvSpPr>
            <p:cNvPr id="213002" name="Text Box 10"/>
            <p:cNvSpPr txBox="1">
              <a:spLocks noChangeArrowheads="1"/>
            </p:cNvSpPr>
            <p:nvPr/>
          </p:nvSpPr>
          <p:spPr bwMode="auto">
            <a:xfrm>
              <a:off x="2015" y="1449"/>
              <a:ext cx="3677" cy="9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lnSpc>
                  <a:spcPct val="90000"/>
                </a:lnSpc>
              </a:pP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Sistemik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lupus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eritematozis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  <a:r>
                <a:rPr lang="tr-TR" altLang="tr-TR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Ankilozan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spondilit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Romatoid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artrit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       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Mikst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bağ dokusu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hast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Skleroderma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       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Primer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Sjögren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sendr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Polimiyozit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		        Behçet hastalığı </a:t>
              </a: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Dermatomiyozit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	       	       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Goodpasture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sendr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13006" name="Group 14"/>
          <p:cNvGrpSpPr>
            <a:grpSpLocks/>
          </p:cNvGrpSpPr>
          <p:nvPr/>
        </p:nvGrpSpPr>
        <p:grpSpPr bwMode="auto">
          <a:xfrm>
            <a:off x="76200" y="3905250"/>
            <a:ext cx="8994775" cy="2763838"/>
            <a:chOff x="48" y="2460"/>
            <a:chExt cx="5666" cy="1741"/>
          </a:xfrm>
        </p:grpSpPr>
        <p:sp>
          <p:nvSpPr>
            <p:cNvPr id="212999" name="AutoShape 7"/>
            <p:cNvSpPr>
              <a:spLocks noChangeArrowheads="1"/>
            </p:cNvSpPr>
            <p:nvPr/>
          </p:nvSpPr>
          <p:spPr bwMode="auto">
            <a:xfrm>
              <a:off x="48" y="2689"/>
              <a:ext cx="1920" cy="1104"/>
            </a:xfrm>
            <a:prstGeom prst="chevron">
              <a:avLst>
                <a:gd name="adj" fmla="val 43478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3000" name="Text Box 8"/>
            <p:cNvSpPr txBox="1">
              <a:spLocks noChangeArrowheads="1"/>
            </p:cNvSpPr>
            <p:nvPr/>
          </p:nvSpPr>
          <p:spPr bwMode="auto">
            <a:xfrm>
              <a:off x="672" y="3113"/>
              <a:ext cx="81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İlaçlar</a:t>
              </a:r>
            </a:p>
          </p:txBody>
        </p:sp>
        <p:sp>
          <p:nvSpPr>
            <p:cNvPr id="213003" name="Text Box 11"/>
            <p:cNvSpPr txBox="1">
              <a:spLocks noChangeArrowheads="1"/>
            </p:cNvSpPr>
            <p:nvPr/>
          </p:nvSpPr>
          <p:spPr bwMode="auto">
            <a:xfrm>
              <a:off x="2018" y="2460"/>
              <a:ext cx="3696" cy="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Amiodorone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Bleomycin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Propranolol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Busulfan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Tocainide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  <a:r>
                <a:rPr lang="tr-TR" altLang="tr-TR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Cyclophosphamide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Nitrofrantoin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Chlorambucil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Sulfasalazine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Melphalan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Cephalasporinler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  <a:r>
                <a:rPr lang="tr-TR" altLang="tr-TR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Methotrexate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Altın	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Azothioprine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Penicilamine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Cytosine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arabiniside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Phenytoin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  <a:r>
                <a:rPr lang="tr-TR" altLang="tr-TR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Carmustine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Mitomycine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Lomustine</a:t>
              </a:r>
              <a:endParaRPr lang="tr-TR" altLang="tr-TR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9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Antidepresanlar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		</a:t>
              </a:r>
            </a:p>
          </p:txBody>
        </p:sp>
      </p:grpSp>
      <p:sp>
        <p:nvSpPr>
          <p:cNvPr id="213004" name="Text Box 12"/>
          <p:cNvSpPr txBox="1">
            <a:spLocks noChangeArrowheads="1"/>
          </p:cNvSpPr>
          <p:nvPr/>
        </p:nvSpPr>
        <p:spPr bwMode="auto">
          <a:xfrm>
            <a:off x="215900" y="1700213"/>
            <a:ext cx="8748713" cy="406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altLang="tr-TR" sz="2000" dirty="0">
                <a:solidFill>
                  <a:srgbClr val="66FFFF"/>
                </a:solidFill>
              </a:rPr>
              <a:t>      </a:t>
            </a:r>
            <a:r>
              <a:rPr lang="tr-TR" altLang="tr-T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NEDENLER			        H  A  S  T  A  L  I  K  L  A  R</a:t>
            </a:r>
          </a:p>
        </p:txBody>
      </p:sp>
      <p:sp>
        <p:nvSpPr>
          <p:cNvPr id="14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NEDENİ BİLİNEN DPAH 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TANIM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77072"/>
          </a:xfrm>
        </p:spPr>
        <p:txBody>
          <a:bodyPr>
            <a:normAutofit fontScale="62500" lnSpcReduction="20000"/>
          </a:bodyPr>
          <a:lstStyle/>
          <a:p>
            <a:pPr marL="0" indent="457200">
              <a:lnSpc>
                <a:spcPct val="100000"/>
              </a:lnSpc>
            </a:pPr>
            <a:r>
              <a:rPr lang="en-US" altLang="zh-CN" sz="5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Obstrüktif</a:t>
            </a:r>
            <a:r>
              <a:rPr lang="en-US" altLang="zh-CN" sz="5400" spc="-154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hastalıklar</a:t>
            </a:r>
            <a:r>
              <a:rPr lang="en-US" altLang="zh-CN" sz="5400" spc="-15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</a:t>
            </a:r>
            <a:r>
              <a:rPr lang="en-US" altLang="zh-CN" sz="5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hava</a:t>
            </a:r>
            <a:r>
              <a:rPr lang="en-US" altLang="zh-CN" sz="5400" spc="-15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yolu</a:t>
            </a:r>
            <a:r>
              <a:rPr lang="en-US" altLang="zh-CN" sz="5400" spc="-15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hastalıkları</a:t>
            </a:r>
            <a:r>
              <a:rPr lang="en-US" altLang="zh-CN" sz="54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</a:p>
          <a:p>
            <a:pPr>
              <a:lnSpc>
                <a:spcPts val="55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228600" hangingPunct="0">
              <a:lnSpc>
                <a:spcPct val="99583"/>
              </a:lnSpc>
            </a:pPr>
            <a:r>
              <a:rPr lang="en-US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Hava</a:t>
            </a:r>
            <a:r>
              <a:rPr lang="en-US" altLang="zh-CN" sz="4800" spc="-44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yollarının</a:t>
            </a:r>
            <a:r>
              <a:rPr lang="en-US" altLang="zh-CN" sz="480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herhangi</a:t>
            </a:r>
            <a:r>
              <a:rPr lang="en-US" altLang="zh-CN" sz="4800" spc="-4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bir</a:t>
            </a:r>
            <a:r>
              <a:rPr lang="en-US" altLang="zh-CN" sz="480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seviyesindeki</a:t>
            </a:r>
            <a:r>
              <a:rPr lang="en-US" altLang="zh-CN" sz="4800" spc="-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tam</a:t>
            </a:r>
            <a:r>
              <a:rPr lang="en-US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veya</a:t>
            </a:r>
            <a:r>
              <a:rPr lang="en-US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kısmi</a:t>
            </a:r>
            <a:r>
              <a:rPr lang="en-US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tıkanma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nedeniyle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hava</a:t>
            </a:r>
            <a:r>
              <a:rPr lang="en-US" altLang="zh-CN" sz="4800" spc="1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akımına</a:t>
            </a:r>
            <a:r>
              <a:rPr lang="en-US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spc="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dire</a:t>
            </a:r>
            <a:r>
              <a:rPr lang="en-US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nç</a:t>
            </a:r>
            <a:r>
              <a:rPr lang="tr-TR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ile karakterize</a:t>
            </a:r>
            <a:endParaRPr lang="en-US" altLang="zh-CN" sz="48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lnSpc>
                <a:spcPts val="69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457200">
              <a:lnSpc>
                <a:spcPct val="100000"/>
              </a:lnSpc>
            </a:pPr>
            <a:r>
              <a:rPr lang="en-US" altLang="zh-CN" sz="5400" spc="-4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Restriktif</a:t>
            </a:r>
            <a:r>
              <a:rPr lang="en-US" altLang="zh-CN" sz="5400" spc="-3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5400" spc="-45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hastalıklar</a:t>
            </a:r>
            <a:endParaRPr lang="en-US" altLang="zh-CN" sz="5400" spc="-45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lnSpc>
                <a:spcPts val="55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0" indent="-228600" hangingPunct="0">
              <a:lnSpc>
                <a:spcPct val="100000"/>
              </a:lnSpc>
            </a:pPr>
            <a:r>
              <a:rPr lang="en-US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</a:t>
            </a:r>
            <a:r>
              <a:rPr lang="tr-TR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tal</a:t>
            </a:r>
            <a:r>
              <a:rPr lang="en-US" altLang="zh-CN" sz="4800" spc="-4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akciğer</a:t>
            </a:r>
            <a:r>
              <a:rPr lang="en-US" altLang="zh-CN" sz="480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kapasitesini</a:t>
            </a:r>
            <a:r>
              <a:rPr lang="en-US" altLang="zh-CN" sz="4800" spc="-4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azaltan</a:t>
            </a:r>
            <a:r>
              <a:rPr lang="en-US" altLang="zh-CN" sz="4800" spc="-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çeşitli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nedenlerle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akciğer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parankiminin</a:t>
            </a:r>
            <a:r>
              <a:rPr lang="en-US" altLang="zh-CN" sz="4800" spc="13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genişleyebilme</a:t>
            </a:r>
            <a:r>
              <a:rPr lang="en-US" altLang="zh-CN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yeteneğinin</a:t>
            </a:r>
            <a:r>
              <a:rPr lang="tr-TR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(</a:t>
            </a:r>
            <a:r>
              <a:rPr lang="tr-TR" altLang="zh-CN" sz="4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ekspansiyon</a:t>
            </a:r>
            <a:r>
              <a:rPr lang="tr-TR" altLang="zh-CN" sz="4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)</a:t>
            </a:r>
            <a:r>
              <a:rPr lang="en-US" altLang="zh-CN" sz="4800" spc="1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4800" spc="5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azalması</a:t>
            </a:r>
            <a:endParaRPr lang="en-US" altLang="zh-CN" sz="4800" spc="5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69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0" name="Group 20"/>
          <p:cNvGrpSpPr>
            <a:grpSpLocks/>
          </p:cNvGrpSpPr>
          <p:nvPr/>
        </p:nvGrpSpPr>
        <p:grpSpPr bwMode="auto">
          <a:xfrm>
            <a:off x="457200" y="2247106"/>
            <a:ext cx="8121650" cy="1163638"/>
            <a:chOff x="304" y="1426"/>
            <a:chExt cx="5116" cy="733"/>
          </a:xfrm>
        </p:grpSpPr>
        <p:sp>
          <p:nvSpPr>
            <p:cNvPr id="215054" name="AutoShape 14"/>
            <p:cNvSpPr>
              <a:spLocks noChangeArrowheads="1"/>
            </p:cNvSpPr>
            <p:nvPr/>
          </p:nvSpPr>
          <p:spPr bwMode="auto">
            <a:xfrm>
              <a:off x="304" y="1426"/>
              <a:ext cx="1472" cy="712"/>
            </a:xfrm>
            <a:prstGeom prst="chevron">
              <a:avLst>
                <a:gd name="adj" fmla="val 51685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049" name="Text Box 9"/>
            <p:cNvSpPr txBox="1">
              <a:spLocks noChangeArrowheads="1"/>
            </p:cNvSpPr>
            <p:nvPr/>
          </p:nvSpPr>
          <p:spPr bwMode="auto">
            <a:xfrm>
              <a:off x="655" y="161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Vaskülitler</a:t>
              </a:r>
              <a:endParaRPr lang="tr-TR" altLang="tr-TR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52" name="Text Box 12"/>
            <p:cNvSpPr txBox="1">
              <a:spLocks noChangeArrowheads="1"/>
            </p:cNvSpPr>
            <p:nvPr/>
          </p:nvSpPr>
          <p:spPr bwMode="auto">
            <a:xfrm>
              <a:off x="1882" y="1474"/>
              <a:ext cx="3538" cy="6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lnSpc>
                  <a:spcPct val="130000"/>
                </a:lnSpc>
              </a:pP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Wegener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granülamatozu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	    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Churg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-Strauss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sendr</a:t>
              </a:r>
              <a:endPara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130000"/>
                </a:lnSpc>
              </a:pP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 hücreli arterit</a:t>
              </a:r>
            </a:p>
            <a:p>
              <a:pPr algn="l">
                <a:lnSpc>
                  <a:spcPct val="130000"/>
                </a:lnSpc>
              </a:pPr>
              <a:endParaRPr lang="tr-TR" altLang="tr-TR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5061" name="Group 21"/>
          <p:cNvGrpSpPr>
            <a:grpSpLocks/>
          </p:cNvGrpSpPr>
          <p:nvPr/>
        </p:nvGrpSpPr>
        <p:grpSpPr bwMode="auto">
          <a:xfrm>
            <a:off x="431800" y="3618706"/>
            <a:ext cx="8147050" cy="1304925"/>
            <a:chOff x="288" y="2290"/>
            <a:chExt cx="5132" cy="822"/>
          </a:xfrm>
        </p:grpSpPr>
        <p:sp>
          <p:nvSpPr>
            <p:cNvPr id="215047" name="AutoShape 7"/>
            <p:cNvSpPr>
              <a:spLocks noChangeArrowheads="1"/>
            </p:cNvSpPr>
            <p:nvPr/>
          </p:nvSpPr>
          <p:spPr bwMode="auto">
            <a:xfrm>
              <a:off x="288" y="2290"/>
              <a:ext cx="1536" cy="768"/>
            </a:xfrm>
            <a:prstGeom prst="chevr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048" name="Text Box 8"/>
            <p:cNvSpPr txBox="1">
              <a:spLocks noChangeArrowheads="1"/>
            </p:cNvSpPr>
            <p:nvPr/>
          </p:nvSpPr>
          <p:spPr bwMode="auto">
            <a:xfrm>
              <a:off x="673" y="2346"/>
              <a:ext cx="110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Fiziksel Etkenler ve Toksinler</a:t>
              </a:r>
            </a:p>
          </p:txBody>
        </p:sp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1920" y="2290"/>
              <a:ext cx="3500" cy="82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lnSpc>
                  <a:spcPct val="120000"/>
                </a:lnSpc>
              </a:pP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Radyasyon / Radyoterapi	Kokain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inhalasyonu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algn="l">
                <a:lnSpc>
                  <a:spcPct val="120000"/>
                </a:lnSpc>
              </a:pP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Yüksek doz oksijen	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  <a:r>
                <a:rPr lang="tr-TR" altLang="tr-TR" sz="16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İntravenoz</a:t>
              </a:r>
              <a:r>
                <a:rPr lang="tr-TR" altLang="tr-TR" sz="16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ilaç alışkanlığı</a:t>
              </a:r>
            </a:p>
            <a:p>
              <a:pPr algn="l">
                <a:lnSpc>
                  <a:spcPct val="120000"/>
                </a:lnSpc>
              </a:pP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Paraquat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6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toksisitesi</a:t>
              </a:r>
              <a:r>
                <a:rPr lang="tr-TR" altLang="tr-TR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    </a:t>
              </a:r>
            </a:p>
          </p:txBody>
        </p:sp>
      </p:grpSp>
      <p:grpSp>
        <p:nvGrpSpPr>
          <p:cNvPr id="215062" name="Group 22"/>
          <p:cNvGrpSpPr>
            <a:grpSpLocks/>
          </p:cNvGrpSpPr>
          <p:nvPr/>
        </p:nvGrpSpPr>
        <p:grpSpPr bwMode="auto">
          <a:xfrm>
            <a:off x="431800" y="5066506"/>
            <a:ext cx="8147050" cy="1225550"/>
            <a:chOff x="288" y="3202"/>
            <a:chExt cx="5132" cy="772"/>
          </a:xfrm>
        </p:grpSpPr>
        <p:sp>
          <p:nvSpPr>
            <p:cNvPr id="215055" name="Text Box 15"/>
            <p:cNvSpPr txBox="1">
              <a:spLocks noChangeArrowheads="1"/>
            </p:cNvSpPr>
            <p:nvPr/>
          </p:nvSpPr>
          <p:spPr bwMode="auto">
            <a:xfrm>
              <a:off x="1920" y="3202"/>
              <a:ext cx="3500" cy="7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>
                <a:lnSpc>
                  <a:spcPct val="120000"/>
                </a:lnSpc>
              </a:pP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Alveoler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proteinosis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Kronik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aspirasyon</a:t>
              </a:r>
              <a:endPara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Lipoid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pnömoni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  <a:r>
                <a:rPr lang="tr-TR" altLang="tr-TR" sz="18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Eozinofilik</a:t>
              </a:r>
              <a:r>
                <a:rPr lang="tr-TR" altLang="tr-TR" sz="1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pnömoni</a:t>
              </a:r>
              <a:endPara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>
                <a:lnSpc>
                  <a:spcPct val="120000"/>
                </a:lnSpc>
              </a:pP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Mikrolitiazis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Akciğer 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lenfoması</a:t>
              </a:r>
              <a:endPara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5057" name="AutoShape 17"/>
            <p:cNvSpPr>
              <a:spLocks noChangeArrowheads="1"/>
            </p:cNvSpPr>
            <p:nvPr/>
          </p:nvSpPr>
          <p:spPr bwMode="auto">
            <a:xfrm>
              <a:off x="288" y="3202"/>
              <a:ext cx="1536" cy="768"/>
            </a:xfrm>
            <a:prstGeom prst="chevr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058" name="Text Box 18"/>
            <p:cNvSpPr txBox="1">
              <a:spLocks noChangeArrowheads="1"/>
            </p:cNvSpPr>
            <p:nvPr/>
          </p:nvSpPr>
          <p:spPr bwMode="auto">
            <a:xfrm>
              <a:off x="658" y="3260"/>
              <a:ext cx="1104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Alveolleri Dolduran</a:t>
              </a:r>
              <a:b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Hastalıklar</a:t>
              </a:r>
            </a:p>
          </p:txBody>
        </p:sp>
      </p:grp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514350" y="1683544"/>
            <a:ext cx="8064500" cy="406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altLang="tr-TR" sz="2000" dirty="0">
                <a:solidFill>
                  <a:srgbClr val="66FFFF"/>
                </a:solidFill>
              </a:rPr>
              <a:t>      </a:t>
            </a:r>
            <a:r>
              <a:rPr lang="tr-TR" altLang="tr-T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NEDENLER			  H  A  S  T  A  L  I  K  L  A  R</a:t>
            </a:r>
          </a:p>
        </p:txBody>
      </p:sp>
      <p:sp>
        <p:nvSpPr>
          <p:cNvPr id="18" name="Başlık 1"/>
          <p:cNvSpPr>
            <a:spLocks noGrp="1"/>
          </p:cNvSpPr>
          <p:nvPr>
            <p:ph type="title"/>
          </p:nvPr>
        </p:nvSpPr>
        <p:spPr>
          <a:xfrm>
            <a:off x="587248" y="211931"/>
            <a:ext cx="8153400" cy="9906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NEDENİ BİLİNEN DPAH 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13" name="Group 25"/>
          <p:cNvGrpSpPr>
            <a:grpSpLocks/>
          </p:cNvGrpSpPr>
          <p:nvPr/>
        </p:nvGrpSpPr>
        <p:grpSpPr bwMode="auto">
          <a:xfrm>
            <a:off x="330200" y="2338388"/>
            <a:ext cx="8274050" cy="533400"/>
            <a:chOff x="208" y="1473"/>
            <a:chExt cx="5212" cy="336"/>
          </a:xfrm>
        </p:grpSpPr>
        <p:sp>
          <p:nvSpPr>
            <p:cNvPr id="217090" name="AutoShape 2"/>
            <p:cNvSpPr>
              <a:spLocks noChangeArrowheads="1"/>
            </p:cNvSpPr>
            <p:nvPr/>
          </p:nvSpPr>
          <p:spPr bwMode="auto">
            <a:xfrm>
              <a:off x="208" y="1473"/>
              <a:ext cx="1472" cy="336"/>
            </a:xfrm>
            <a:prstGeom prst="chevron">
              <a:avLst>
                <a:gd name="adj" fmla="val 109524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7097" name="Text Box 9"/>
            <p:cNvSpPr txBox="1">
              <a:spLocks noChangeArrowheads="1"/>
            </p:cNvSpPr>
            <p:nvPr/>
          </p:nvSpPr>
          <p:spPr bwMode="auto">
            <a:xfrm>
              <a:off x="551" y="1516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Kanser</a:t>
              </a:r>
            </a:p>
          </p:txBody>
        </p:sp>
        <p:sp>
          <p:nvSpPr>
            <p:cNvPr id="217104" name="Text Box 16"/>
            <p:cNvSpPr txBox="1">
              <a:spLocks noChangeArrowheads="1"/>
            </p:cNvSpPr>
            <p:nvPr/>
          </p:nvSpPr>
          <p:spPr bwMode="auto">
            <a:xfrm>
              <a:off x="1725" y="1521"/>
              <a:ext cx="3695" cy="2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tr-TR" alt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Bronko-alveoler</a:t>
              </a:r>
              <a:r>
                <a:rPr lang="tr-TR" alt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</a:t>
              </a:r>
              <a:r>
                <a:rPr lang="tr-TR" altLang="tr-TR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	     </a:t>
              </a:r>
              <a:r>
                <a:rPr lang="tr-TR" alt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      </a:t>
              </a:r>
              <a:r>
                <a:rPr lang="tr-TR" altLang="tr-TR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Lenfanjitis</a:t>
              </a:r>
              <a:r>
                <a:rPr lang="tr-TR" altLang="tr-TR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karsinomatoza</a:t>
              </a:r>
              <a:endParaRPr lang="tr-TR" altLang="tr-T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7114" name="Group 26"/>
          <p:cNvGrpSpPr>
            <a:grpSpLocks/>
          </p:cNvGrpSpPr>
          <p:nvPr/>
        </p:nvGrpSpPr>
        <p:grpSpPr bwMode="auto">
          <a:xfrm>
            <a:off x="304800" y="3100388"/>
            <a:ext cx="8299450" cy="762000"/>
            <a:chOff x="192" y="1953"/>
            <a:chExt cx="5228" cy="480"/>
          </a:xfrm>
        </p:grpSpPr>
        <p:sp>
          <p:nvSpPr>
            <p:cNvPr id="217095" name="AutoShape 7"/>
            <p:cNvSpPr>
              <a:spLocks noChangeArrowheads="1"/>
            </p:cNvSpPr>
            <p:nvPr/>
          </p:nvSpPr>
          <p:spPr bwMode="auto">
            <a:xfrm>
              <a:off x="192" y="1953"/>
              <a:ext cx="1536" cy="480"/>
            </a:xfrm>
            <a:prstGeom prst="chevron">
              <a:avLst>
                <a:gd name="adj" fmla="val 80000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7106" name="Text Box 18"/>
            <p:cNvSpPr txBox="1">
              <a:spLocks noChangeArrowheads="1"/>
            </p:cNvSpPr>
            <p:nvPr/>
          </p:nvSpPr>
          <p:spPr bwMode="auto">
            <a:xfrm>
              <a:off x="1774" y="2049"/>
              <a:ext cx="3646" cy="33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Akciğer ödemi		  </a:t>
              </a:r>
              <a:r>
                <a:rPr lang="tr-TR" altLang="tr-TR" sz="1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8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Veno-oklüzif</a:t>
              </a:r>
              <a:r>
                <a:rPr lang="tr-TR" altLang="tr-TR" sz="1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hastalık</a:t>
              </a:r>
            </a:p>
          </p:txBody>
        </p:sp>
        <p:sp>
          <p:nvSpPr>
            <p:cNvPr id="217107" name="Text Box 19"/>
            <p:cNvSpPr txBox="1">
              <a:spLocks noChangeArrowheads="1"/>
            </p:cNvSpPr>
            <p:nvPr/>
          </p:nvSpPr>
          <p:spPr bwMode="auto">
            <a:xfrm>
              <a:off x="528" y="1981"/>
              <a:ext cx="96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r-TR" altLang="tr-TR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Dolaşımsal</a:t>
              </a:r>
              <a:r>
                <a:rPr lang="tr-TR" altLang="tr-TR" b="1" dirty="0">
                  <a:latin typeface="Calibri" panose="020F0502020204030204" pitchFamily="34" charset="0"/>
                  <a:cs typeface="Calibri" panose="020F0502020204030204" pitchFamily="34" charset="0"/>
                </a:rPr>
                <a:t> Hastalıklar</a:t>
              </a:r>
            </a:p>
          </p:txBody>
        </p:sp>
      </p:grpSp>
      <p:grpSp>
        <p:nvGrpSpPr>
          <p:cNvPr id="217115" name="Group 27"/>
          <p:cNvGrpSpPr>
            <a:grpSpLocks/>
          </p:cNvGrpSpPr>
          <p:nvPr/>
        </p:nvGrpSpPr>
        <p:grpSpPr bwMode="auto">
          <a:xfrm>
            <a:off x="304800" y="4090988"/>
            <a:ext cx="8299450" cy="762000"/>
            <a:chOff x="192" y="2577"/>
            <a:chExt cx="5228" cy="480"/>
          </a:xfrm>
        </p:grpSpPr>
        <p:sp>
          <p:nvSpPr>
            <p:cNvPr id="217108" name="Text Box 20"/>
            <p:cNvSpPr txBox="1">
              <a:spLocks noChangeArrowheads="1"/>
            </p:cNvSpPr>
            <p:nvPr/>
          </p:nvSpPr>
          <p:spPr bwMode="auto">
            <a:xfrm>
              <a:off x="1773" y="2577"/>
              <a:ext cx="3647" cy="4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/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Tüberküloz		  </a:t>
              </a:r>
              <a:r>
                <a:rPr lang="tr-TR" altLang="tr-TR" sz="1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tr-TR" altLang="tr-TR" sz="1800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Virusler</a:t>
              </a:r>
              <a:endPara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l"/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Aspergilloz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</a:t>
              </a:r>
              <a:r>
                <a:rPr lang="tr-TR" altLang="tr-TR" sz="1800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Histoplazmoz</a:t>
              </a:r>
              <a:r>
                <a:rPr lang="tr-TR" altLang="tr-TR" sz="1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</a:t>
              </a:r>
              <a:r>
                <a:rPr lang="tr-TR" altLang="tr-TR" sz="1800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Parazitler</a:t>
              </a:r>
              <a:endParaRPr lang="tr-TR" altLang="tr-TR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110" name="AutoShape 22"/>
            <p:cNvSpPr>
              <a:spLocks noChangeArrowheads="1"/>
            </p:cNvSpPr>
            <p:nvPr/>
          </p:nvSpPr>
          <p:spPr bwMode="auto">
            <a:xfrm>
              <a:off x="192" y="2577"/>
              <a:ext cx="1536" cy="480"/>
            </a:xfrm>
            <a:prstGeom prst="chevron">
              <a:avLst>
                <a:gd name="adj" fmla="val 80000"/>
              </a:avLst>
            </a:prstGeom>
            <a:solidFill>
              <a:schemeClr val="bg2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7111" name="Text Box 23"/>
            <p:cNvSpPr txBox="1">
              <a:spLocks noChangeArrowheads="1"/>
            </p:cNvSpPr>
            <p:nvPr/>
          </p:nvSpPr>
          <p:spPr bwMode="auto">
            <a:xfrm>
              <a:off x="528" y="2605"/>
              <a:ext cx="960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CC0000"/>
                      </a:gs>
                      <a:gs pos="100000">
                        <a:srgbClr val="CC0000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rgbClr val="DDDDDD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tr-TR" altLang="tr-TR" sz="20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İnfeksiyon</a:t>
              </a:r>
              <a:r>
                <a:rPr lang="tr-TR" altLang="tr-TR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 Hastalıklar</a:t>
              </a:r>
            </a:p>
          </p:txBody>
        </p:sp>
      </p:grpSp>
      <p:sp>
        <p:nvSpPr>
          <p:cNvPr id="217112" name="Text Box 24"/>
          <p:cNvSpPr txBox="1">
            <a:spLocks noChangeArrowheads="1"/>
          </p:cNvSpPr>
          <p:nvPr/>
        </p:nvSpPr>
        <p:spPr bwMode="auto">
          <a:xfrm>
            <a:off x="468313" y="1727200"/>
            <a:ext cx="8137525" cy="406400"/>
          </a:xfrm>
          <a:prstGeom prst="rect">
            <a:avLst/>
          </a:prstGeom>
          <a:noFill/>
          <a:ln w="9525">
            <a:solidFill>
              <a:srgbClr val="66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altLang="tr-TR" sz="2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NEDENLER		            H  A  S  T  A  L  I  K  L  A  R</a:t>
            </a:r>
          </a:p>
        </p:txBody>
      </p:sp>
      <p:sp>
        <p:nvSpPr>
          <p:cNvPr id="20" name="Başlık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NEDENİ BİLİNEN DPAH </a:t>
            </a:r>
            <a:endParaRPr lang="tr-T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0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DİSPNE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32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Soluk alıp verme normalde fizyolojik olarak fark edilmeyen bilinçsiz bir olaydır.</a:t>
            </a:r>
          </a:p>
          <a:p>
            <a:pPr marL="0">
              <a:lnSpc>
                <a:spcPct val="100000"/>
              </a:lnSpc>
            </a:pPr>
            <a:endParaRPr lang="tr-TR" altLang="zh-CN" sz="3200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Ağır egzersiz dışında nefes alıp verme eyleminin, kişi tarafından fark edilir hale gelmesine, kişinin solunumunu zorlukla, sıkıntı ile sürdürdüğünün bilincine varmasına ve bunu hisseden kişi tarafından tanımlanmasına </a:t>
            </a:r>
            <a:r>
              <a:rPr lang="tr-TR" altLang="zh-CN" sz="3200" dirty="0" err="1" smtClean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dispne</a:t>
            </a:r>
            <a:r>
              <a:rPr lang="tr-TR" altLang="zh-CN" sz="3200" dirty="0" smtClean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ya da solunum güçlüğü</a:t>
            </a: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denir.</a:t>
            </a:r>
            <a:endParaRPr lang="en-US" altLang="zh-CN"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6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DİSPNE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33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Hoş olmayan veya konforsuz soluk alma hissi,</a:t>
            </a:r>
          </a:p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Solunumun zorlu ve rahatsız edici olması,</a:t>
            </a:r>
          </a:p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Soluksuz kalma veya hava açlığı hissedilmesi,</a:t>
            </a:r>
          </a:p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Solunum sıkıntısının farkına varılması,</a:t>
            </a:r>
          </a:p>
          <a:p>
            <a:pPr marL="0">
              <a:lnSpc>
                <a:spcPct val="100000"/>
              </a:lnSpc>
            </a:pPr>
            <a:r>
              <a:rPr lang="tr-TR" altLang="zh-CN" sz="32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Göğüste sıkışma hissi</a:t>
            </a:r>
            <a:endParaRPr lang="en-US" altLang="zh-CN" sz="32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7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DİSPNE ÖLÇEKLERİ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34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820688"/>
          </a:xfrm>
        </p:spPr>
        <p:txBody>
          <a:bodyPr>
            <a:normAutofit fontScale="92500"/>
          </a:bodyPr>
          <a:lstStyle/>
          <a:p>
            <a:r>
              <a:rPr lang="tr-TR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Modifiye</a:t>
            </a:r>
            <a:r>
              <a:rPr lang="tr-TR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Medikal Araştırma Kurulu Ölçeği (</a:t>
            </a:r>
            <a:r>
              <a:rPr lang="tr-TR" b="1" u="sng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mMRC</a:t>
            </a:r>
            <a:r>
              <a:rPr lang="tr-TR" b="1" u="sng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r-TR" b="1" u="sng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18671"/>
            <a:ext cx="6840488" cy="449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6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DİSPNE ÖLÇEKLERİ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35</a:t>
            </a:fld>
            <a:endParaRPr lang="tr-TR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56" y="1429436"/>
            <a:ext cx="8819976" cy="541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RESTRİKTİF HASTALIKLARDA DİSPNE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36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è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A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kciğer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 / Göğüs duvarı</a:t>
            </a:r>
            <a:r>
              <a:rPr lang="en-US" altLang="zh-CN" sz="3200" spc="-145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kompliansı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azalır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,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Akciğerlerin</a:t>
            </a:r>
            <a:r>
              <a:rPr lang="en-US" altLang="zh-CN" sz="3200" spc="-69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genişleyebilmesi</a:t>
            </a:r>
            <a:r>
              <a:rPr lang="en-US" altLang="zh-CN" sz="3200" spc="-7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için</a:t>
            </a:r>
            <a:r>
              <a:rPr lang="en-US" altLang="zh-CN" sz="3200" spc="-69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gerekli</a:t>
            </a:r>
            <a:r>
              <a:rPr lang="en-US" altLang="zh-CN" sz="3200" spc="-7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güç</a:t>
            </a:r>
            <a:r>
              <a:rPr lang="en-US" altLang="zh-CN" sz="3200" spc="-7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arta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r (elastik </a:t>
            </a:r>
            <a:r>
              <a:rPr lang="tr-TR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recoil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 basınçları artar),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Bu</a:t>
            </a:r>
            <a:r>
              <a:rPr lang="en-US" altLang="zh-CN" sz="3200" spc="-94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durum</a:t>
            </a:r>
            <a:r>
              <a:rPr lang="en-US" altLang="zh-CN" sz="3200" spc="-89" dirty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dispne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 +</a:t>
            </a:r>
            <a:r>
              <a:rPr lang="en-US" altLang="zh-CN" sz="3200" spc="-94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ızlı </a:t>
            </a:r>
            <a:r>
              <a:rPr lang="tr-TR" altLang="zh-CN" sz="3200" dirty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ve </a:t>
            </a:r>
            <a:r>
              <a:rPr lang="tr-TR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yüzeyel</a:t>
            </a:r>
            <a:r>
              <a:rPr lang="tr-TR" altLang="zh-CN" sz="3200" dirty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 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solunuma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yol</a:t>
            </a:r>
            <a:r>
              <a:rPr lang="en-US" altLang="zh-CN" sz="3200" spc="-94" dirty="0" smtClean="0">
                <a:solidFill>
                  <a:srgbClr val="0000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Arial" panose="020B0604020202020204" pitchFamily="34" charset="0"/>
              </a:rPr>
              <a:t>açar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.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Hem solunum işi hem de solunuma bağlı </a:t>
            </a:r>
            <a:r>
              <a:rPr lang="tr-TR" sz="3200" dirty="0">
                <a:latin typeface="Georgia" panose="02040502050405020303" pitchFamily="18" charset="0"/>
              </a:rPr>
              <a:t>O</a:t>
            </a:r>
            <a:r>
              <a:rPr lang="tr-TR" sz="3200" baseline="-25000" dirty="0">
                <a:latin typeface="Georgia" panose="02040502050405020303" pitchFamily="18" charset="0"/>
              </a:rPr>
              <a:t>2 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tüketimi artar.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RESTRİKTİF HASTALIKLARDA DİSPNE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37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3200" dirty="0" err="1">
                <a:latin typeface="Georgia" panose="02040502050405020303" pitchFamily="18" charset="0"/>
                <a:cs typeface="Arial" panose="020B0604020202020204" pitchFamily="34" charset="0"/>
              </a:rPr>
              <a:t>Alveoler</a:t>
            </a:r>
            <a:r>
              <a:rPr lang="tr-TR" sz="3200" dirty="0">
                <a:latin typeface="Georgia" panose="02040502050405020303" pitchFamily="18" charset="0"/>
                <a:cs typeface="Arial" panose="020B0604020202020204" pitchFamily="34" charset="0"/>
              </a:rPr>
              <a:t> boşlukların </a:t>
            </a:r>
            <a:r>
              <a:rPr lang="tr-TR" sz="3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inflamatuar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Georgia" panose="02040502050405020303" pitchFamily="18" charset="0"/>
                <a:cs typeface="Arial" panose="020B0604020202020204" pitchFamily="34" charset="0"/>
              </a:rPr>
              <a:t>ve </a:t>
            </a:r>
            <a:r>
              <a:rPr lang="tr-TR" sz="3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fibrotik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tr-TR" sz="3200" dirty="0">
                <a:latin typeface="Georgia" panose="02040502050405020303" pitchFamily="18" charset="0"/>
                <a:cs typeface="Arial" panose="020B0604020202020204" pitchFamily="34" charset="0"/>
              </a:rPr>
              <a:t>materyal ile dolması 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veya </a:t>
            </a:r>
            <a:r>
              <a:rPr lang="tr-TR" sz="3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destrüksiyonu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Akciğerin </a:t>
            </a:r>
            <a:r>
              <a:rPr lang="tr-TR" sz="3200" dirty="0">
                <a:latin typeface="Georgia" panose="02040502050405020303" pitchFamily="18" charset="0"/>
                <a:cs typeface="Arial" panose="020B0604020202020204" pitchFamily="34" charset="0"/>
              </a:rPr>
              <a:t>katılaşması, </a:t>
            </a:r>
            <a:endParaRPr lang="tr-TR" sz="32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Kompliansın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 azalması,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Ölü </a:t>
            </a:r>
            <a:r>
              <a:rPr lang="tr-TR" sz="3200" dirty="0">
                <a:latin typeface="Georgia" panose="02040502050405020303" pitchFamily="18" charset="0"/>
                <a:cs typeface="Arial" panose="020B0604020202020204" pitchFamily="34" charset="0"/>
              </a:rPr>
              <a:t>boşluk </a:t>
            </a:r>
            <a:r>
              <a:rPr lang="tr-TR" sz="32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ventilasyonunda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 artmaya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Gaz </a:t>
            </a:r>
            <a:r>
              <a:rPr lang="tr-TR" sz="3200" dirty="0">
                <a:latin typeface="Georgia" panose="02040502050405020303" pitchFamily="18" charset="0"/>
                <a:cs typeface="Arial" panose="020B0604020202020204" pitchFamily="34" charset="0"/>
              </a:rPr>
              <a:t>değişiminde bozulmaya neden </a:t>
            </a:r>
            <a:r>
              <a:rPr lang="tr-TR" sz="3200" dirty="0" smtClean="0">
                <a:latin typeface="Georgia" panose="02040502050405020303" pitchFamily="18" charset="0"/>
                <a:cs typeface="Arial" panose="020B0604020202020204" pitchFamily="34" charset="0"/>
              </a:rPr>
              <a:t>olur,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altLang="zh-CN" sz="3200" dirty="0">
              <a:solidFill>
                <a:srgbClr val="000000"/>
              </a:solidFill>
              <a:latin typeface="Georgia" panose="02040502050405020303" pitchFamily="18" charset="0"/>
              <a:ea typeface="Arial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V/Q</a:t>
            </a:r>
            <a:r>
              <a:rPr lang="en-US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oranı</a:t>
            </a:r>
            <a:r>
              <a:rPr lang="en-US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boz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ulur,</a:t>
            </a:r>
            <a:r>
              <a:rPr lang="en-US" altLang="zh-CN" sz="3200" spc="-94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hipoksiye</a:t>
            </a:r>
            <a:r>
              <a:rPr lang="en-US" altLang="zh-CN" sz="32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spc="-5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neden</a:t>
            </a:r>
            <a:r>
              <a:rPr lang="en-US" altLang="zh-CN" sz="3200" spc="-1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olur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,</a:t>
            </a:r>
          </a:p>
          <a:p>
            <a:pPr hangingPunct="0">
              <a:lnSpc>
                <a:spcPct val="100000"/>
              </a:lnSpc>
              <a:buFont typeface="Wingdings" panose="05000000000000000000" pitchFamily="2" charset="2"/>
              <a:buChar char=""/>
            </a:pPr>
            <a:endParaRPr lang="tr-TR" altLang="zh-CN" sz="3200" dirty="0" smtClean="0">
              <a:solidFill>
                <a:srgbClr val="000000"/>
              </a:solidFill>
              <a:latin typeface="Georgia" panose="02040502050405020303" pitchFamily="18" charset="0"/>
              <a:ea typeface="Arial"/>
            </a:endParaRPr>
          </a:p>
          <a:p>
            <a:pPr hangingPunct="0">
              <a:lnSpc>
                <a:spcPct val="100000"/>
              </a:lnSpc>
              <a:buFont typeface="Wingdings" panose="05000000000000000000" pitchFamily="2" charset="2"/>
              <a:buChar char=""/>
            </a:pPr>
            <a:r>
              <a:rPr lang="en-US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Zamanla</a:t>
            </a:r>
            <a:r>
              <a:rPr lang="en-US" altLang="zh-CN" sz="3200" spc="-94" dirty="0" smtClean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solunum</a:t>
            </a:r>
            <a:r>
              <a:rPr lang="en-US" altLang="zh-CN" sz="3200" spc="-94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yetmezliği</a:t>
            </a:r>
            <a:r>
              <a:rPr lang="en-US" altLang="zh-CN" sz="3200" dirty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,</a:t>
            </a:r>
            <a:r>
              <a:rPr lang="en-US" altLang="zh-CN" sz="3200" spc="-94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pulmoner</a:t>
            </a:r>
            <a:r>
              <a:rPr lang="en-US" altLang="zh-CN" sz="3200" spc="-1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hipertansiyon</a:t>
            </a:r>
            <a:r>
              <a:rPr lang="en-US" altLang="zh-CN" sz="32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ve</a:t>
            </a:r>
            <a:r>
              <a:rPr lang="en-US" altLang="zh-CN" sz="32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kor</a:t>
            </a:r>
            <a:r>
              <a:rPr lang="en-US" altLang="zh-CN" sz="32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pulmonale</a:t>
            </a:r>
            <a:r>
              <a:rPr lang="en-US" altLang="zh-CN" sz="3200" spc="15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 </a:t>
            </a:r>
            <a:r>
              <a:rPr lang="en-US" altLang="zh-CN" sz="3200" dirty="0" err="1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gelişir</a:t>
            </a:r>
            <a:r>
              <a:rPr lang="tr-TR" altLang="zh-CN" sz="3200" dirty="0">
                <a:solidFill>
                  <a:srgbClr val="000000"/>
                </a:solidFill>
                <a:latin typeface="Georgia" panose="02040502050405020303" pitchFamily="18" charset="0"/>
                <a:ea typeface="Arial"/>
              </a:rPr>
              <a:t>.</a:t>
            </a:r>
            <a:endParaRPr lang="en-US" altLang="zh-CN" sz="3200" dirty="0">
              <a:solidFill>
                <a:srgbClr val="000000"/>
              </a:solidFill>
              <a:latin typeface="Georgia" panose="02040502050405020303" pitchFamily="18" charset="0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4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OBSTRÜKTİF HASTALIKLARDA DİSPNE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38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Hava akımına karşı direnç artışı,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Hızlı ve </a:t>
            </a:r>
            <a:r>
              <a:rPr lang="tr-TR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yüzeyel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 solunum,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Normal </a:t>
            </a:r>
            <a:r>
              <a:rPr lang="tr-TR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ekspirasyon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 sonlanmadan bir sonraki </a:t>
            </a:r>
            <a:r>
              <a:rPr lang="tr-TR" altLang="zh-CN" sz="3200" dirty="0" err="1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inspirasyonun</a:t>
            </a: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 başlaması,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solidFill>
                  <a:srgbClr val="00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Hava hapsi,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solidFill>
                  <a:srgbClr val="FF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Dinamik </a:t>
            </a:r>
            <a:r>
              <a:rPr lang="tr-TR" altLang="zh-CN" sz="3200" dirty="0" err="1" smtClean="0">
                <a:solidFill>
                  <a:srgbClr val="FF0000"/>
                </a:solidFill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hiperinflasyon</a:t>
            </a:r>
            <a:endParaRPr lang="tr-TR" altLang="zh-CN" sz="3200" dirty="0" smtClean="0">
              <a:solidFill>
                <a:srgbClr val="FF0000"/>
              </a:solidFill>
              <a:latin typeface="Georgia" panose="02040502050405020303" pitchFamily="18" charset="0"/>
              <a:ea typeface="Arial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err="1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İntrensek</a:t>
            </a:r>
            <a:r>
              <a:rPr lang="tr-TR" altLang="zh-CN" sz="32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 PEEP artar,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Hastalarda IC ve IRV azalır </a:t>
            </a:r>
            <a:r>
              <a:rPr lang="tr-TR" altLang="zh-CN" sz="28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(efor ile daha belirgin)</a:t>
            </a:r>
          </a:p>
        </p:txBody>
      </p:sp>
    </p:spTree>
    <p:extLst>
      <p:ext uri="{BB962C8B-B14F-4D97-AF65-F5344CB8AC3E}">
        <p14:creationId xmlns:p14="http://schemas.microsoft.com/office/powerpoint/2010/main" val="6228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OBSTRÜKTİF HASTALIKLARDA DİSPNE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39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Hasta yüksek volümlerde hızlı ve </a:t>
            </a:r>
            <a:r>
              <a:rPr lang="tr-TR" altLang="zh-CN" sz="3200" dirty="0" err="1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yüzeyel</a:t>
            </a:r>
            <a:r>
              <a:rPr lang="tr-TR" altLang="zh-CN" sz="32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 solunum yapar,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altLang="zh-CN" sz="32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Solunum kaslarındaki mekanik iş artar,</a:t>
            </a:r>
          </a:p>
          <a:p>
            <a:pPr>
              <a:buFont typeface="Wingdings" panose="05000000000000000000" pitchFamily="2" charset="2"/>
              <a:buChar char=""/>
            </a:pPr>
            <a:r>
              <a:rPr lang="tr-TR" sz="3200" dirty="0">
                <a:latin typeface="Georgia" panose="02040502050405020303" pitchFamily="18" charset="0"/>
              </a:rPr>
              <a:t>O</a:t>
            </a:r>
            <a:r>
              <a:rPr lang="tr-TR" sz="3200" baseline="-25000" dirty="0">
                <a:latin typeface="Georgia" panose="02040502050405020303" pitchFamily="18" charset="0"/>
              </a:rPr>
              <a:t>2</a:t>
            </a:r>
            <a:r>
              <a:rPr lang="tr-TR" altLang="zh-CN" sz="3200" dirty="0" smtClean="0">
                <a:latin typeface="Georgia" panose="02040502050405020303" pitchFamily="18" charset="0"/>
                <a:ea typeface="Arial"/>
                <a:cs typeface="Calibri" panose="020F0502020204030204" pitchFamily="34" charset="0"/>
              </a:rPr>
              <a:t> tüketimi artar;</a:t>
            </a:r>
          </a:p>
          <a:p>
            <a:pPr>
              <a:buFont typeface="Wingdings" panose="05000000000000000000" pitchFamily="2" charset="2"/>
              <a:buChar char=""/>
            </a:pPr>
            <a:endParaRPr lang="tr-TR" altLang="zh-CN" sz="3200" dirty="0" smtClean="0">
              <a:latin typeface="Georgia" panose="02040502050405020303" pitchFamily="18" charset="0"/>
              <a:ea typeface="Arial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tr-TR" altLang="zh-CN" sz="3200" dirty="0" smtClean="0">
              <a:latin typeface="Georgia" panose="02040502050405020303" pitchFamily="18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51942" y="4077072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tr-TR" sz="2800" b="1" u="sng" dirty="0" smtClean="0">
                <a:solidFill>
                  <a:srgbClr val="C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SONUÇ</a:t>
            </a:r>
            <a:r>
              <a:rPr lang="tr-TR" sz="2800" u="sng" dirty="0" smtClean="0">
                <a:solidFill>
                  <a:srgbClr val="C0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; </a:t>
            </a:r>
          </a:p>
          <a:p>
            <a:endParaRPr lang="tr-TR" sz="2800" dirty="0" smtClean="0">
              <a:latin typeface="Georgia" panose="02040502050405020303" pitchFamily="18" charset="0"/>
              <a:cs typeface="Calibri" panose="020F0502020204030204" pitchFamily="34" charset="0"/>
            </a:endParaRPr>
          </a:p>
          <a:p>
            <a:r>
              <a:rPr lang="tr-TR" sz="2800" dirty="0" err="1" smtClean="0">
                <a:latin typeface="Georgia" panose="02040502050405020303" pitchFamily="18" charset="0"/>
                <a:cs typeface="Calibri" panose="020F0502020204030204" pitchFamily="34" charset="0"/>
              </a:rPr>
              <a:t>Dispne</a:t>
            </a:r>
            <a:r>
              <a:rPr 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 </a:t>
            </a:r>
            <a:r>
              <a:rPr lang="tr-TR" sz="2800" dirty="0" smtClean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&amp;</a:t>
            </a:r>
            <a:r>
              <a:rPr 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 Gaz alışverişinde bozulma </a:t>
            </a:r>
            <a:r>
              <a:rPr lang="tr-TR" sz="2800" dirty="0" smtClean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&amp;</a:t>
            </a:r>
            <a:r>
              <a:rPr 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 Solunum işinde artma </a:t>
            </a:r>
            <a:r>
              <a:rPr lang="tr-TR" sz="2800" dirty="0" smtClean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&amp;</a:t>
            </a:r>
            <a:r>
              <a:rPr 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 Solunum kas yorgunluğu </a:t>
            </a:r>
            <a:r>
              <a:rPr lang="tr-TR" sz="2800" dirty="0" smtClean="0">
                <a:solidFill>
                  <a:srgbClr val="FF0000"/>
                </a:solidFill>
                <a:latin typeface="Georgia" panose="02040502050405020303" pitchFamily="18" charset="0"/>
                <a:cs typeface="Calibri" panose="020F0502020204030204" pitchFamily="34" charset="0"/>
              </a:rPr>
              <a:t>&amp;</a:t>
            </a:r>
            <a:r>
              <a:rPr lang="tr-TR" sz="2800" dirty="0" smtClean="0">
                <a:latin typeface="Georgia" panose="02040502050405020303" pitchFamily="18" charset="0"/>
                <a:cs typeface="Calibri" panose="020F0502020204030204" pitchFamily="34" charset="0"/>
              </a:rPr>
              <a:t> Egzersiz kapasitesinde azalma</a:t>
            </a:r>
            <a:endParaRPr lang="tr-TR" sz="2800" dirty="0">
              <a:latin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3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AKCİĞER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4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323528" y="3109238"/>
            <a:ext cx="8640960" cy="3384376"/>
          </a:xfrm>
        </p:spPr>
        <p:txBody>
          <a:bodyPr>
            <a:normAutofit fontScale="92500"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u="sng" dirty="0" err="1" smtClean="0">
                <a:solidFill>
                  <a:srgbClr val="C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Anatomi</a:t>
            </a:r>
            <a:endParaRPr lang="en-US" altLang="zh-CN" sz="4000" u="sng" dirty="0">
              <a:solidFill>
                <a:srgbClr val="C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Trakea</a:t>
            </a:r>
            <a:endParaRPr lang="en-US" sz="2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3200" spc="-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Bronş</a:t>
            </a:r>
            <a:endParaRPr lang="en-US" altLang="zh-CN" sz="3200" spc="-5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lvl="3">
              <a:spcBef>
                <a:spcPts val="375"/>
              </a:spcBef>
              <a:buFont typeface="Wingdings" panose="05000000000000000000" pitchFamily="2" charset="2"/>
              <a:buChar char="Ø"/>
            </a:pPr>
            <a:r>
              <a:rPr lang="en-US" altLang="zh-CN" sz="2800" spc="-45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Terminal</a:t>
            </a:r>
            <a:r>
              <a:rPr lang="en-US" altLang="zh-CN" sz="2800" spc="-2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spc="-4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bronşiyol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zh-CN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Asinüs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:</a:t>
            </a:r>
            <a:r>
              <a:rPr lang="en-US" altLang="zh-CN" sz="2400" spc="-1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Respiratuar</a:t>
            </a:r>
            <a:r>
              <a:rPr lang="en-US" altLang="zh-CN" sz="2400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bronşiyol</a:t>
            </a:r>
            <a:r>
              <a:rPr lang="en-US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+</a:t>
            </a:r>
            <a:r>
              <a:rPr lang="en-US" altLang="zh-CN" sz="2400" spc="-1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Alveol</a:t>
            </a:r>
            <a:r>
              <a:rPr lang="tr-TR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er</a:t>
            </a:r>
            <a:r>
              <a:rPr lang="en-US" altLang="zh-CN" sz="2400" spc="-12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zh-CN" sz="2400" spc="-12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kanallar 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+</a:t>
            </a:r>
            <a:r>
              <a:rPr lang="tr-TR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Alveol</a:t>
            </a:r>
            <a:r>
              <a:rPr lang="tr-TR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keseleri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r>
              <a:rPr lang="en-US" altLang="zh-CN" sz="2400" spc="-340" dirty="0" smtClean="0">
                <a:solidFill>
                  <a:srgbClr val="CBCB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Sekonder</a:t>
            </a:r>
            <a:r>
              <a:rPr lang="tr-TR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tr-TR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Pulmoner</a:t>
            </a:r>
            <a:r>
              <a:rPr lang="tr-TR" altLang="zh-CN" sz="24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24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Lobül</a:t>
            </a:r>
            <a:r>
              <a:rPr lang="en-US" altLang="zh-CN" sz="24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:</a:t>
            </a:r>
            <a:r>
              <a:rPr lang="en-US" altLang="zh-CN" sz="2400" spc="-94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Üç</a:t>
            </a:r>
            <a:r>
              <a:rPr lang="en-US" altLang="zh-CN" sz="2400" spc="-8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ila</a:t>
            </a:r>
            <a:r>
              <a:rPr lang="en-US" altLang="zh-CN" sz="2400" spc="-9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beş</a:t>
            </a:r>
            <a:r>
              <a:rPr lang="en-US" altLang="zh-CN" sz="2400" spc="-9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asinüsten</a:t>
            </a:r>
            <a:r>
              <a:rPr lang="en-US" altLang="zh-CN" sz="2400" spc="-9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oluşan</a:t>
            </a:r>
            <a:r>
              <a:rPr lang="en-US" altLang="zh-CN" sz="2400" spc="-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grup</a:t>
            </a:r>
            <a:endParaRPr lang="en-US" altLang="zh-CN" sz="24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pic>
        <p:nvPicPr>
          <p:cNvPr id="5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570" y="1628800"/>
            <a:ext cx="6294120" cy="28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SOLUNUM KAS FONKSİYONLARI</a:t>
            </a:r>
            <a:endParaRPr lang="tr-T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40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179512" y="1916832"/>
            <a:ext cx="5544616" cy="40324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Solunum işinde artma,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zh-CN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Hiperinflasyona</a:t>
            </a: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bağlı mekanik dezavantaj,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zh-CN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Malnütrisyon</a:t>
            </a: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ve sistemik </a:t>
            </a:r>
            <a:r>
              <a:rPr lang="tr-TR" altLang="zh-CN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inflamasyona</a:t>
            </a: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bağlı kas kütle kaybı,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Elektrolit dengesizlikleri,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Gaz alışverişinde bozulma,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altLang="zh-CN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Steroid</a:t>
            </a:r>
            <a:r>
              <a:rPr lang="tr-TR" altLang="zh-CN" sz="28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tr-TR" altLang="zh-CN" sz="28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miyopatisi</a:t>
            </a:r>
            <a:endParaRPr lang="tr-TR" altLang="zh-CN" sz="2800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5" name="Sağ Ayraç 4"/>
          <p:cNvSpPr/>
          <p:nvPr/>
        </p:nvSpPr>
        <p:spPr>
          <a:xfrm>
            <a:off x="5580112" y="1988840"/>
            <a:ext cx="648072" cy="3816424"/>
          </a:xfrm>
          <a:prstGeom prst="righ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372200" y="2060848"/>
            <a:ext cx="2664296" cy="3693319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tr-TR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 nedenler ile solunum kas fonksiyon bozukluğu gelişir.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tr-TR" sz="26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tr-TR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Özellikle </a:t>
            </a:r>
            <a:r>
              <a:rPr lang="tr-TR" sz="26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inspiratuar</a:t>
            </a:r>
            <a:r>
              <a:rPr lang="tr-TR" sz="2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kas gücü azalır.</a:t>
            </a:r>
            <a:endParaRPr lang="tr-TR" sz="2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9577064" cy="990600"/>
          </a:xfrm>
        </p:spPr>
        <p:txBody>
          <a:bodyPr>
            <a:noAutofit/>
          </a:bodyPr>
          <a:lstStyle/>
          <a:p>
            <a:r>
              <a:rPr lang="tr-TR" sz="34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PULMONER REHABİLİTASYON ENDİKASYONLARI</a:t>
            </a:r>
            <a:endParaRPr lang="tr-TR" sz="3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41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153400" cy="4781128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Ağır </a:t>
            </a:r>
            <a:r>
              <a:rPr 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dispne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ve/veya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yorgunluk,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Azalmış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egzersiz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kapasitesi,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Günlük yaşam aktivitelerinde azalma,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İş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performansında </a:t>
            </a: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azalma,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Hastane başvurusunda artma,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Beslenme zafiyeti,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r-TR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Artmış </a:t>
            </a:r>
            <a:r>
              <a:rPr 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ilaç tüketimi</a:t>
            </a:r>
            <a:endParaRPr lang="tr-TR" altLang="zh-CN" sz="3200" dirty="0" smtClean="0"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9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 ETKİNLİK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42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50" y="1700808"/>
            <a:ext cx="919183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73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AKCİĞER İNTERSTİSYUMU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5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Akciğer </a:t>
            </a:r>
            <a:r>
              <a:rPr lang="tr-TR" alt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interstisyumu</a:t>
            </a:r>
            <a:r>
              <a:rPr lang="de-DE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üç</a:t>
            </a:r>
            <a:r>
              <a:rPr lang="de-DE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komponentten</a:t>
            </a:r>
            <a:r>
              <a:rPr lang="de-DE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oluşur</a:t>
            </a:r>
            <a:r>
              <a:rPr lang="tr-TR" altLang="tr-TR" sz="32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US" altLang="tr-T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Periferik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Visseral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plevra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interlobüler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septumlar</a:t>
            </a:r>
            <a:endParaRPr lang="en-US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Aksiyal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Büyük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damar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bronşların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çevresindeki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bağ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dokusu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en-US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Parankimatöz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Alveol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duvarı</a:t>
            </a:r>
            <a:r>
              <a:rPr lang="de-DE" alt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6"/>
            <a:ext cx="8352135" cy="564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1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OBSTRÜKTİF HASTALIKLAR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277072"/>
          </a:xfrm>
        </p:spPr>
        <p:txBody>
          <a:bodyPr>
            <a:normAutofit/>
          </a:bodyPr>
          <a:lstStyle/>
          <a:p>
            <a:pPr marL="0">
              <a:lnSpc>
                <a:spcPct val="100000"/>
              </a:lnSpc>
            </a:pPr>
            <a:r>
              <a:rPr lang="tr-TR" altLang="zh-CN" sz="3600" spc="3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</a:t>
            </a:r>
            <a:r>
              <a:rPr lang="en-US" altLang="zh-CN" sz="3600" spc="3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emel</a:t>
            </a:r>
            <a:r>
              <a:rPr lang="en-US" altLang="zh-CN" sz="3600" spc="2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2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bulgu</a:t>
            </a:r>
            <a:r>
              <a:rPr lang="en-US" altLang="zh-CN" sz="3600" spc="2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2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ekspirasyon</a:t>
            </a:r>
            <a:r>
              <a:rPr lang="tr-TR" altLang="zh-CN" sz="3600" spc="25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süresinin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uzamasıdır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</a:t>
            </a:r>
            <a:r>
              <a:rPr lang="en-US" altLang="zh-CN" sz="3600" spc="2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(FEV1)</a:t>
            </a:r>
          </a:p>
          <a:p>
            <a:pPr>
              <a:lnSpc>
                <a:spcPts val="70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r>
              <a:rPr lang="en-US" altLang="zh-CN" sz="3600" spc="44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FEV1/FVC</a:t>
            </a:r>
            <a:r>
              <a:rPr lang="en-US" altLang="zh-CN" sz="3600" spc="4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34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azalmıştır</a:t>
            </a:r>
            <a:r>
              <a:rPr lang="tr-TR" altLang="zh-CN" sz="3600" spc="34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</a:t>
            </a:r>
          </a:p>
          <a:p>
            <a:pPr marL="0">
              <a:lnSpc>
                <a:spcPct val="100000"/>
              </a:lnSpc>
            </a:pPr>
            <a:endParaRPr lang="tr-TR" altLang="zh-CN" sz="3600" spc="34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/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Total</a:t>
            </a:r>
            <a:r>
              <a:rPr lang="en-US" altLang="zh-CN" sz="3600" spc="15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akciğer</a:t>
            </a:r>
            <a:r>
              <a:rPr lang="en-US" altLang="zh-CN" sz="3600" spc="1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kapasitesi</a:t>
            </a:r>
            <a:r>
              <a:rPr lang="en-US" altLang="zh-CN" sz="3600" spc="15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</a:t>
            </a:r>
            <a:r>
              <a:rPr lang="en-US" altLang="zh-CN" sz="3600" spc="1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zorlu</a:t>
            </a:r>
            <a:r>
              <a:rPr lang="en-US" altLang="zh-CN" sz="3600" spc="1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vital</a:t>
            </a:r>
            <a:r>
              <a:rPr lang="en-US" altLang="zh-CN" sz="3600" spc="15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kapasite</a:t>
            </a:r>
            <a:r>
              <a:rPr lang="tr-TR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(FVC)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normal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veya</a:t>
            </a:r>
            <a:r>
              <a:rPr lang="en-US" altLang="zh-CN" sz="3600" spc="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artmıştır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</a:t>
            </a:r>
            <a:endParaRPr lang="en-US" altLang="zh-CN" sz="36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endParaRPr lang="en-US" altLang="zh-CN" sz="3600" spc="34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932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C00000"/>
                </a:solidFill>
                <a:latin typeface="Calibri" pitchFamily="34" charset="0"/>
              </a:rPr>
              <a:t>RESTRİKTİF HASTALIKLAR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277072"/>
          </a:xfrm>
        </p:spPr>
        <p:txBody>
          <a:bodyPr>
            <a:normAutofit/>
          </a:bodyPr>
          <a:lstStyle/>
          <a:p>
            <a:pPr marL="342900" indent="-342900" hangingPunct="0">
              <a:lnSpc>
                <a:spcPct val="99583"/>
              </a:lnSpc>
            </a:pP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Obstrüktif</a:t>
            </a:r>
            <a:r>
              <a:rPr lang="en-US" altLang="zh-CN" sz="3600" spc="22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hastalıkların</a:t>
            </a:r>
            <a:r>
              <a:rPr lang="en-US" altLang="zh-CN" sz="3600" spc="2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aksine</a:t>
            </a:r>
            <a:r>
              <a:rPr lang="en-US" altLang="zh-CN" sz="3600" spc="2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to</a:t>
            </a:r>
            <a:r>
              <a:rPr lang="tr-TR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tal</a:t>
            </a:r>
            <a:r>
              <a:rPr lang="en-US" altLang="zh-CN" sz="3600" spc="22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akciğer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kapasitesi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ve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zorlu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vital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kapasite</a:t>
            </a:r>
            <a:r>
              <a:rPr lang="en-US" altLang="zh-CN" sz="3600" spc="8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(FVC)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az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almıştır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</a:t>
            </a:r>
            <a:endParaRPr lang="en-US" altLang="zh-CN" sz="36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>
              <a:lnSpc>
                <a:spcPts val="740"/>
              </a:lnSpc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3600" spc="34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FEV1/FVC</a:t>
            </a:r>
            <a:r>
              <a:rPr lang="en-US" altLang="zh-CN" sz="3600" spc="3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34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normal</a:t>
            </a:r>
            <a:r>
              <a:rPr lang="en-US" altLang="zh-CN" sz="3600" spc="25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</a:t>
            </a:r>
            <a:r>
              <a:rPr lang="tr-TR" altLang="zh-CN" sz="3600" spc="25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</a:t>
            </a:r>
            <a:r>
              <a:rPr lang="en-US" altLang="zh-CN" sz="3600" spc="25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</a:t>
            </a:r>
            <a:r>
              <a:rPr lang="tr-TR" altLang="zh-CN" sz="3600" spc="25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</a:t>
            </a:r>
          </a:p>
          <a:p>
            <a:pPr marL="0"/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Ekspirasyon</a:t>
            </a:r>
            <a:r>
              <a:rPr lang="en-US" altLang="zh-CN" sz="3600" spc="2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süresi</a:t>
            </a:r>
            <a:r>
              <a:rPr lang="en-US" altLang="zh-CN" sz="3600" spc="2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(FEV1)</a:t>
            </a:r>
            <a:r>
              <a:rPr lang="en-US" altLang="zh-CN" sz="3600" spc="22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normaldir</a:t>
            </a:r>
            <a:endParaRPr lang="tr-TR" altLang="zh-CN" sz="3600" dirty="0" smtClean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tr-TR" altLang="zh-CN" sz="3600" spc="2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spc="225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zh-CN" sz="3600" spc="22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eya</a:t>
            </a:r>
            <a:r>
              <a:rPr lang="tr-TR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FVC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ile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oranlı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bir</a:t>
            </a:r>
            <a:r>
              <a:rPr lang="en-US" altLang="zh-C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az</a:t>
            </a:r>
            <a:r>
              <a:rPr lang="en-US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alma</a:t>
            </a:r>
            <a:r>
              <a:rPr lang="en-US" altLang="zh-CN" sz="3600" spc="5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gö</a:t>
            </a:r>
            <a:r>
              <a:rPr lang="tr-TR" altLang="zh-CN" sz="3600" dirty="0" err="1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rülür</a:t>
            </a:r>
            <a:r>
              <a:rPr lang="tr-TR" altLang="zh-CN" sz="3600" dirty="0" smtClean="0">
                <a:solidFill>
                  <a:srgbClr val="0000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.</a:t>
            </a:r>
            <a:endParaRPr lang="en-US" altLang="zh-CN" sz="36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endParaRPr lang="en-US" altLang="zh-CN" sz="3600" spc="25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0">
              <a:lnSpc>
                <a:spcPct val="100000"/>
              </a:lnSpc>
            </a:pPr>
            <a:endParaRPr lang="en-US" altLang="zh-CN" sz="3600" spc="34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OBSTRÜKTİF HASTALIKLAR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8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0" name="Freeform 33"/>
          <p:cNvSpPr/>
          <p:nvPr/>
        </p:nvSpPr>
        <p:spPr>
          <a:xfrm>
            <a:off x="273050" y="1314450"/>
            <a:ext cx="2114550" cy="704850"/>
          </a:xfrm>
          <a:custGeom>
            <a:avLst/>
            <a:gdLst>
              <a:gd name="connsiteX0" fmla="*/ 12674 w 2114550"/>
              <a:gd name="connsiteY0" fmla="*/ 713486 h 704850"/>
              <a:gd name="connsiteX1" fmla="*/ 2120112 w 2114550"/>
              <a:gd name="connsiteY1" fmla="*/ 713486 h 704850"/>
              <a:gd name="connsiteX2" fmla="*/ 2120112 w 2114550"/>
              <a:gd name="connsiteY2" fmla="*/ 12445 h 704850"/>
              <a:gd name="connsiteX3" fmla="*/ 12674 w 2114550"/>
              <a:gd name="connsiteY3" fmla="*/ 12445 h 704850"/>
              <a:gd name="connsiteX4" fmla="*/ 12674 w 2114550"/>
              <a:gd name="connsiteY4" fmla="*/ 71348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704850">
                <a:moveTo>
                  <a:pt x="12674" y="713486"/>
                </a:moveTo>
                <a:lnTo>
                  <a:pt x="2120112" y="713486"/>
                </a:lnTo>
                <a:lnTo>
                  <a:pt x="2120112" y="12445"/>
                </a:lnTo>
                <a:lnTo>
                  <a:pt x="12674" y="12445"/>
                </a:lnTo>
                <a:lnTo>
                  <a:pt x="12674" y="71348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34"/>
          <p:cNvSpPr/>
          <p:nvPr/>
        </p:nvSpPr>
        <p:spPr>
          <a:xfrm>
            <a:off x="2381250" y="1314450"/>
            <a:ext cx="1212850" cy="704850"/>
          </a:xfrm>
          <a:custGeom>
            <a:avLst/>
            <a:gdLst>
              <a:gd name="connsiteX0" fmla="*/ 11938 w 1212850"/>
              <a:gd name="connsiteY0" fmla="*/ 713486 h 704850"/>
              <a:gd name="connsiteX1" fmla="*/ 1220787 w 1212850"/>
              <a:gd name="connsiteY1" fmla="*/ 713486 h 704850"/>
              <a:gd name="connsiteX2" fmla="*/ 1220787 w 1212850"/>
              <a:gd name="connsiteY2" fmla="*/ 12445 h 704850"/>
              <a:gd name="connsiteX3" fmla="*/ 11938 w 1212850"/>
              <a:gd name="connsiteY3" fmla="*/ 12445 h 704850"/>
              <a:gd name="connsiteX4" fmla="*/ 11938 w 1212850"/>
              <a:gd name="connsiteY4" fmla="*/ 71348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704850">
                <a:moveTo>
                  <a:pt x="11938" y="713486"/>
                </a:moveTo>
                <a:lnTo>
                  <a:pt x="1220787" y="713486"/>
                </a:lnTo>
                <a:lnTo>
                  <a:pt x="1220787" y="12445"/>
                </a:lnTo>
                <a:lnTo>
                  <a:pt x="11938" y="12445"/>
                </a:lnTo>
                <a:lnTo>
                  <a:pt x="11938" y="71348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35"/>
          <p:cNvSpPr/>
          <p:nvPr/>
        </p:nvSpPr>
        <p:spPr>
          <a:xfrm>
            <a:off x="3587750" y="1314450"/>
            <a:ext cx="2889250" cy="704850"/>
          </a:xfrm>
          <a:custGeom>
            <a:avLst/>
            <a:gdLst>
              <a:gd name="connsiteX0" fmla="*/ 14223 w 2889250"/>
              <a:gd name="connsiteY0" fmla="*/ 713486 h 704850"/>
              <a:gd name="connsiteX1" fmla="*/ 2890011 w 2889250"/>
              <a:gd name="connsiteY1" fmla="*/ 713486 h 704850"/>
              <a:gd name="connsiteX2" fmla="*/ 2890011 w 2889250"/>
              <a:gd name="connsiteY2" fmla="*/ 12445 h 704850"/>
              <a:gd name="connsiteX3" fmla="*/ 14223 w 2889250"/>
              <a:gd name="connsiteY3" fmla="*/ 12445 h 704850"/>
              <a:gd name="connsiteX4" fmla="*/ 14223 w 2889250"/>
              <a:gd name="connsiteY4" fmla="*/ 71348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0" h="704850">
                <a:moveTo>
                  <a:pt x="14223" y="713486"/>
                </a:moveTo>
                <a:lnTo>
                  <a:pt x="2890011" y="713486"/>
                </a:lnTo>
                <a:lnTo>
                  <a:pt x="2890011" y="12445"/>
                </a:lnTo>
                <a:lnTo>
                  <a:pt x="14223" y="12445"/>
                </a:lnTo>
                <a:lnTo>
                  <a:pt x="14223" y="71348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36"/>
          <p:cNvSpPr/>
          <p:nvPr/>
        </p:nvSpPr>
        <p:spPr>
          <a:xfrm>
            <a:off x="6470650" y="1314450"/>
            <a:ext cx="2457450" cy="704850"/>
          </a:xfrm>
          <a:custGeom>
            <a:avLst/>
            <a:gdLst>
              <a:gd name="connsiteX0" fmla="*/ 7111 w 2457450"/>
              <a:gd name="connsiteY0" fmla="*/ 713486 h 704850"/>
              <a:gd name="connsiteX1" fmla="*/ 2459101 w 2457450"/>
              <a:gd name="connsiteY1" fmla="*/ 713486 h 704850"/>
              <a:gd name="connsiteX2" fmla="*/ 2459101 w 2457450"/>
              <a:gd name="connsiteY2" fmla="*/ 12445 h 704850"/>
              <a:gd name="connsiteX3" fmla="*/ 7111 w 2457450"/>
              <a:gd name="connsiteY3" fmla="*/ 12445 h 704850"/>
              <a:gd name="connsiteX4" fmla="*/ 7111 w 2457450"/>
              <a:gd name="connsiteY4" fmla="*/ 713486 h 70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704850">
                <a:moveTo>
                  <a:pt x="7111" y="713486"/>
                </a:moveTo>
                <a:lnTo>
                  <a:pt x="2459101" y="713486"/>
                </a:lnTo>
                <a:lnTo>
                  <a:pt x="2459101" y="12445"/>
                </a:lnTo>
                <a:lnTo>
                  <a:pt x="7111" y="12445"/>
                </a:lnTo>
                <a:lnTo>
                  <a:pt x="7111" y="713486"/>
                </a:lnTo>
                <a:close/>
              </a:path>
            </a:pathLst>
          </a:custGeom>
          <a:solidFill>
            <a:srgbClr val="4E80BB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37"/>
          <p:cNvSpPr/>
          <p:nvPr/>
        </p:nvSpPr>
        <p:spPr>
          <a:xfrm>
            <a:off x="273050" y="2012950"/>
            <a:ext cx="2114550" cy="654050"/>
          </a:xfrm>
          <a:custGeom>
            <a:avLst/>
            <a:gdLst>
              <a:gd name="connsiteX0" fmla="*/ 12674 w 2114550"/>
              <a:gd name="connsiteY0" fmla="*/ 655066 h 654050"/>
              <a:gd name="connsiteX1" fmla="*/ 2120112 w 2114550"/>
              <a:gd name="connsiteY1" fmla="*/ 655066 h 654050"/>
              <a:gd name="connsiteX2" fmla="*/ 2120112 w 2114550"/>
              <a:gd name="connsiteY2" fmla="*/ 14986 h 654050"/>
              <a:gd name="connsiteX3" fmla="*/ 12674 w 2114550"/>
              <a:gd name="connsiteY3" fmla="*/ 14986 h 654050"/>
              <a:gd name="connsiteX4" fmla="*/ 12674 w 2114550"/>
              <a:gd name="connsiteY4" fmla="*/ 655066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654050">
                <a:moveTo>
                  <a:pt x="12674" y="655066"/>
                </a:moveTo>
                <a:lnTo>
                  <a:pt x="2120112" y="655066"/>
                </a:lnTo>
                <a:lnTo>
                  <a:pt x="2120112" y="14986"/>
                </a:lnTo>
                <a:lnTo>
                  <a:pt x="12674" y="14986"/>
                </a:lnTo>
                <a:lnTo>
                  <a:pt x="12674" y="65506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38"/>
          <p:cNvSpPr/>
          <p:nvPr/>
        </p:nvSpPr>
        <p:spPr>
          <a:xfrm>
            <a:off x="2381250" y="2012950"/>
            <a:ext cx="1212850" cy="654050"/>
          </a:xfrm>
          <a:custGeom>
            <a:avLst/>
            <a:gdLst>
              <a:gd name="connsiteX0" fmla="*/ 11938 w 1212850"/>
              <a:gd name="connsiteY0" fmla="*/ 655066 h 654050"/>
              <a:gd name="connsiteX1" fmla="*/ 1220787 w 1212850"/>
              <a:gd name="connsiteY1" fmla="*/ 655066 h 654050"/>
              <a:gd name="connsiteX2" fmla="*/ 1220787 w 1212850"/>
              <a:gd name="connsiteY2" fmla="*/ 14986 h 654050"/>
              <a:gd name="connsiteX3" fmla="*/ 11938 w 1212850"/>
              <a:gd name="connsiteY3" fmla="*/ 14986 h 654050"/>
              <a:gd name="connsiteX4" fmla="*/ 11938 w 1212850"/>
              <a:gd name="connsiteY4" fmla="*/ 655066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654050">
                <a:moveTo>
                  <a:pt x="11938" y="655066"/>
                </a:moveTo>
                <a:lnTo>
                  <a:pt x="1220787" y="655066"/>
                </a:lnTo>
                <a:lnTo>
                  <a:pt x="1220787" y="14986"/>
                </a:lnTo>
                <a:lnTo>
                  <a:pt x="11938" y="14986"/>
                </a:lnTo>
                <a:lnTo>
                  <a:pt x="11938" y="65506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39"/>
          <p:cNvSpPr/>
          <p:nvPr/>
        </p:nvSpPr>
        <p:spPr>
          <a:xfrm>
            <a:off x="3587750" y="2012950"/>
            <a:ext cx="2889250" cy="654050"/>
          </a:xfrm>
          <a:custGeom>
            <a:avLst/>
            <a:gdLst>
              <a:gd name="connsiteX0" fmla="*/ 14223 w 2889250"/>
              <a:gd name="connsiteY0" fmla="*/ 655066 h 654050"/>
              <a:gd name="connsiteX1" fmla="*/ 2890011 w 2889250"/>
              <a:gd name="connsiteY1" fmla="*/ 655066 h 654050"/>
              <a:gd name="connsiteX2" fmla="*/ 2890011 w 2889250"/>
              <a:gd name="connsiteY2" fmla="*/ 14986 h 654050"/>
              <a:gd name="connsiteX3" fmla="*/ 14223 w 2889250"/>
              <a:gd name="connsiteY3" fmla="*/ 14986 h 654050"/>
              <a:gd name="connsiteX4" fmla="*/ 14223 w 2889250"/>
              <a:gd name="connsiteY4" fmla="*/ 655066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0" h="654050">
                <a:moveTo>
                  <a:pt x="14223" y="655066"/>
                </a:moveTo>
                <a:lnTo>
                  <a:pt x="2890011" y="655066"/>
                </a:lnTo>
                <a:lnTo>
                  <a:pt x="2890011" y="14986"/>
                </a:lnTo>
                <a:lnTo>
                  <a:pt x="14223" y="14986"/>
                </a:lnTo>
                <a:lnTo>
                  <a:pt x="14223" y="65506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40"/>
          <p:cNvSpPr/>
          <p:nvPr/>
        </p:nvSpPr>
        <p:spPr>
          <a:xfrm>
            <a:off x="6470650" y="2012950"/>
            <a:ext cx="2457450" cy="654050"/>
          </a:xfrm>
          <a:custGeom>
            <a:avLst/>
            <a:gdLst>
              <a:gd name="connsiteX0" fmla="*/ 7111 w 2457450"/>
              <a:gd name="connsiteY0" fmla="*/ 655066 h 654050"/>
              <a:gd name="connsiteX1" fmla="*/ 2459101 w 2457450"/>
              <a:gd name="connsiteY1" fmla="*/ 655066 h 654050"/>
              <a:gd name="connsiteX2" fmla="*/ 2459101 w 2457450"/>
              <a:gd name="connsiteY2" fmla="*/ 14986 h 654050"/>
              <a:gd name="connsiteX3" fmla="*/ 7111 w 2457450"/>
              <a:gd name="connsiteY3" fmla="*/ 14986 h 654050"/>
              <a:gd name="connsiteX4" fmla="*/ 7111 w 2457450"/>
              <a:gd name="connsiteY4" fmla="*/ 655066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654050">
                <a:moveTo>
                  <a:pt x="7111" y="655066"/>
                </a:moveTo>
                <a:lnTo>
                  <a:pt x="2459101" y="655066"/>
                </a:lnTo>
                <a:lnTo>
                  <a:pt x="2459101" y="14986"/>
                </a:lnTo>
                <a:lnTo>
                  <a:pt x="7111" y="14986"/>
                </a:lnTo>
                <a:lnTo>
                  <a:pt x="7111" y="65506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41"/>
          <p:cNvSpPr/>
          <p:nvPr/>
        </p:nvSpPr>
        <p:spPr>
          <a:xfrm>
            <a:off x="273050" y="2660650"/>
            <a:ext cx="2114550" cy="641350"/>
          </a:xfrm>
          <a:custGeom>
            <a:avLst/>
            <a:gdLst>
              <a:gd name="connsiteX0" fmla="*/ 12674 w 2114550"/>
              <a:gd name="connsiteY0" fmla="*/ 647446 h 641350"/>
              <a:gd name="connsiteX1" fmla="*/ 2120112 w 2114550"/>
              <a:gd name="connsiteY1" fmla="*/ 647446 h 641350"/>
              <a:gd name="connsiteX2" fmla="*/ 2120112 w 2114550"/>
              <a:gd name="connsiteY2" fmla="*/ 7366 h 641350"/>
              <a:gd name="connsiteX3" fmla="*/ 12674 w 2114550"/>
              <a:gd name="connsiteY3" fmla="*/ 7366 h 641350"/>
              <a:gd name="connsiteX4" fmla="*/ 12674 w 2114550"/>
              <a:gd name="connsiteY4" fmla="*/ 647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641350">
                <a:moveTo>
                  <a:pt x="12674" y="647446"/>
                </a:moveTo>
                <a:lnTo>
                  <a:pt x="2120112" y="647446"/>
                </a:lnTo>
                <a:lnTo>
                  <a:pt x="2120112" y="7366"/>
                </a:lnTo>
                <a:lnTo>
                  <a:pt x="12674" y="7366"/>
                </a:lnTo>
                <a:lnTo>
                  <a:pt x="12674" y="64744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42"/>
          <p:cNvSpPr/>
          <p:nvPr/>
        </p:nvSpPr>
        <p:spPr>
          <a:xfrm>
            <a:off x="2381250" y="2660650"/>
            <a:ext cx="1212850" cy="641350"/>
          </a:xfrm>
          <a:custGeom>
            <a:avLst/>
            <a:gdLst>
              <a:gd name="connsiteX0" fmla="*/ 11938 w 1212850"/>
              <a:gd name="connsiteY0" fmla="*/ 647446 h 641350"/>
              <a:gd name="connsiteX1" fmla="*/ 1220787 w 1212850"/>
              <a:gd name="connsiteY1" fmla="*/ 647446 h 641350"/>
              <a:gd name="connsiteX2" fmla="*/ 1220787 w 1212850"/>
              <a:gd name="connsiteY2" fmla="*/ 7366 h 641350"/>
              <a:gd name="connsiteX3" fmla="*/ 11938 w 1212850"/>
              <a:gd name="connsiteY3" fmla="*/ 7366 h 641350"/>
              <a:gd name="connsiteX4" fmla="*/ 11938 w 1212850"/>
              <a:gd name="connsiteY4" fmla="*/ 647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641350">
                <a:moveTo>
                  <a:pt x="11938" y="647446"/>
                </a:moveTo>
                <a:lnTo>
                  <a:pt x="1220787" y="647446"/>
                </a:lnTo>
                <a:lnTo>
                  <a:pt x="1220787" y="7366"/>
                </a:lnTo>
                <a:lnTo>
                  <a:pt x="11938" y="7366"/>
                </a:lnTo>
                <a:lnTo>
                  <a:pt x="11938" y="64744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43"/>
          <p:cNvSpPr/>
          <p:nvPr/>
        </p:nvSpPr>
        <p:spPr>
          <a:xfrm>
            <a:off x="3587750" y="2660650"/>
            <a:ext cx="2889250" cy="641350"/>
          </a:xfrm>
          <a:custGeom>
            <a:avLst/>
            <a:gdLst>
              <a:gd name="connsiteX0" fmla="*/ 14223 w 2889250"/>
              <a:gd name="connsiteY0" fmla="*/ 647446 h 641350"/>
              <a:gd name="connsiteX1" fmla="*/ 2890011 w 2889250"/>
              <a:gd name="connsiteY1" fmla="*/ 647446 h 641350"/>
              <a:gd name="connsiteX2" fmla="*/ 2890011 w 2889250"/>
              <a:gd name="connsiteY2" fmla="*/ 7366 h 641350"/>
              <a:gd name="connsiteX3" fmla="*/ 14223 w 2889250"/>
              <a:gd name="connsiteY3" fmla="*/ 7366 h 641350"/>
              <a:gd name="connsiteX4" fmla="*/ 14223 w 2889250"/>
              <a:gd name="connsiteY4" fmla="*/ 647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0" h="641350">
                <a:moveTo>
                  <a:pt x="14223" y="647446"/>
                </a:moveTo>
                <a:lnTo>
                  <a:pt x="2890011" y="647446"/>
                </a:lnTo>
                <a:lnTo>
                  <a:pt x="2890011" y="7366"/>
                </a:lnTo>
                <a:lnTo>
                  <a:pt x="14223" y="7366"/>
                </a:lnTo>
                <a:lnTo>
                  <a:pt x="14223" y="64744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44"/>
          <p:cNvSpPr/>
          <p:nvPr/>
        </p:nvSpPr>
        <p:spPr>
          <a:xfrm>
            <a:off x="6470650" y="2660650"/>
            <a:ext cx="2457450" cy="641350"/>
          </a:xfrm>
          <a:custGeom>
            <a:avLst/>
            <a:gdLst>
              <a:gd name="connsiteX0" fmla="*/ 7111 w 2457450"/>
              <a:gd name="connsiteY0" fmla="*/ 647446 h 641350"/>
              <a:gd name="connsiteX1" fmla="*/ 2459101 w 2457450"/>
              <a:gd name="connsiteY1" fmla="*/ 647446 h 641350"/>
              <a:gd name="connsiteX2" fmla="*/ 2459101 w 2457450"/>
              <a:gd name="connsiteY2" fmla="*/ 7366 h 641350"/>
              <a:gd name="connsiteX3" fmla="*/ 7111 w 2457450"/>
              <a:gd name="connsiteY3" fmla="*/ 7366 h 641350"/>
              <a:gd name="connsiteX4" fmla="*/ 7111 w 2457450"/>
              <a:gd name="connsiteY4" fmla="*/ 64744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641350">
                <a:moveTo>
                  <a:pt x="7111" y="647446"/>
                </a:moveTo>
                <a:lnTo>
                  <a:pt x="2459101" y="647446"/>
                </a:lnTo>
                <a:lnTo>
                  <a:pt x="2459101" y="7366"/>
                </a:lnTo>
                <a:lnTo>
                  <a:pt x="7111" y="7366"/>
                </a:lnTo>
                <a:lnTo>
                  <a:pt x="7111" y="64744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45"/>
          <p:cNvSpPr/>
          <p:nvPr/>
        </p:nvSpPr>
        <p:spPr>
          <a:xfrm>
            <a:off x="273050" y="3295650"/>
            <a:ext cx="2114550" cy="641350"/>
          </a:xfrm>
          <a:custGeom>
            <a:avLst/>
            <a:gdLst>
              <a:gd name="connsiteX0" fmla="*/ 12674 w 2114550"/>
              <a:gd name="connsiteY0" fmla="*/ 652526 h 641350"/>
              <a:gd name="connsiteX1" fmla="*/ 2120112 w 2114550"/>
              <a:gd name="connsiteY1" fmla="*/ 652526 h 641350"/>
              <a:gd name="connsiteX2" fmla="*/ 2120112 w 2114550"/>
              <a:gd name="connsiteY2" fmla="*/ 12446 h 641350"/>
              <a:gd name="connsiteX3" fmla="*/ 12674 w 2114550"/>
              <a:gd name="connsiteY3" fmla="*/ 12446 h 641350"/>
              <a:gd name="connsiteX4" fmla="*/ 12674 w 2114550"/>
              <a:gd name="connsiteY4" fmla="*/ 65252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641350">
                <a:moveTo>
                  <a:pt x="12674" y="652526"/>
                </a:moveTo>
                <a:lnTo>
                  <a:pt x="2120112" y="652526"/>
                </a:lnTo>
                <a:lnTo>
                  <a:pt x="2120112" y="12446"/>
                </a:lnTo>
                <a:lnTo>
                  <a:pt x="12674" y="12446"/>
                </a:lnTo>
                <a:lnTo>
                  <a:pt x="12674" y="65252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reeform 46"/>
          <p:cNvSpPr/>
          <p:nvPr/>
        </p:nvSpPr>
        <p:spPr>
          <a:xfrm>
            <a:off x="2381250" y="3295650"/>
            <a:ext cx="1212850" cy="641350"/>
          </a:xfrm>
          <a:custGeom>
            <a:avLst/>
            <a:gdLst>
              <a:gd name="connsiteX0" fmla="*/ 11938 w 1212850"/>
              <a:gd name="connsiteY0" fmla="*/ 652526 h 641350"/>
              <a:gd name="connsiteX1" fmla="*/ 1220787 w 1212850"/>
              <a:gd name="connsiteY1" fmla="*/ 652526 h 641350"/>
              <a:gd name="connsiteX2" fmla="*/ 1220787 w 1212850"/>
              <a:gd name="connsiteY2" fmla="*/ 12446 h 641350"/>
              <a:gd name="connsiteX3" fmla="*/ 11938 w 1212850"/>
              <a:gd name="connsiteY3" fmla="*/ 12446 h 641350"/>
              <a:gd name="connsiteX4" fmla="*/ 11938 w 1212850"/>
              <a:gd name="connsiteY4" fmla="*/ 65252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641350">
                <a:moveTo>
                  <a:pt x="11938" y="652526"/>
                </a:moveTo>
                <a:lnTo>
                  <a:pt x="1220787" y="652526"/>
                </a:lnTo>
                <a:lnTo>
                  <a:pt x="1220787" y="12446"/>
                </a:lnTo>
                <a:lnTo>
                  <a:pt x="11938" y="12446"/>
                </a:lnTo>
                <a:lnTo>
                  <a:pt x="11938" y="65252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47"/>
          <p:cNvSpPr/>
          <p:nvPr/>
        </p:nvSpPr>
        <p:spPr>
          <a:xfrm>
            <a:off x="3587750" y="3295650"/>
            <a:ext cx="2889250" cy="641350"/>
          </a:xfrm>
          <a:custGeom>
            <a:avLst/>
            <a:gdLst>
              <a:gd name="connsiteX0" fmla="*/ 14223 w 2889250"/>
              <a:gd name="connsiteY0" fmla="*/ 652526 h 641350"/>
              <a:gd name="connsiteX1" fmla="*/ 2890011 w 2889250"/>
              <a:gd name="connsiteY1" fmla="*/ 652526 h 641350"/>
              <a:gd name="connsiteX2" fmla="*/ 2890011 w 2889250"/>
              <a:gd name="connsiteY2" fmla="*/ 12446 h 641350"/>
              <a:gd name="connsiteX3" fmla="*/ 14223 w 2889250"/>
              <a:gd name="connsiteY3" fmla="*/ 12446 h 641350"/>
              <a:gd name="connsiteX4" fmla="*/ 14223 w 2889250"/>
              <a:gd name="connsiteY4" fmla="*/ 65252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0" h="641350">
                <a:moveTo>
                  <a:pt x="14223" y="652526"/>
                </a:moveTo>
                <a:lnTo>
                  <a:pt x="2890011" y="652526"/>
                </a:lnTo>
                <a:lnTo>
                  <a:pt x="2890011" y="12446"/>
                </a:lnTo>
                <a:lnTo>
                  <a:pt x="14223" y="12446"/>
                </a:lnTo>
                <a:lnTo>
                  <a:pt x="14223" y="65252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48"/>
          <p:cNvSpPr/>
          <p:nvPr/>
        </p:nvSpPr>
        <p:spPr>
          <a:xfrm>
            <a:off x="6470650" y="3295650"/>
            <a:ext cx="2457450" cy="641350"/>
          </a:xfrm>
          <a:custGeom>
            <a:avLst/>
            <a:gdLst>
              <a:gd name="connsiteX0" fmla="*/ 7111 w 2457450"/>
              <a:gd name="connsiteY0" fmla="*/ 652526 h 641350"/>
              <a:gd name="connsiteX1" fmla="*/ 2459101 w 2457450"/>
              <a:gd name="connsiteY1" fmla="*/ 652526 h 641350"/>
              <a:gd name="connsiteX2" fmla="*/ 2459101 w 2457450"/>
              <a:gd name="connsiteY2" fmla="*/ 12446 h 641350"/>
              <a:gd name="connsiteX3" fmla="*/ 7111 w 2457450"/>
              <a:gd name="connsiteY3" fmla="*/ 12446 h 641350"/>
              <a:gd name="connsiteX4" fmla="*/ 7111 w 2457450"/>
              <a:gd name="connsiteY4" fmla="*/ 652526 h 64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641350">
                <a:moveTo>
                  <a:pt x="7111" y="652526"/>
                </a:moveTo>
                <a:lnTo>
                  <a:pt x="2459101" y="652526"/>
                </a:lnTo>
                <a:lnTo>
                  <a:pt x="2459101" y="12446"/>
                </a:lnTo>
                <a:lnTo>
                  <a:pt x="7111" y="12446"/>
                </a:lnTo>
                <a:lnTo>
                  <a:pt x="7111" y="652526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49"/>
          <p:cNvSpPr/>
          <p:nvPr/>
        </p:nvSpPr>
        <p:spPr>
          <a:xfrm>
            <a:off x="273050" y="3930650"/>
            <a:ext cx="2114550" cy="920750"/>
          </a:xfrm>
          <a:custGeom>
            <a:avLst/>
            <a:gdLst>
              <a:gd name="connsiteX0" fmla="*/ 12674 w 2114550"/>
              <a:gd name="connsiteY0" fmla="*/ 931926 h 920750"/>
              <a:gd name="connsiteX1" fmla="*/ 2120112 w 2114550"/>
              <a:gd name="connsiteY1" fmla="*/ 931926 h 920750"/>
              <a:gd name="connsiteX2" fmla="*/ 2120112 w 2114550"/>
              <a:gd name="connsiteY2" fmla="*/ 17526 h 920750"/>
              <a:gd name="connsiteX3" fmla="*/ 12674 w 2114550"/>
              <a:gd name="connsiteY3" fmla="*/ 17526 h 920750"/>
              <a:gd name="connsiteX4" fmla="*/ 12674 w 2114550"/>
              <a:gd name="connsiteY4" fmla="*/ 93192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920750">
                <a:moveTo>
                  <a:pt x="12674" y="931926"/>
                </a:moveTo>
                <a:lnTo>
                  <a:pt x="2120112" y="931926"/>
                </a:lnTo>
                <a:lnTo>
                  <a:pt x="2120112" y="17526"/>
                </a:lnTo>
                <a:lnTo>
                  <a:pt x="12674" y="17526"/>
                </a:lnTo>
                <a:lnTo>
                  <a:pt x="12674" y="93192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50"/>
          <p:cNvSpPr/>
          <p:nvPr/>
        </p:nvSpPr>
        <p:spPr>
          <a:xfrm>
            <a:off x="2381250" y="3930650"/>
            <a:ext cx="1212850" cy="920750"/>
          </a:xfrm>
          <a:custGeom>
            <a:avLst/>
            <a:gdLst>
              <a:gd name="connsiteX0" fmla="*/ 11938 w 1212850"/>
              <a:gd name="connsiteY0" fmla="*/ 931926 h 920750"/>
              <a:gd name="connsiteX1" fmla="*/ 1220787 w 1212850"/>
              <a:gd name="connsiteY1" fmla="*/ 931926 h 920750"/>
              <a:gd name="connsiteX2" fmla="*/ 1220787 w 1212850"/>
              <a:gd name="connsiteY2" fmla="*/ 17526 h 920750"/>
              <a:gd name="connsiteX3" fmla="*/ 11938 w 1212850"/>
              <a:gd name="connsiteY3" fmla="*/ 17526 h 920750"/>
              <a:gd name="connsiteX4" fmla="*/ 11938 w 1212850"/>
              <a:gd name="connsiteY4" fmla="*/ 93192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920750">
                <a:moveTo>
                  <a:pt x="11938" y="931926"/>
                </a:moveTo>
                <a:lnTo>
                  <a:pt x="1220787" y="931926"/>
                </a:lnTo>
                <a:lnTo>
                  <a:pt x="1220787" y="17526"/>
                </a:lnTo>
                <a:lnTo>
                  <a:pt x="11938" y="17526"/>
                </a:lnTo>
                <a:lnTo>
                  <a:pt x="11938" y="93192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1"/>
          <p:cNvSpPr/>
          <p:nvPr/>
        </p:nvSpPr>
        <p:spPr>
          <a:xfrm>
            <a:off x="3587750" y="3930650"/>
            <a:ext cx="2889250" cy="920750"/>
          </a:xfrm>
          <a:custGeom>
            <a:avLst/>
            <a:gdLst>
              <a:gd name="connsiteX0" fmla="*/ 14223 w 2889250"/>
              <a:gd name="connsiteY0" fmla="*/ 931926 h 920750"/>
              <a:gd name="connsiteX1" fmla="*/ 2890011 w 2889250"/>
              <a:gd name="connsiteY1" fmla="*/ 931926 h 920750"/>
              <a:gd name="connsiteX2" fmla="*/ 2890011 w 2889250"/>
              <a:gd name="connsiteY2" fmla="*/ 17526 h 920750"/>
              <a:gd name="connsiteX3" fmla="*/ 14223 w 2889250"/>
              <a:gd name="connsiteY3" fmla="*/ 17526 h 920750"/>
              <a:gd name="connsiteX4" fmla="*/ 14223 w 2889250"/>
              <a:gd name="connsiteY4" fmla="*/ 93192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0" h="920750">
                <a:moveTo>
                  <a:pt x="14223" y="931926"/>
                </a:moveTo>
                <a:lnTo>
                  <a:pt x="2890011" y="931926"/>
                </a:lnTo>
                <a:lnTo>
                  <a:pt x="2890011" y="17526"/>
                </a:lnTo>
                <a:lnTo>
                  <a:pt x="14223" y="17526"/>
                </a:lnTo>
                <a:lnTo>
                  <a:pt x="14223" y="93192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 52"/>
          <p:cNvSpPr/>
          <p:nvPr/>
        </p:nvSpPr>
        <p:spPr>
          <a:xfrm>
            <a:off x="6470650" y="3930650"/>
            <a:ext cx="2457450" cy="920750"/>
          </a:xfrm>
          <a:custGeom>
            <a:avLst/>
            <a:gdLst>
              <a:gd name="connsiteX0" fmla="*/ 7111 w 2457450"/>
              <a:gd name="connsiteY0" fmla="*/ 931926 h 920750"/>
              <a:gd name="connsiteX1" fmla="*/ 2459101 w 2457450"/>
              <a:gd name="connsiteY1" fmla="*/ 931926 h 920750"/>
              <a:gd name="connsiteX2" fmla="*/ 2459101 w 2457450"/>
              <a:gd name="connsiteY2" fmla="*/ 17526 h 920750"/>
              <a:gd name="connsiteX3" fmla="*/ 7111 w 2457450"/>
              <a:gd name="connsiteY3" fmla="*/ 17526 h 920750"/>
              <a:gd name="connsiteX4" fmla="*/ 7111 w 2457450"/>
              <a:gd name="connsiteY4" fmla="*/ 931926 h 92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920750">
                <a:moveTo>
                  <a:pt x="7111" y="931926"/>
                </a:moveTo>
                <a:lnTo>
                  <a:pt x="2459101" y="931926"/>
                </a:lnTo>
                <a:lnTo>
                  <a:pt x="2459101" y="17526"/>
                </a:lnTo>
                <a:lnTo>
                  <a:pt x="7111" y="17526"/>
                </a:lnTo>
                <a:lnTo>
                  <a:pt x="7111" y="931926"/>
                </a:lnTo>
                <a:close/>
              </a:path>
            </a:pathLst>
          </a:custGeom>
          <a:solidFill>
            <a:srgbClr val="E8EBF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53"/>
          <p:cNvSpPr/>
          <p:nvPr/>
        </p:nvSpPr>
        <p:spPr>
          <a:xfrm>
            <a:off x="273050" y="4845050"/>
            <a:ext cx="2114550" cy="1073150"/>
          </a:xfrm>
          <a:custGeom>
            <a:avLst/>
            <a:gdLst>
              <a:gd name="connsiteX0" fmla="*/ 12674 w 2114550"/>
              <a:gd name="connsiteY0" fmla="*/ 1084275 h 1073150"/>
              <a:gd name="connsiteX1" fmla="*/ 2120112 w 2114550"/>
              <a:gd name="connsiteY1" fmla="*/ 1084275 h 1073150"/>
              <a:gd name="connsiteX2" fmla="*/ 2120112 w 2114550"/>
              <a:gd name="connsiteY2" fmla="*/ 17475 h 1073150"/>
              <a:gd name="connsiteX3" fmla="*/ 12674 w 2114550"/>
              <a:gd name="connsiteY3" fmla="*/ 17475 h 1073150"/>
              <a:gd name="connsiteX4" fmla="*/ 12674 w 2114550"/>
              <a:gd name="connsiteY4" fmla="*/ 108427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1073150">
                <a:moveTo>
                  <a:pt x="12674" y="1084275"/>
                </a:moveTo>
                <a:lnTo>
                  <a:pt x="2120112" y="1084275"/>
                </a:lnTo>
                <a:lnTo>
                  <a:pt x="2120112" y="17475"/>
                </a:lnTo>
                <a:lnTo>
                  <a:pt x="12674" y="17475"/>
                </a:lnTo>
                <a:lnTo>
                  <a:pt x="12674" y="1084275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4"/>
          <p:cNvSpPr/>
          <p:nvPr/>
        </p:nvSpPr>
        <p:spPr>
          <a:xfrm>
            <a:off x="2381250" y="4845050"/>
            <a:ext cx="1212850" cy="1073150"/>
          </a:xfrm>
          <a:custGeom>
            <a:avLst/>
            <a:gdLst>
              <a:gd name="connsiteX0" fmla="*/ 11938 w 1212850"/>
              <a:gd name="connsiteY0" fmla="*/ 1084275 h 1073150"/>
              <a:gd name="connsiteX1" fmla="*/ 1220787 w 1212850"/>
              <a:gd name="connsiteY1" fmla="*/ 1084275 h 1073150"/>
              <a:gd name="connsiteX2" fmla="*/ 1220787 w 1212850"/>
              <a:gd name="connsiteY2" fmla="*/ 17475 h 1073150"/>
              <a:gd name="connsiteX3" fmla="*/ 11938 w 1212850"/>
              <a:gd name="connsiteY3" fmla="*/ 17475 h 1073150"/>
              <a:gd name="connsiteX4" fmla="*/ 11938 w 1212850"/>
              <a:gd name="connsiteY4" fmla="*/ 108427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850" h="1073150">
                <a:moveTo>
                  <a:pt x="11938" y="1084275"/>
                </a:moveTo>
                <a:lnTo>
                  <a:pt x="1220787" y="1084275"/>
                </a:lnTo>
                <a:lnTo>
                  <a:pt x="1220787" y="17475"/>
                </a:lnTo>
                <a:lnTo>
                  <a:pt x="11938" y="17475"/>
                </a:lnTo>
                <a:lnTo>
                  <a:pt x="11938" y="1084275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55"/>
          <p:cNvSpPr/>
          <p:nvPr/>
        </p:nvSpPr>
        <p:spPr>
          <a:xfrm>
            <a:off x="3587750" y="4845050"/>
            <a:ext cx="2889250" cy="1073150"/>
          </a:xfrm>
          <a:custGeom>
            <a:avLst/>
            <a:gdLst>
              <a:gd name="connsiteX0" fmla="*/ 14223 w 2889250"/>
              <a:gd name="connsiteY0" fmla="*/ 1084275 h 1073150"/>
              <a:gd name="connsiteX1" fmla="*/ 2890011 w 2889250"/>
              <a:gd name="connsiteY1" fmla="*/ 1084275 h 1073150"/>
              <a:gd name="connsiteX2" fmla="*/ 2890011 w 2889250"/>
              <a:gd name="connsiteY2" fmla="*/ 17475 h 1073150"/>
              <a:gd name="connsiteX3" fmla="*/ 14223 w 2889250"/>
              <a:gd name="connsiteY3" fmla="*/ 17475 h 1073150"/>
              <a:gd name="connsiteX4" fmla="*/ 14223 w 2889250"/>
              <a:gd name="connsiteY4" fmla="*/ 108427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250" h="1073150">
                <a:moveTo>
                  <a:pt x="14223" y="1084275"/>
                </a:moveTo>
                <a:lnTo>
                  <a:pt x="2890011" y="1084275"/>
                </a:lnTo>
                <a:lnTo>
                  <a:pt x="2890011" y="17475"/>
                </a:lnTo>
                <a:lnTo>
                  <a:pt x="14223" y="17475"/>
                </a:lnTo>
                <a:lnTo>
                  <a:pt x="14223" y="1084275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56"/>
          <p:cNvSpPr/>
          <p:nvPr/>
        </p:nvSpPr>
        <p:spPr>
          <a:xfrm>
            <a:off x="6470650" y="4845050"/>
            <a:ext cx="2457450" cy="1073150"/>
          </a:xfrm>
          <a:custGeom>
            <a:avLst/>
            <a:gdLst>
              <a:gd name="connsiteX0" fmla="*/ 7111 w 2457450"/>
              <a:gd name="connsiteY0" fmla="*/ 1084275 h 1073150"/>
              <a:gd name="connsiteX1" fmla="*/ 2459101 w 2457450"/>
              <a:gd name="connsiteY1" fmla="*/ 1084275 h 1073150"/>
              <a:gd name="connsiteX2" fmla="*/ 2459101 w 2457450"/>
              <a:gd name="connsiteY2" fmla="*/ 17475 h 1073150"/>
              <a:gd name="connsiteX3" fmla="*/ 7111 w 2457450"/>
              <a:gd name="connsiteY3" fmla="*/ 17475 h 1073150"/>
              <a:gd name="connsiteX4" fmla="*/ 7111 w 2457450"/>
              <a:gd name="connsiteY4" fmla="*/ 1084275 h 107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073150">
                <a:moveTo>
                  <a:pt x="7111" y="1084275"/>
                </a:moveTo>
                <a:lnTo>
                  <a:pt x="2459101" y="1084275"/>
                </a:lnTo>
                <a:lnTo>
                  <a:pt x="2459101" y="17475"/>
                </a:lnTo>
                <a:lnTo>
                  <a:pt x="7111" y="17475"/>
                </a:lnTo>
                <a:lnTo>
                  <a:pt x="7111" y="1084275"/>
                </a:lnTo>
                <a:close/>
              </a:path>
            </a:pathLst>
          </a:custGeom>
          <a:solidFill>
            <a:srgbClr val="CFD6E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57"/>
          <p:cNvSpPr/>
          <p:nvPr/>
        </p:nvSpPr>
        <p:spPr>
          <a:xfrm>
            <a:off x="2381250" y="1301750"/>
            <a:ext cx="19050" cy="4629150"/>
          </a:xfrm>
          <a:custGeom>
            <a:avLst/>
            <a:gdLst>
              <a:gd name="connsiteX0" fmla="*/ 11938 w 19050"/>
              <a:gd name="connsiteY0" fmla="*/ 18796 h 4629150"/>
              <a:gd name="connsiteX1" fmla="*/ 11938 w 19050"/>
              <a:gd name="connsiteY1" fmla="*/ 4633925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629150">
                <a:moveTo>
                  <a:pt x="11938" y="18796"/>
                </a:moveTo>
                <a:lnTo>
                  <a:pt x="11938" y="46339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 58"/>
          <p:cNvSpPr/>
          <p:nvPr/>
        </p:nvSpPr>
        <p:spPr>
          <a:xfrm>
            <a:off x="3587750" y="1301750"/>
            <a:ext cx="19050" cy="4629150"/>
          </a:xfrm>
          <a:custGeom>
            <a:avLst/>
            <a:gdLst>
              <a:gd name="connsiteX0" fmla="*/ 14223 w 19050"/>
              <a:gd name="connsiteY0" fmla="*/ 18796 h 4629150"/>
              <a:gd name="connsiteX1" fmla="*/ 14223 w 19050"/>
              <a:gd name="connsiteY1" fmla="*/ 4633925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629150">
                <a:moveTo>
                  <a:pt x="14223" y="18796"/>
                </a:moveTo>
                <a:lnTo>
                  <a:pt x="14223" y="46339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 59"/>
          <p:cNvSpPr/>
          <p:nvPr/>
        </p:nvSpPr>
        <p:spPr>
          <a:xfrm>
            <a:off x="6470650" y="1301750"/>
            <a:ext cx="19050" cy="4629150"/>
          </a:xfrm>
          <a:custGeom>
            <a:avLst/>
            <a:gdLst>
              <a:gd name="connsiteX0" fmla="*/ 7111 w 19050"/>
              <a:gd name="connsiteY0" fmla="*/ 18796 h 4629150"/>
              <a:gd name="connsiteX1" fmla="*/ 7111 w 19050"/>
              <a:gd name="connsiteY1" fmla="*/ 4633925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50" h="4629150">
                <a:moveTo>
                  <a:pt x="7111" y="18796"/>
                </a:moveTo>
                <a:lnTo>
                  <a:pt x="7111" y="46339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60"/>
          <p:cNvSpPr/>
          <p:nvPr/>
        </p:nvSpPr>
        <p:spPr>
          <a:xfrm>
            <a:off x="247650" y="2000250"/>
            <a:ext cx="8680450" cy="57150"/>
          </a:xfrm>
          <a:custGeom>
            <a:avLst/>
            <a:gdLst>
              <a:gd name="connsiteX0" fmla="*/ 31724 w 8680450"/>
              <a:gd name="connsiteY0" fmla="*/ 27686 h 57150"/>
              <a:gd name="connsiteX1" fmla="*/ 8688451 w 8680450"/>
              <a:gd name="connsiteY1" fmla="*/ 27686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57150">
                <a:moveTo>
                  <a:pt x="31724" y="27686"/>
                </a:moveTo>
                <a:lnTo>
                  <a:pt x="8688451" y="27686"/>
                </a:lnTo>
              </a:path>
            </a:pathLst>
          </a:custGeom>
          <a:ln w="381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 61"/>
          <p:cNvSpPr/>
          <p:nvPr/>
        </p:nvSpPr>
        <p:spPr>
          <a:xfrm>
            <a:off x="247650" y="2647950"/>
            <a:ext cx="8680450" cy="31750"/>
          </a:xfrm>
          <a:custGeom>
            <a:avLst/>
            <a:gdLst>
              <a:gd name="connsiteX0" fmla="*/ 31724 w 8680450"/>
              <a:gd name="connsiteY0" fmla="*/ 20066 h 31750"/>
              <a:gd name="connsiteX1" fmla="*/ 8688451 w 8680450"/>
              <a:gd name="connsiteY1" fmla="*/ 2006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31750">
                <a:moveTo>
                  <a:pt x="31724" y="20066"/>
                </a:moveTo>
                <a:lnTo>
                  <a:pt x="8688451" y="2006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62"/>
          <p:cNvSpPr/>
          <p:nvPr/>
        </p:nvSpPr>
        <p:spPr>
          <a:xfrm>
            <a:off x="247650" y="3282950"/>
            <a:ext cx="8680450" cy="31750"/>
          </a:xfrm>
          <a:custGeom>
            <a:avLst/>
            <a:gdLst>
              <a:gd name="connsiteX0" fmla="*/ 31724 w 8680450"/>
              <a:gd name="connsiteY0" fmla="*/ 25146 h 31750"/>
              <a:gd name="connsiteX1" fmla="*/ 8688451 w 86804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31750">
                <a:moveTo>
                  <a:pt x="31724" y="25146"/>
                </a:moveTo>
                <a:lnTo>
                  <a:pt x="8688451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63"/>
          <p:cNvSpPr/>
          <p:nvPr/>
        </p:nvSpPr>
        <p:spPr>
          <a:xfrm>
            <a:off x="247650" y="3917950"/>
            <a:ext cx="8680450" cy="31750"/>
          </a:xfrm>
          <a:custGeom>
            <a:avLst/>
            <a:gdLst>
              <a:gd name="connsiteX0" fmla="*/ 31724 w 8680450"/>
              <a:gd name="connsiteY0" fmla="*/ 30226 h 31750"/>
              <a:gd name="connsiteX1" fmla="*/ 8688451 w 8680450"/>
              <a:gd name="connsiteY1" fmla="*/ 3022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31750">
                <a:moveTo>
                  <a:pt x="31724" y="30226"/>
                </a:moveTo>
                <a:lnTo>
                  <a:pt x="8688451" y="3022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64"/>
          <p:cNvSpPr/>
          <p:nvPr/>
        </p:nvSpPr>
        <p:spPr>
          <a:xfrm>
            <a:off x="247650" y="4832350"/>
            <a:ext cx="8680450" cy="31750"/>
          </a:xfrm>
          <a:custGeom>
            <a:avLst/>
            <a:gdLst>
              <a:gd name="connsiteX0" fmla="*/ 31724 w 8680450"/>
              <a:gd name="connsiteY0" fmla="*/ 30226 h 31750"/>
              <a:gd name="connsiteX1" fmla="*/ 8688451 w 8680450"/>
              <a:gd name="connsiteY1" fmla="*/ 3022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31750">
                <a:moveTo>
                  <a:pt x="31724" y="30226"/>
                </a:moveTo>
                <a:lnTo>
                  <a:pt x="8688451" y="3022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65"/>
          <p:cNvSpPr/>
          <p:nvPr/>
        </p:nvSpPr>
        <p:spPr>
          <a:xfrm>
            <a:off x="260350" y="1289050"/>
            <a:ext cx="31750" cy="4641850"/>
          </a:xfrm>
          <a:custGeom>
            <a:avLst/>
            <a:gdLst>
              <a:gd name="connsiteX0" fmla="*/ 25374 w 31750"/>
              <a:gd name="connsiteY0" fmla="*/ 31496 h 4641850"/>
              <a:gd name="connsiteX1" fmla="*/ 25374 w 31750"/>
              <a:gd name="connsiteY1" fmla="*/ 4646625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641850">
                <a:moveTo>
                  <a:pt x="25374" y="31496"/>
                </a:moveTo>
                <a:lnTo>
                  <a:pt x="25374" y="46466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66"/>
          <p:cNvSpPr/>
          <p:nvPr/>
        </p:nvSpPr>
        <p:spPr>
          <a:xfrm>
            <a:off x="8909050" y="1289050"/>
            <a:ext cx="31750" cy="4641850"/>
          </a:xfrm>
          <a:custGeom>
            <a:avLst/>
            <a:gdLst>
              <a:gd name="connsiteX0" fmla="*/ 20701 w 31750"/>
              <a:gd name="connsiteY0" fmla="*/ 31496 h 4641850"/>
              <a:gd name="connsiteX1" fmla="*/ 20701 w 31750"/>
              <a:gd name="connsiteY1" fmla="*/ 4646625 h 464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4641850">
                <a:moveTo>
                  <a:pt x="20701" y="31496"/>
                </a:moveTo>
                <a:lnTo>
                  <a:pt x="20701" y="464662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67"/>
          <p:cNvSpPr/>
          <p:nvPr/>
        </p:nvSpPr>
        <p:spPr>
          <a:xfrm>
            <a:off x="247650" y="1301750"/>
            <a:ext cx="8680450" cy="31750"/>
          </a:xfrm>
          <a:custGeom>
            <a:avLst/>
            <a:gdLst>
              <a:gd name="connsiteX0" fmla="*/ 31724 w 8680450"/>
              <a:gd name="connsiteY0" fmla="*/ 25146 h 31750"/>
              <a:gd name="connsiteX1" fmla="*/ 8688451 w 8680450"/>
              <a:gd name="connsiteY1" fmla="*/ 25146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31750">
                <a:moveTo>
                  <a:pt x="31724" y="25146"/>
                </a:moveTo>
                <a:lnTo>
                  <a:pt x="8688451" y="25146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68"/>
          <p:cNvSpPr/>
          <p:nvPr/>
        </p:nvSpPr>
        <p:spPr>
          <a:xfrm>
            <a:off x="247650" y="5899150"/>
            <a:ext cx="8680450" cy="31750"/>
          </a:xfrm>
          <a:custGeom>
            <a:avLst/>
            <a:gdLst>
              <a:gd name="connsiteX0" fmla="*/ 31724 w 8680450"/>
              <a:gd name="connsiteY0" fmla="*/ 30175 h 31750"/>
              <a:gd name="connsiteX1" fmla="*/ 8688451 w 8680450"/>
              <a:gd name="connsiteY1" fmla="*/ 3017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80450" h="31750">
                <a:moveTo>
                  <a:pt x="31724" y="30175"/>
                </a:moveTo>
                <a:lnTo>
                  <a:pt x="8688451" y="30175"/>
                </a:lnTo>
              </a:path>
            </a:pathLst>
          </a:custGeom>
          <a:ln w="12700">
            <a:solidFill>
              <a:srgbClr val="FEFEFE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70"/>
          <p:cNvSpPr txBox="1"/>
          <p:nvPr/>
        </p:nvSpPr>
        <p:spPr>
          <a:xfrm>
            <a:off x="732739" y="1394587"/>
            <a:ext cx="1341888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Klinik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terim</a:t>
            </a:r>
          </a:p>
        </p:txBody>
      </p:sp>
      <p:sp>
        <p:nvSpPr>
          <p:cNvPr id="88" name="TextBox 71"/>
          <p:cNvSpPr txBox="1"/>
          <p:nvPr/>
        </p:nvSpPr>
        <p:spPr>
          <a:xfrm>
            <a:off x="2485389" y="1394587"/>
            <a:ext cx="1038616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FEFEFE"/>
                </a:solidFill>
                <a:latin typeface="Calibri"/>
                <a:ea typeface="Calibri"/>
              </a:rPr>
              <a:t>Ana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tomik</a:t>
            </a:r>
          </a:p>
          <a:p>
            <a:pPr marL="0" indent="220980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FEFEFE"/>
                </a:solidFill>
                <a:latin typeface="Calibri"/>
                <a:ea typeface="Calibri"/>
              </a:rPr>
              <a:t>böl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ge</a:t>
            </a:r>
          </a:p>
        </p:txBody>
      </p:sp>
      <p:sp>
        <p:nvSpPr>
          <p:cNvPr id="89" name="TextBox 72"/>
          <p:cNvSpPr txBox="1"/>
          <p:nvPr/>
        </p:nvSpPr>
        <p:spPr>
          <a:xfrm>
            <a:off x="4226305" y="1394587"/>
            <a:ext cx="1640407" cy="609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Major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patolojik</a:t>
            </a:r>
          </a:p>
          <a:p>
            <a:pPr marL="0" indent="182879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FEFEFE"/>
                </a:solidFill>
                <a:latin typeface="Calibri"/>
                <a:ea typeface="Calibri"/>
              </a:rPr>
              <a:t>değ</a:t>
            </a:r>
            <a:r>
              <a:rPr lang="en-US" altLang="zh-CN" sz="2000" b="1" dirty="0">
                <a:solidFill>
                  <a:srgbClr val="FEFEFE"/>
                </a:solidFill>
                <a:latin typeface="Calibri"/>
                <a:ea typeface="Calibri"/>
              </a:rPr>
              <a:t>işiklikler</a:t>
            </a:r>
          </a:p>
        </p:txBody>
      </p:sp>
      <p:sp>
        <p:nvSpPr>
          <p:cNvPr id="90" name="TextBox 73"/>
          <p:cNvSpPr txBox="1"/>
          <p:nvPr/>
        </p:nvSpPr>
        <p:spPr>
          <a:xfrm>
            <a:off x="7309739" y="1394587"/>
            <a:ext cx="91765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FEFEFE"/>
                </a:solidFill>
                <a:latin typeface="Calibri"/>
                <a:ea typeface="Calibri"/>
              </a:rPr>
              <a:t>E</a:t>
            </a:r>
            <a:r>
              <a:rPr lang="en-US" altLang="zh-CN" sz="2000" b="1" spc="-5" dirty="0">
                <a:solidFill>
                  <a:srgbClr val="FEFEFE"/>
                </a:solidFill>
                <a:latin typeface="Calibri"/>
                <a:ea typeface="Calibri"/>
              </a:rPr>
              <a:t>tyoloji</a:t>
            </a:r>
          </a:p>
        </p:txBody>
      </p:sp>
      <p:sp>
        <p:nvSpPr>
          <p:cNvPr id="91" name="TextBox 74"/>
          <p:cNvSpPr txBox="1"/>
          <p:nvPr/>
        </p:nvSpPr>
        <p:spPr>
          <a:xfrm>
            <a:off x="670255" y="2093213"/>
            <a:ext cx="146515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Kronik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bronşit</a:t>
            </a:r>
          </a:p>
        </p:txBody>
      </p:sp>
      <p:sp>
        <p:nvSpPr>
          <p:cNvPr id="92" name="TextBox 75"/>
          <p:cNvSpPr txBox="1"/>
          <p:nvPr/>
        </p:nvSpPr>
        <p:spPr>
          <a:xfrm>
            <a:off x="2726182" y="2093213"/>
            <a:ext cx="67059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Br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onş</a:t>
            </a:r>
          </a:p>
        </p:txBody>
      </p:sp>
      <p:sp>
        <p:nvSpPr>
          <p:cNvPr id="93" name="TextBox 76"/>
          <p:cNvSpPr txBox="1"/>
          <p:nvPr/>
        </p:nvSpPr>
        <p:spPr>
          <a:xfrm>
            <a:off x="3864864" y="2093213"/>
            <a:ext cx="2361957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Mukus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gland</a:t>
            </a:r>
            <a:r>
              <a:rPr lang="en-US" altLang="zh-CN" sz="1800" b="1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hiperplazisi</a:t>
            </a:r>
          </a:p>
          <a:p>
            <a:pPr marL="0" indent="454405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hipersekresy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on</a:t>
            </a:r>
          </a:p>
        </p:txBody>
      </p:sp>
      <p:sp>
        <p:nvSpPr>
          <p:cNvPr id="94" name="TextBox 77"/>
          <p:cNvSpPr txBox="1"/>
          <p:nvPr/>
        </p:nvSpPr>
        <p:spPr>
          <a:xfrm>
            <a:off x="7076567" y="2093213"/>
            <a:ext cx="1271051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Sigara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içiciliği</a:t>
            </a:r>
          </a:p>
          <a:p>
            <a:pPr marL="0" indent="48767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Hava</a:t>
            </a:r>
            <a:r>
              <a:rPr lang="en-US" altLang="zh-CN" sz="18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kirliliği</a:t>
            </a:r>
          </a:p>
        </p:txBody>
      </p:sp>
      <p:sp>
        <p:nvSpPr>
          <p:cNvPr id="95" name="TextBox 78"/>
          <p:cNvSpPr txBox="1"/>
          <p:nvPr/>
        </p:nvSpPr>
        <p:spPr>
          <a:xfrm>
            <a:off x="920191" y="2733293"/>
            <a:ext cx="966528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Amfi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zem</a:t>
            </a:r>
          </a:p>
        </p:txBody>
      </p:sp>
      <p:sp>
        <p:nvSpPr>
          <p:cNvPr id="96" name="TextBox 79"/>
          <p:cNvSpPr txBox="1"/>
          <p:nvPr/>
        </p:nvSpPr>
        <p:spPr>
          <a:xfrm>
            <a:off x="2686557" y="2733293"/>
            <a:ext cx="75106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5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sinüs</a:t>
            </a:r>
          </a:p>
        </p:txBody>
      </p:sp>
      <p:sp>
        <p:nvSpPr>
          <p:cNvPr id="97" name="TextBox 80"/>
          <p:cNvSpPr txBox="1"/>
          <p:nvPr/>
        </p:nvSpPr>
        <p:spPr>
          <a:xfrm>
            <a:off x="3826764" y="2733293"/>
            <a:ext cx="2439530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Hava</a:t>
            </a:r>
            <a:r>
              <a:rPr lang="en-US" altLang="zh-CN" sz="1800" b="1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boşluğu</a:t>
            </a:r>
            <a:r>
              <a:rPr lang="en-US" altLang="zh-CN" sz="1800" b="1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genişlemesi</a:t>
            </a:r>
          </a:p>
          <a:p>
            <a:pPr marL="0" indent="236473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Duvar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destrüksiyonu</a:t>
            </a:r>
          </a:p>
        </p:txBody>
      </p:sp>
      <p:sp>
        <p:nvSpPr>
          <p:cNvPr id="98" name="TextBox 81"/>
          <p:cNvSpPr txBox="1"/>
          <p:nvPr/>
        </p:nvSpPr>
        <p:spPr>
          <a:xfrm>
            <a:off x="7076567" y="2733293"/>
            <a:ext cx="1385351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Sigara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içiciliği</a:t>
            </a:r>
          </a:p>
        </p:txBody>
      </p:sp>
      <p:sp>
        <p:nvSpPr>
          <p:cNvPr id="99" name="TextBox 82"/>
          <p:cNvSpPr txBox="1"/>
          <p:nvPr/>
        </p:nvSpPr>
        <p:spPr>
          <a:xfrm>
            <a:off x="760171" y="3373551"/>
            <a:ext cx="128791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 err="1" smtClean="0">
                <a:solidFill>
                  <a:srgbClr val="000000"/>
                </a:solidFill>
                <a:latin typeface="Calibri"/>
                <a:ea typeface="Calibri"/>
              </a:rPr>
              <a:t>Bronş</a:t>
            </a:r>
            <a:r>
              <a:rPr lang="en-US" altLang="zh-CN" sz="1800" b="1" dirty="0" err="1" smtClean="0">
                <a:solidFill>
                  <a:srgbClr val="000000"/>
                </a:solidFill>
                <a:latin typeface="Calibri"/>
                <a:ea typeface="Calibri"/>
              </a:rPr>
              <a:t>ektazi</a:t>
            </a:r>
            <a:endParaRPr lang="en-US" altLang="zh-CN" sz="1800" b="1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sp>
        <p:nvSpPr>
          <p:cNvPr id="100" name="TextBox 83"/>
          <p:cNvSpPr txBox="1"/>
          <p:nvPr/>
        </p:nvSpPr>
        <p:spPr>
          <a:xfrm>
            <a:off x="2726182" y="3373551"/>
            <a:ext cx="67086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ronş</a:t>
            </a:r>
          </a:p>
        </p:txBody>
      </p:sp>
      <p:sp>
        <p:nvSpPr>
          <p:cNvPr id="101" name="TextBox 84"/>
          <p:cNvSpPr txBox="1"/>
          <p:nvPr/>
        </p:nvSpPr>
        <p:spPr>
          <a:xfrm>
            <a:off x="4000753" y="3373551"/>
            <a:ext cx="2092354" cy="548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Hava</a:t>
            </a:r>
            <a:r>
              <a:rPr lang="en-US" altLang="zh-CN" sz="18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yolu</a:t>
            </a:r>
            <a:r>
              <a:rPr lang="en-US" altLang="zh-CN" sz="18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dilatasyonu</a:t>
            </a:r>
          </a:p>
          <a:p>
            <a:pPr marL="0" indent="56388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skarlaş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ma</a:t>
            </a:r>
          </a:p>
        </p:txBody>
      </p:sp>
      <p:sp>
        <p:nvSpPr>
          <p:cNvPr id="102" name="TextBox 85"/>
          <p:cNvSpPr txBox="1"/>
          <p:nvPr/>
        </p:nvSpPr>
        <p:spPr>
          <a:xfrm>
            <a:off x="6657085" y="3373551"/>
            <a:ext cx="2109994" cy="5487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Persistan</a:t>
            </a:r>
            <a:r>
              <a:rPr lang="en-US" altLang="zh-CN" sz="1800" b="1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veya</a:t>
            </a:r>
            <a:r>
              <a:rPr lang="en-US" altLang="zh-CN" sz="1800" b="1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şiddetli</a:t>
            </a:r>
          </a:p>
          <a:p>
            <a:pPr marL="0" indent="439293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infe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ksiyonlar</a:t>
            </a:r>
          </a:p>
        </p:txBody>
      </p:sp>
      <p:sp>
        <p:nvSpPr>
          <p:cNvPr id="103" name="TextBox 86"/>
          <p:cNvSpPr txBox="1"/>
          <p:nvPr/>
        </p:nvSpPr>
        <p:spPr>
          <a:xfrm>
            <a:off x="1064971" y="4013708"/>
            <a:ext cx="675977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A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stım</a:t>
            </a:r>
          </a:p>
        </p:txBody>
      </p:sp>
      <p:sp>
        <p:nvSpPr>
          <p:cNvPr id="104" name="TextBox 87"/>
          <p:cNvSpPr txBox="1"/>
          <p:nvPr/>
        </p:nvSpPr>
        <p:spPr>
          <a:xfrm>
            <a:off x="2726182" y="4013708"/>
            <a:ext cx="670594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Br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onş</a:t>
            </a:r>
          </a:p>
        </p:txBody>
      </p:sp>
      <p:sp>
        <p:nvSpPr>
          <p:cNvPr id="105" name="TextBox 88"/>
          <p:cNvSpPr txBox="1"/>
          <p:nvPr/>
        </p:nvSpPr>
        <p:spPr>
          <a:xfrm>
            <a:off x="4113529" y="4013708"/>
            <a:ext cx="1866403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Düz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kas</a:t>
            </a:r>
            <a:r>
              <a:rPr lang="en-US" altLang="zh-CN" sz="18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hiperplazisi</a:t>
            </a:r>
          </a:p>
          <a:p>
            <a:pPr marL="0" indent="297179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Yoğun</a:t>
            </a:r>
            <a:r>
              <a:rPr lang="en-US" altLang="zh-CN" sz="1800" b="1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mukus</a:t>
            </a:r>
          </a:p>
          <a:p>
            <a:pPr marL="0" indent="347472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inf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lamasyon</a:t>
            </a:r>
          </a:p>
        </p:txBody>
      </p:sp>
      <p:sp>
        <p:nvSpPr>
          <p:cNvPr id="106" name="TextBox 89"/>
          <p:cNvSpPr txBox="1"/>
          <p:nvPr/>
        </p:nvSpPr>
        <p:spPr>
          <a:xfrm>
            <a:off x="6858254" y="4013708"/>
            <a:ext cx="1706317" cy="8229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İmmunolojik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veya</a:t>
            </a:r>
          </a:p>
          <a:p>
            <a:pPr marL="0" indent="10706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belirle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nemeyen</a:t>
            </a:r>
          </a:p>
          <a:p>
            <a:pPr marL="0" indent="437768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sebe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pler</a:t>
            </a:r>
          </a:p>
        </p:txBody>
      </p:sp>
      <p:sp>
        <p:nvSpPr>
          <p:cNvPr id="107" name="TextBox 90"/>
          <p:cNvSpPr txBox="1"/>
          <p:nvPr/>
        </p:nvSpPr>
        <p:spPr>
          <a:xfrm>
            <a:off x="447446" y="4944922"/>
            <a:ext cx="1839894" cy="9547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3560" hangingPunct="0">
              <a:lnSpc>
                <a:spcPct val="95416"/>
              </a:lnSpc>
            </a:pPr>
            <a:r>
              <a:rPr lang="en-US" altLang="zh-CN" sz="1800" b="1" spc="20" dirty="0">
                <a:solidFill>
                  <a:srgbClr val="000000"/>
                </a:solidFill>
                <a:latin typeface="Calibri"/>
                <a:ea typeface="Calibri"/>
              </a:rPr>
              <a:t>Küçük</a:t>
            </a:r>
            <a:r>
              <a:rPr lang="en-US" altLang="zh-CN" sz="1800" b="1" spc="-2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25" dirty="0">
                <a:solidFill>
                  <a:srgbClr val="000000"/>
                </a:solidFill>
                <a:latin typeface="Calibri"/>
                <a:ea typeface="Calibri"/>
              </a:rPr>
              <a:t>havayolu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hastalığı</a:t>
            </a:r>
            <a:r>
              <a:rPr lang="en-US" altLang="zh-CN" sz="1800" b="1" spc="-2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bron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şiolit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(diğer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hstlarla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veya</a:t>
            </a:r>
            <a:r>
              <a:rPr lang="en-US" altLang="zh-CN" sz="1400" b="1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izole</a:t>
            </a:r>
          </a:p>
          <a:p>
            <a:pPr marL="0" indent="768400">
              <a:lnSpc>
                <a:spcPct val="100000"/>
              </a:lnSpc>
              <a:spcBef>
                <a:spcPts val="110"/>
              </a:spcBef>
            </a:pPr>
            <a:r>
              <a:rPr lang="en-US" altLang="zh-CN" sz="1400" b="1" dirty="0">
                <a:solidFill>
                  <a:srgbClr val="000000"/>
                </a:solidFill>
                <a:latin typeface="Calibri"/>
                <a:ea typeface="Calibri"/>
              </a:rPr>
              <a:t>ob</a:t>
            </a:r>
            <a:r>
              <a:rPr lang="en-US" altLang="zh-CN" sz="1400" b="1" spc="-5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</p:txBody>
      </p:sp>
      <p:sp>
        <p:nvSpPr>
          <p:cNvPr id="108" name="TextBox 91"/>
          <p:cNvSpPr txBox="1"/>
          <p:nvPr/>
        </p:nvSpPr>
        <p:spPr>
          <a:xfrm>
            <a:off x="2555494" y="4928489"/>
            <a:ext cx="101159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B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ronşiyol</a:t>
            </a:r>
          </a:p>
        </p:txBody>
      </p:sp>
      <p:sp>
        <p:nvSpPr>
          <p:cNvPr id="109" name="TextBox 92"/>
          <p:cNvSpPr txBox="1"/>
          <p:nvPr/>
        </p:nvSpPr>
        <p:spPr>
          <a:xfrm>
            <a:off x="3980688" y="4928489"/>
            <a:ext cx="213169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İnflamatuar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skarlaşma</a:t>
            </a:r>
          </a:p>
          <a:p>
            <a:pPr marL="0" indent="471170">
              <a:lnSpc>
                <a:spcPct val="100000"/>
              </a:lnSpc>
            </a:pP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ob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literasyon</a:t>
            </a:r>
          </a:p>
        </p:txBody>
      </p:sp>
      <p:sp>
        <p:nvSpPr>
          <p:cNvPr id="110" name="TextBox 93"/>
          <p:cNvSpPr txBox="1"/>
          <p:nvPr/>
        </p:nvSpPr>
        <p:spPr>
          <a:xfrm>
            <a:off x="7151243" y="4945621"/>
            <a:ext cx="1172313" cy="7886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8223" hangingPunct="0">
              <a:lnSpc>
                <a:spcPct val="95416"/>
              </a:lnSpc>
            </a:pPr>
            <a:r>
              <a:rPr lang="en-US" altLang="zh-CN" sz="1800" b="1" spc="-15" dirty="0">
                <a:solidFill>
                  <a:srgbClr val="000000"/>
                </a:solidFill>
                <a:latin typeface="Calibri"/>
                <a:ea typeface="Calibri"/>
              </a:rPr>
              <a:t>S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igara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10" dirty="0">
                <a:solidFill>
                  <a:srgbClr val="000000"/>
                </a:solidFill>
                <a:latin typeface="Calibri"/>
                <a:ea typeface="Calibri"/>
              </a:rPr>
              <a:t>Havakirl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iliği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b="1" spc="-5" dirty="0">
                <a:solidFill>
                  <a:srgbClr val="000000"/>
                </a:solidFill>
                <a:latin typeface="Calibri"/>
                <a:ea typeface="Calibri"/>
              </a:rPr>
              <a:t>Bilinme</a:t>
            </a:r>
            <a:r>
              <a:rPr lang="en-US" altLang="zh-CN" sz="1800" b="1" dirty="0">
                <a:solidFill>
                  <a:srgbClr val="000000"/>
                </a:solidFill>
                <a:latin typeface="Calibri"/>
                <a:ea typeface="Calibri"/>
              </a:rPr>
              <a:t>yen</a:t>
            </a:r>
          </a:p>
        </p:txBody>
      </p:sp>
    </p:spTree>
    <p:extLst>
      <p:ext uri="{BB962C8B-B14F-4D97-AF65-F5344CB8AC3E}">
        <p14:creationId xmlns:p14="http://schemas.microsoft.com/office/powerpoint/2010/main" val="296655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2648" y="62136"/>
            <a:ext cx="8153400" cy="990600"/>
          </a:xfrm>
        </p:spPr>
        <p:txBody>
          <a:bodyPr/>
          <a:lstStyle/>
          <a:p>
            <a:pPr algn="ctr"/>
            <a:r>
              <a:rPr lang="tr-TR" b="1" dirty="0">
                <a:solidFill>
                  <a:srgbClr val="C00000"/>
                </a:solidFill>
                <a:latin typeface="Calibri" pitchFamily="34" charset="0"/>
              </a:rPr>
              <a:t>OBSTRÜKTİF HASTALIKLAR</a:t>
            </a:r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F302176B-0E47-46AC-8F43-DAB4B8A37D06}" type="slidenum">
              <a:rPr lang="tr-TR" smtClean="0"/>
              <a:t>9</a:t>
            </a:fld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059180"/>
            <a:ext cx="5394960" cy="4099560"/>
          </a:xfrm>
          <a:prstGeom prst="rect">
            <a:avLst/>
          </a:prstGeom>
        </p:spPr>
      </p:pic>
      <p:sp>
        <p:nvSpPr>
          <p:cNvPr id="7" name="TextBox 32"/>
          <p:cNvSpPr txBox="1"/>
          <p:nvPr/>
        </p:nvSpPr>
        <p:spPr>
          <a:xfrm>
            <a:off x="448664" y="663117"/>
            <a:ext cx="8299800" cy="6242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tr-TR" dirty="0"/>
          </a:p>
          <a:p>
            <a:pPr>
              <a:lnSpc>
                <a:spcPts val="1000"/>
              </a:lnSpc>
            </a:pPr>
            <a:endParaRPr lang="tr-TR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0"/>
              </a:lnSpc>
            </a:pPr>
            <a:endParaRPr lang="en-US" dirty="0" smtClean="0"/>
          </a:p>
          <a:p>
            <a:pPr marL="0" indent="5007889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Robbins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and</a:t>
            </a:r>
            <a:r>
              <a:rPr lang="en-US" altLang="zh-CN" sz="9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Cotran</a:t>
            </a:r>
          </a:p>
          <a:p>
            <a:pPr marL="0" indent="5007889">
              <a:lnSpc>
                <a:spcPct val="100000"/>
              </a:lnSpc>
            </a:pP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Pathologic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Basis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of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Disease,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9th</a:t>
            </a:r>
            <a:r>
              <a:rPr lang="en-US" altLang="zh-CN" sz="9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900" dirty="0">
                <a:solidFill>
                  <a:srgbClr val="000000"/>
                </a:solidFill>
                <a:latin typeface="Calibri"/>
                <a:ea typeface="Calibri"/>
              </a:rPr>
              <a:t>ed.</a:t>
            </a:r>
          </a:p>
          <a:p>
            <a:pPr>
              <a:lnSpc>
                <a:spcPts val="1175"/>
              </a:lnSpc>
            </a:pPr>
            <a:endParaRPr lang="en-US" dirty="0" smtClean="0"/>
          </a:p>
          <a:p>
            <a:pPr marL="342900" indent="-342900" hangingPunct="0">
              <a:lnSpc>
                <a:spcPct val="105833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Astım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;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kronik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bronşit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ve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amfizemden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reversible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bronkospazm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olması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ile</a:t>
            </a:r>
            <a:r>
              <a:rPr lang="en-US" altLang="zh-CN" sz="2000" b="1" spc="-10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ayırt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edilebilirken</a:t>
            </a:r>
            <a:r>
              <a:rPr lang="en-US" altLang="zh-CN" sz="2000" b="1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bazı</a:t>
            </a:r>
            <a:r>
              <a:rPr lang="en-US" altLang="zh-CN" sz="2000" b="1" spc="-6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astım</a:t>
            </a:r>
            <a:r>
              <a:rPr lang="en-US" altLang="zh-CN" sz="2000" b="1" spc="-6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hastalarında</a:t>
            </a:r>
            <a:r>
              <a:rPr lang="en-US" altLang="zh-CN" sz="2000" b="1" spc="-6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irreversible</a:t>
            </a:r>
            <a:r>
              <a:rPr lang="en-US" altLang="zh-CN" sz="2000" b="1" spc="-6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komponent</a:t>
            </a:r>
            <a:r>
              <a:rPr lang="en-US" altLang="zh-CN" sz="2000" b="1" spc="-64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</a:t>
            </a:r>
            <a:r>
              <a:rPr lang="en-US" altLang="zh-CN" sz="2000" b="1" spc="-69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b="1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gelişebilir</a:t>
            </a:r>
            <a:r>
              <a:rPr lang="tr-TR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hangingPunct="0">
              <a:lnSpc>
                <a:spcPct val="105833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KOAH</a:t>
            </a:r>
            <a:r>
              <a:rPr lang="en-US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hastalarının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bir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kısmında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da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reversible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komponent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000" dirty="0" err="1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olabilir</a:t>
            </a:r>
            <a:r>
              <a:rPr lang="tr-TR" altLang="zh-CN" sz="2000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.</a:t>
            </a:r>
          </a:p>
          <a:p>
            <a:pPr marL="285750" indent="-285750" hangingPunct="0">
              <a:lnSpc>
                <a:spcPct val="105833"/>
              </a:lnSpc>
              <a:buClr>
                <a:srgbClr val="C00000"/>
              </a:buClr>
              <a:buFont typeface="Wingdings" panose="05000000000000000000" pitchFamily="2" charset="2"/>
              <a:buChar char="v"/>
            </a:pPr>
            <a:r>
              <a:rPr lang="tr-TR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tr-TR" altLang="zh-CN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O</a:t>
            </a:r>
            <a:r>
              <a:rPr lang="tr-TR" altLang="zh-CN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</a:t>
            </a:r>
            <a:endParaRPr lang="en-US" altLang="zh-CN" sz="2000" b="1" dirty="0">
              <a:solidFill>
                <a:srgbClr val="00000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5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yan">
  <a:themeElements>
    <a:clrScheme name="Medy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y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y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8858</TotalTime>
  <Words>1505</Words>
  <Application>Microsoft Office PowerPoint</Application>
  <PresentationFormat>Ekran Gösterisi (4:3)</PresentationFormat>
  <Paragraphs>425</Paragraphs>
  <Slides>42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53" baseType="lpstr">
      <vt:lpstr>Arial</vt:lpstr>
      <vt:lpstr>Calibri</vt:lpstr>
      <vt:lpstr>Courier New</vt:lpstr>
      <vt:lpstr>Georgia</vt:lpstr>
      <vt:lpstr>Georgia</vt:lpstr>
      <vt:lpstr>华文仿宋</vt:lpstr>
      <vt:lpstr>Times New Roman</vt:lpstr>
      <vt:lpstr>Tw Cen MT</vt:lpstr>
      <vt:lpstr>Wingdings</vt:lpstr>
      <vt:lpstr>Wingdings 2</vt:lpstr>
      <vt:lpstr>Medyan</vt:lpstr>
      <vt:lpstr>Obstrüktİf ve Restrİktİf Akcİğer HastalIklarI</vt:lpstr>
      <vt:lpstr>TANIM</vt:lpstr>
      <vt:lpstr>TANIM</vt:lpstr>
      <vt:lpstr>AKCİĞER</vt:lpstr>
      <vt:lpstr>AKCİĞER İNTERSTİSYUMU</vt:lpstr>
      <vt:lpstr>OBSTRÜKTİF HASTALIKLAR</vt:lpstr>
      <vt:lpstr>RESTRİKTİF HASTALIKLAR</vt:lpstr>
      <vt:lpstr>OBSTRÜKTİF HASTALIKLAR</vt:lpstr>
      <vt:lpstr>OBSTRÜKTİF HASTALIKLAR</vt:lpstr>
      <vt:lpstr>KOAH</vt:lpstr>
      <vt:lpstr>KOAH</vt:lpstr>
      <vt:lpstr>PowerPoint Sunusu</vt:lpstr>
      <vt:lpstr>KOAH’TA RİSK FAKTÖRLERİ</vt:lpstr>
      <vt:lpstr>ASTIM</vt:lpstr>
      <vt:lpstr>PowerPoint Sunusu</vt:lpstr>
      <vt:lpstr>KOAH – Astım Karşılaştırımı</vt:lpstr>
      <vt:lpstr>KOAH – Astım Karşılaştırımı</vt:lpstr>
      <vt:lpstr>BRONŞEKTAZİ</vt:lpstr>
      <vt:lpstr>Bronşektaziye Predispozisyon Yaratan Durumlar</vt:lpstr>
      <vt:lpstr>PowerPoint Sunusu</vt:lpstr>
      <vt:lpstr>PowerPoint Sunusu</vt:lpstr>
      <vt:lpstr>PowerPoint Sunusu</vt:lpstr>
      <vt:lpstr>RESTRİKTİF HASTALIKLAR</vt:lpstr>
      <vt:lpstr>IAH</vt:lpstr>
      <vt:lpstr>PowerPoint Sunusu</vt:lpstr>
      <vt:lpstr>IPF</vt:lpstr>
      <vt:lpstr>PowerPoint Sunusu</vt:lpstr>
      <vt:lpstr>NEDENİ BİLİNEN DPAH </vt:lpstr>
      <vt:lpstr>NEDENİ BİLİNEN DPAH </vt:lpstr>
      <vt:lpstr>NEDENİ BİLİNEN DPAH </vt:lpstr>
      <vt:lpstr>NEDENİ BİLİNEN DPAH </vt:lpstr>
      <vt:lpstr>DİSPNE</vt:lpstr>
      <vt:lpstr>DİSPNE</vt:lpstr>
      <vt:lpstr>DİSPNE ÖLÇEKLERİ</vt:lpstr>
      <vt:lpstr>DİSPNE ÖLÇEKLERİ</vt:lpstr>
      <vt:lpstr>RESTRİKTİF HASTALIKLARDA DİSPNE</vt:lpstr>
      <vt:lpstr>RESTRİKTİF HASTALIKLARDA DİSPNE</vt:lpstr>
      <vt:lpstr>OBSTRÜKTİF HASTALIKLARDA DİSPNE</vt:lpstr>
      <vt:lpstr>OBSTRÜKTİF HASTALIKLARDA DİSPNE</vt:lpstr>
      <vt:lpstr>SOLUNUM KAS FONKSİYONLARI</vt:lpstr>
      <vt:lpstr>PULMONER REHABİLİTASYON ENDİKASYONLARI</vt:lpstr>
      <vt:lpstr>PR ETKİNLİK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GÖĞÜS HASTALIKLARINDA AKILCI İLAÇ KULLANIMI</dc:title>
  <dc:creator>ilker inan</dc:creator>
  <cp:lastModifiedBy>Dr.ilter</cp:lastModifiedBy>
  <cp:revision>265</cp:revision>
  <dcterms:created xsi:type="dcterms:W3CDTF">2019-09-15T12:39:41Z</dcterms:created>
  <dcterms:modified xsi:type="dcterms:W3CDTF">2022-05-20T12:21:45Z</dcterms:modified>
</cp:coreProperties>
</file>