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99" r:id="rId12"/>
    <p:sldId id="303" r:id="rId13"/>
    <p:sldId id="298" r:id="rId14"/>
    <p:sldId id="273" r:id="rId15"/>
    <p:sldId id="314" r:id="rId16"/>
    <p:sldId id="300" r:id="rId17"/>
    <p:sldId id="316" r:id="rId18"/>
    <p:sldId id="315" r:id="rId19"/>
    <p:sldId id="317" r:id="rId20"/>
    <p:sldId id="318" r:id="rId21"/>
    <p:sldId id="319" r:id="rId22"/>
    <p:sldId id="321" r:id="rId23"/>
    <p:sldId id="322" r:id="rId24"/>
    <p:sldId id="323" r:id="rId25"/>
    <p:sldId id="324" r:id="rId26"/>
    <p:sldId id="305" r:id="rId27"/>
    <p:sldId id="302" r:id="rId28"/>
    <p:sldId id="301" r:id="rId29"/>
    <p:sldId id="339" r:id="rId30"/>
    <p:sldId id="340" r:id="rId31"/>
    <p:sldId id="337" r:id="rId32"/>
    <p:sldId id="326" r:id="rId33"/>
    <p:sldId id="328" r:id="rId34"/>
    <p:sldId id="329" r:id="rId35"/>
    <p:sldId id="330" r:id="rId36"/>
    <p:sldId id="331" r:id="rId37"/>
    <p:sldId id="332" r:id="rId38"/>
    <p:sldId id="333" r:id="rId39"/>
    <p:sldId id="336" r:id="rId40"/>
    <p:sldId id="304" r:id="rId41"/>
    <p:sldId id="306" r:id="rId42"/>
    <p:sldId id="313" r:id="rId43"/>
    <p:sldId id="338" r:id="rId44"/>
    <p:sldId id="307" r:id="rId45"/>
    <p:sldId id="308" r:id="rId46"/>
    <p:sldId id="309" r:id="rId47"/>
    <p:sldId id="310" r:id="rId48"/>
    <p:sldId id="311" r:id="rId49"/>
    <p:sldId id="312" r:id="rId50"/>
    <p:sldId id="283" r:id="rId51"/>
    <p:sldId id="282" r:id="rId52"/>
    <p:sldId id="344" r:id="rId53"/>
    <p:sldId id="341" r:id="rId54"/>
    <p:sldId id="335" r:id="rId55"/>
    <p:sldId id="342" r:id="rId56"/>
    <p:sldId id="285" r:id="rId57"/>
    <p:sldId id="286" r:id="rId58"/>
    <p:sldId id="287" r:id="rId59"/>
    <p:sldId id="288" r:id="rId60"/>
    <p:sldId id="291" r:id="rId61"/>
    <p:sldId id="292" r:id="rId62"/>
    <p:sldId id="296" r:id="rId63"/>
    <p:sldId id="293" r:id="rId64"/>
    <p:sldId id="294" r:id="rId65"/>
    <p:sldId id="295" r:id="rId66"/>
    <p:sldId id="297" r:id="rId67"/>
    <p:sldId id="345" r:id="rId68"/>
    <p:sldId id="320" r:id="rId69"/>
    <p:sldId id="325" r:id="rId70"/>
    <p:sldId id="257" r:id="rId7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BD584-FDC1-4B01-A2B8-32772AD93D45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77B2C-3EDD-4027-AC5D-B79589FB9F4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6076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3895-AF6C-4C65-81CC-D4ACDEA4F2DF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0101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4608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62F305-0ABC-4375-A22F-0909AC6C6DB4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117928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322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9155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9577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4916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4278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8870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4698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3798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9232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2701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728-C476-4634-8B78-68771D2AED6A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195-CE23-46D4-A17F-A1525FFFB7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9216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F2728-C476-4634-8B78-68771D2AED6A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3E195-CE23-46D4-A17F-A1525FFFB7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0277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75409" y="1132609"/>
            <a:ext cx="7782791" cy="2377354"/>
          </a:xfrm>
        </p:spPr>
        <p:txBody>
          <a:bodyPr anchor="ctr"/>
          <a:lstStyle/>
          <a:p>
            <a:r>
              <a:rPr lang="tr-TR" b="1" dirty="0" err="1" smtClean="0">
                <a:solidFill>
                  <a:srgbClr val="002060"/>
                </a:solidFill>
              </a:rPr>
              <a:t>Gastroözofageal</a:t>
            </a:r>
            <a:r>
              <a:rPr lang="tr-TR" b="1" dirty="0" smtClean="0">
                <a:solidFill>
                  <a:srgbClr val="002060"/>
                </a:solidFill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</a:rPr>
              <a:t>Reflü</a:t>
            </a:r>
            <a:r>
              <a:rPr lang="tr-TR" b="1" dirty="0" smtClean="0">
                <a:solidFill>
                  <a:srgbClr val="002060"/>
                </a:solidFill>
              </a:rPr>
              <a:t> Tedavisine Yaklaşım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 fontScale="85000" lnSpcReduction="20000"/>
          </a:bodyPr>
          <a:lstStyle/>
          <a:p>
            <a:r>
              <a:rPr lang="tr-TR" sz="3200" dirty="0"/>
              <a:t>Dr. Taylan Kav</a:t>
            </a:r>
          </a:p>
          <a:p>
            <a:r>
              <a:rPr lang="tr-TR" sz="3200" b="1" dirty="0"/>
              <a:t>Hacettepe ÜTF</a:t>
            </a:r>
          </a:p>
          <a:p>
            <a:r>
              <a:rPr lang="tr-TR" sz="3200" b="1" dirty="0"/>
              <a:t>Gastroenteroloji BD</a:t>
            </a:r>
          </a:p>
          <a:p>
            <a:r>
              <a:rPr lang="tr-TR" sz="2800" i="1" dirty="0" smtClean="0"/>
              <a:t>Ankara</a:t>
            </a:r>
            <a:endParaRPr lang="tr-TR" sz="2800" i="1" dirty="0"/>
          </a:p>
        </p:txBody>
      </p:sp>
    </p:spTree>
    <p:extLst>
      <p:ext uri="{BB962C8B-B14F-4D97-AF65-F5344CB8AC3E}">
        <p14:creationId xmlns:p14="http://schemas.microsoft.com/office/powerpoint/2010/main" xmlns="" val="4750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Semptomların özgüllüğü düşüktür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Semptomların </a:t>
            </a:r>
            <a:r>
              <a:rPr lang="tr-TR" dirty="0" err="1" smtClean="0"/>
              <a:t>özofajit</a:t>
            </a:r>
            <a:r>
              <a:rPr lang="tr-TR" dirty="0" smtClean="0"/>
              <a:t> saptamada </a:t>
            </a:r>
          </a:p>
          <a:p>
            <a:pPr lvl="1"/>
            <a:r>
              <a:rPr lang="tr-TR" dirty="0" smtClean="0"/>
              <a:t>Duyarlılığı: %30 – 70</a:t>
            </a:r>
          </a:p>
          <a:p>
            <a:pPr lvl="1"/>
            <a:r>
              <a:rPr lang="tr-TR" dirty="0" smtClean="0"/>
              <a:t>Özgüllüğü %62 -96</a:t>
            </a:r>
          </a:p>
          <a:p>
            <a:r>
              <a:rPr lang="tr-TR" dirty="0" err="1" smtClean="0"/>
              <a:t>Pirozis</a:t>
            </a:r>
            <a:r>
              <a:rPr lang="tr-TR" dirty="0" smtClean="0"/>
              <a:t> daha özgül ve </a:t>
            </a:r>
            <a:r>
              <a:rPr lang="tr-TR" dirty="0" err="1" smtClean="0"/>
              <a:t>pH</a:t>
            </a:r>
            <a:r>
              <a:rPr lang="tr-TR" dirty="0" smtClean="0"/>
              <a:t> çalışmalarıyla uyumlu</a:t>
            </a:r>
          </a:p>
          <a:p>
            <a:r>
              <a:rPr lang="tr-TR" dirty="0" smtClean="0"/>
              <a:t>Birlikte görülen diğer fonksiyonel hastalıklar duyarlılığı düşürür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Ekstra</a:t>
            </a:r>
            <a:r>
              <a:rPr lang="tr-TR" dirty="0" smtClean="0"/>
              <a:t> – </a:t>
            </a:r>
            <a:r>
              <a:rPr lang="tr-TR" dirty="0" err="1" smtClean="0"/>
              <a:t>özofageal</a:t>
            </a:r>
            <a:r>
              <a:rPr lang="tr-TR" dirty="0" smtClean="0"/>
              <a:t> semptomlarda duyarlılık yüksektir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Gece öksürüğü 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Göğüs ağrısı</a:t>
            </a:r>
          </a:p>
        </p:txBody>
      </p:sp>
    </p:spTree>
    <p:extLst>
      <p:ext uri="{BB962C8B-B14F-4D97-AF65-F5344CB8AC3E}">
        <p14:creationId xmlns:p14="http://schemas.microsoft.com/office/powerpoint/2010/main" xmlns="" val="4750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0829" y="1583871"/>
            <a:ext cx="6286500" cy="4712751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Tedavi:</a:t>
            </a:r>
            <a:endParaRPr lang="tr-TR" dirty="0"/>
          </a:p>
        </p:txBody>
      </p:sp>
      <p:sp>
        <p:nvSpPr>
          <p:cNvPr id="4" name="Oval 3"/>
          <p:cNvSpPr/>
          <p:nvPr/>
        </p:nvSpPr>
        <p:spPr>
          <a:xfrm>
            <a:off x="1730829" y="4597758"/>
            <a:ext cx="5829070" cy="13909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772732" y="6296622"/>
            <a:ext cx="355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Tamamlayıcı – Alternatif Tıp</a:t>
            </a:r>
            <a:endParaRPr lang="tr-TR" dirty="0"/>
          </a:p>
        </p:txBody>
      </p:sp>
      <p:pic>
        <p:nvPicPr>
          <p:cNvPr id="1036" name="Picture 12" descr="https://encrypted-tbn1.gstatic.com/images?q=tbn:ANd9GcQLIiu0PYhLtKys2RbwnISYa2boLS7FSolhOUvUuVRLfQByihWUF_l1xk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8353" y="6118598"/>
            <a:ext cx="1606997" cy="53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Düz Ok Bağlayıcısı 9"/>
          <p:cNvCxnSpPr/>
          <p:nvPr/>
        </p:nvCxnSpPr>
        <p:spPr>
          <a:xfrm>
            <a:off x="3606085" y="6481288"/>
            <a:ext cx="2949261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flipH="1" flipV="1">
            <a:off x="5112913" y="5447763"/>
            <a:ext cx="1687132" cy="6708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 flipV="1">
            <a:off x="2318197" y="5396248"/>
            <a:ext cx="1893195" cy="9003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52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tr-TR" dirty="0" smtClean="0"/>
              <a:t>Yaşam tarzı değişiklikleri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Medikal tedavi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Endoskopik tedavi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Cerrahi tedavi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698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üz Bağlayıcı 6"/>
          <p:cNvCxnSpPr/>
          <p:nvPr/>
        </p:nvCxnSpPr>
        <p:spPr>
          <a:xfrm flipV="1">
            <a:off x="1835696" y="1249851"/>
            <a:ext cx="5375049" cy="4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804287" y="1254809"/>
            <a:ext cx="0" cy="3240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199524" y="1249851"/>
            <a:ext cx="0" cy="3240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kdörtgen 13"/>
          <p:cNvSpPr/>
          <p:nvPr/>
        </p:nvSpPr>
        <p:spPr>
          <a:xfrm>
            <a:off x="865691" y="1793971"/>
            <a:ext cx="1872208" cy="64807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Arial" pitchFamily="34" charset="0"/>
                <a:cs typeface="Arial" pitchFamily="34" charset="0"/>
              </a:rPr>
              <a:t>Tipik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5912409" y="1803387"/>
            <a:ext cx="1872208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Atipik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>
            <a:off x="1799144" y="2528478"/>
            <a:ext cx="0" cy="3924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ikdörtgen 23"/>
          <p:cNvSpPr/>
          <p:nvPr/>
        </p:nvSpPr>
        <p:spPr>
          <a:xfrm>
            <a:off x="4499992" y="3050227"/>
            <a:ext cx="1872208" cy="5947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Arial" pitchFamily="34" charset="0"/>
                <a:cs typeface="Arial" pitchFamily="34" charset="0"/>
              </a:rPr>
              <a:t>İlişkisi kanıtlanmış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7136685" y="3132011"/>
            <a:ext cx="1872208" cy="6120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Arial" pitchFamily="34" charset="0"/>
                <a:cs typeface="Arial" pitchFamily="34" charset="0"/>
              </a:rPr>
              <a:t>İlişkisi olduğu öne sürülen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755576" y="3140968"/>
            <a:ext cx="1816927" cy="1224137"/>
          </a:xfrm>
          <a:prstGeom prst="rect">
            <a:avLst/>
          </a:prstGeom>
          <a:solidFill>
            <a:srgbClr val="B6E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1.Pirozis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2.Regürjitasyon</a:t>
            </a:r>
          </a:p>
        </p:txBody>
      </p:sp>
      <p:sp>
        <p:nvSpPr>
          <p:cNvPr id="31" name="Dikdörtgen 30"/>
          <p:cNvSpPr/>
          <p:nvPr/>
        </p:nvSpPr>
        <p:spPr>
          <a:xfrm>
            <a:off x="4139952" y="4221088"/>
            <a:ext cx="2511750" cy="15682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1. Öksürük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2. Larenjit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3. Astım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Dental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erozyonlar</a:t>
            </a:r>
          </a:p>
          <a:p>
            <a:r>
              <a:rPr lang="tr-TR" sz="1400" dirty="0">
                <a:latin typeface="Arial" pitchFamily="34" charset="0"/>
                <a:cs typeface="Arial" pitchFamily="34" charset="0"/>
              </a:rPr>
              <a:t>5.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Göğüs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ağrısı </a:t>
            </a:r>
            <a:endParaRPr lang="tr-T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7020273" y="4293097"/>
            <a:ext cx="1895706" cy="14962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400" dirty="0" smtClean="0">
                <a:latin typeface="Arial" pitchFamily="34" charset="0"/>
                <a:cs typeface="Arial" pitchFamily="34" charset="0"/>
              </a:rPr>
              <a:t>1. Sinüzit</a:t>
            </a:r>
          </a:p>
          <a:p>
            <a:r>
              <a:rPr lang="tr-TR" sz="1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Pulmoner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fibrozis</a:t>
            </a:r>
            <a:endParaRPr lang="tr-T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1400" dirty="0" smtClean="0">
                <a:latin typeface="Arial" pitchFamily="34" charset="0"/>
                <a:cs typeface="Arial" pitchFamily="34" charset="0"/>
              </a:rPr>
              <a:t>3. Farenjit</a:t>
            </a:r>
          </a:p>
          <a:p>
            <a:r>
              <a:rPr lang="tr-TR" sz="1400" dirty="0" smtClean="0">
                <a:latin typeface="Arial" pitchFamily="34" charset="0"/>
                <a:cs typeface="Arial" pitchFamily="34" charset="0"/>
              </a:rPr>
              <a:t>4. Tekrarlayan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otitis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tr-T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media</a:t>
            </a:r>
            <a:endParaRPr lang="tr-TR" sz="1400" dirty="0" smtClean="0">
              <a:latin typeface="Arial" pitchFamily="34" charset="0"/>
              <a:cs typeface="Arial" pitchFamily="34" charset="0"/>
            </a:endParaRPr>
          </a:p>
          <a:p>
            <a:endParaRPr lang="tr-TR" sz="1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Düz Ok Bağlayıcısı 41"/>
          <p:cNvCxnSpPr/>
          <p:nvPr/>
        </p:nvCxnSpPr>
        <p:spPr>
          <a:xfrm>
            <a:off x="8072789" y="3852827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Düz Ok Bağlayıcısı 43"/>
          <p:cNvCxnSpPr/>
          <p:nvPr/>
        </p:nvCxnSpPr>
        <p:spPr>
          <a:xfrm>
            <a:off x="7136685" y="2595910"/>
            <a:ext cx="725242" cy="3271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Metin kutusu 51"/>
          <p:cNvSpPr txBox="1"/>
          <p:nvPr/>
        </p:nvSpPr>
        <p:spPr>
          <a:xfrm>
            <a:off x="2123728" y="620688"/>
            <a:ext cx="5335115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Arial" pitchFamily="34" charset="0"/>
                <a:cs typeface="Arial" pitchFamily="34" charset="0"/>
              </a:rPr>
              <a:t>GÖRH-</a:t>
            </a: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Semptomatik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Sınıflama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20 Düz Ok Bağlayıcısı"/>
          <p:cNvCxnSpPr/>
          <p:nvPr/>
        </p:nvCxnSpPr>
        <p:spPr>
          <a:xfrm flipH="1">
            <a:off x="5796136" y="2564904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41"/>
          <p:cNvCxnSpPr/>
          <p:nvPr/>
        </p:nvCxnSpPr>
        <p:spPr>
          <a:xfrm>
            <a:off x="5364088" y="3789040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şağı Ok 1"/>
          <p:cNvSpPr/>
          <p:nvPr/>
        </p:nvSpPr>
        <p:spPr>
          <a:xfrm>
            <a:off x="865691" y="4849199"/>
            <a:ext cx="1488648" cy="18803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9110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753664" y="1938723"/>
            <a:ext cx="3181082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>
                <a:solidFill>
                  <a:schemeClr val="bg1"/>
                </a:solidFill>
              </a:rPr>
              <a:t>Reflü</a:t>
            </a:r>
            <a:r>
              <a:rPr lang="tr-TR" sz="2400" dirty="0">
                <a:solidFill>
                  <a:schemeClr val="bg1"/>
                </a:solidFill>
              </a:rPr>
              <a:t> semptomları +,</a:t>
            </a:r>
          </a:p>
          <a:p>
            <a:pPr algn="ctr"/>
            <a:r>
              <a:rPr lang="tr-TR" sz="2400" dirty="0">
                <a:solidFill>
                  <a:schemeClr val="bg1"/>
                </a:solidFill>
              </a:rPr>
              <a:t>Alarm semptomları yok</a:t>
            </a:r>
          </a:p>
        </p:txBody>
      </p:sp>
      <p:cxnSp>
        <p:nvCxnSpPr>
          <p:cNvPr id="4" name="Düz Ok Bağlayıcısı 3"/>
          <p:cNvCxnSpPr/>
          <p:nvPr/>
        </p:nvCxnSpPr>
        <p:spPr>
          <a:xfrm flipH="1">
            <a:off x="2376152" y="2750445"/>
            <a:ext cx="1014212" cy="13136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1298351" y="4150545"/>
            <a:ext cx="1815922" cy="40011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PPI tedavisi</a:t>
            </a:r>
          </a:p>
        </p:txBody>
      </p:sp>
      <p:cxnSp>
        <p:nvCxnSpPr>
          <p:cNvPr id="7" name="Düz Ok Bağlayıcısı 6"/>
          <p:cNvCxnSpPr/>
          <p:nvPr/>
        </p:nvCxnSpPr>
        <p:spPr>
          <a:xfrm flipH="1">
            <a:off x="4481043" y="2646609"/>
            <a:ext cx="9659" cy="1313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555374" y="4014365"/>
            <a:ext cx="1938270" cy="70788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PPI test veya </a:t>
            </a:r>
          </a:p>
          <a:p>
            <a:r>
              <a:rPr lang="tr-TR" sz="2000" dirty="0">
                <a:solidFill>
                  <a:schemeClr val="bg1"/>
                </a:solidFill>
              </a:rPr>
              <a:t>diğer testler</a:t>
            </a: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5129010" y="2695832"/>
            <a:ext cx="1748307" cy="1076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5658654" y="3860477"/>
            <a:ext cx="2437327" cy="70788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Düşük olasılık GÖR;</a:t>
            </a:r>
          </a:p>
          <a:p>
            <a:r>
              <a:rPr lang="tr-TR" sz="2000" dirty="0">
                <a:solidFill>
                  <a:schemeClr val="bg1"/>
                </a:solidFill>
              </a:rPr>
              <a:t>Diğer testler</a:t>
            </a:r>
          </a:p>
        </p:txBody>
      </p:sp>
    </p:spTree>
    <p:extLst>
      <p:ext uri="{BB962C8B-B14F-4D97-AF65-F5344CB8AC3E}">
        <p14:creationId xmlns:p14="http://schemas.microsoft.com/office/powerpoint/2010/main" xmlns="" val="5206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Başlangıç tedavisi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İdame tedavisi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Sürekli tedavi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Aralıklı tedavi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Alternatif – Tamamlayıcı Tıp ürünleri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Cerrahi tedavi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7468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Hayat Tarzı değişiklikleri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07832"/>
          </a:xfrm>
        </p:spPr>
        <p:txBody>
          <a:bodyPr>
            <a:normAutofit/>
          </a:bodyPr>
          <a:lstStyle/>
          <a:p>
            <a:r>
              <a:rPr lang="tr-TR" dirty="0" smtClean="0"/>
              <a:t>Yatak başını yükseltmek</a:t>
            </a:r>
          </a:p>
          <a:p>
            <a:r>
              <a:rPr lang="tr-TR" dirty="0" smtClean="0"/>
              <a:t>Sol yan pozisyonda yatmak</a:t>
            </a:r>
          </a:p>
          <a:p>
            <a:r>
              <a:rPr lang="tr-TR" dirty="0" smtClean="0"/>
              <a:t>Geç yemekten kaçınılmalı</a:t>
            </a:r>
          </a:p>
          <a:p>
            <a:r>
              <a:rPr lang="tr-TR" dirty="0" smtClean="0"/>
              <a:t>Yağlı yiyeceklerden kaçın</a:t>
            </a:r>
          </a:p>
          <a:p>
            <a:r>
              <a:rPr lang="tr-TR" dirty="0" smtClean="0"/>
              <a:t>Az miktarda sık beslenme</a:t>
            </a:r>
          </a:p>
          <a:p>
            <a:r>
              <a:rPr lang="tr-TR" dirty="0" err="1" smtClean="0"/>
              <a:t>Tükrük</a:t>
            </a:r>
            <a:r>
              <a:rPr lang="tr-TR" dirty="0" smtClean="0"/>
              <a:t> </a:t>
            </a:r>
            <a:r>
              <a:rPr lang="tr-TR" dirty="0" err="1" smtClean="0"/>
              <a:t>sekresyonunu</a:t>
            </a:r>
            <a:r>
              <a:rPr lang="tr-TR" dirty="0" smtClean="0"/>
              <a:t> artır (Şeker, Sakız)</a:t>
            </a:r>
          </a:p>
          <a:p>
            <a:r>
              <a:rPr lang="tr-TR" dirty="0" smtClean="0"/>
              <a:t>Sıkı olmayan giysiler</a:t>
            </a:r>
          </a:p>
          <a:p>
            <a:r>
              <a:rPr lang="tr-TR" dirty="0" smtClean="0"/>
              <a:t>Sigara, alkol, kahveden uzak </a:t>
            </a:r>
            <a:r>
              <a:rPr lang="tr-TR" dirty="0" smtClean="0"/>
              <a:t>dur-ÇAY</a:t>
            </a:r>
            <a:endParaRPr lang="tr-TR" dirty="0" smtClean="0"/>
          </a:p>
          <a:p>
            <a:r>
              <a:rPr lang="tr-TR" dirty="0" smtClean="0"/>
              <a:t>Kilo ver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66524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Yağlı yiyecekler </a:t>
            </a:r>
            <a:r>
              <a:rPr lang="tr-TR" dirty="0" err="1" smtClean="0">
                <a:solidFill>
                  <a:srgbClr val="FF0000"/>
                </a:solidFill>
              </a:rPr>
              <a:t>reflüyü</a:t>
            </a:r>
            <a:r>
              <a:rPr lang="tr-TR" dirty="0" smtClean="0">
                <a:solidFill>
                  <a:srgbClr val="FF0000"/>
                </a:solidFill>
              </a:rPr>
              <a:t> artırır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7944" b="-17944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75" b="5409"/>
          <a:stretch/>
        </p:blipFill>
        <p:spPr>
          <a:xfrm>
            <a:off x="4997002" y="5876364"/>
            <a:ext cx="3689797" cy="98163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28650" y="4314423"/>
            <a:ext cx="7794133" cy="2833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239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ea typeface="ＭＳ Ｐゴシック" panose="020B0600070205080204" pitchFamily="34" charset="-128"/>
              </a:rPr>
              <a:t>Sakız çiğneme ve </a:t>
            </a:r>
            <a:r>
              <a:rPr lang="tr-TR" altLang="tr-TR" dirty="0" err="1" smtClean="0">
                <a:ea typeface="ＭＳ Ｐゴシック" panose="020B0600070205080204" pitchFamily="34" charset="-128"/>
              </a:rPr>
              <a:t>reflü</a:t>
            </a:r>
            <a:endParaRPr lang="tr-TR" altLang="tr-T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662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9790" r="-29790"/>
          <a:stretch>
            <a:fillRect/>
          </a:stretch>
        </p:blipFill>
        <p:spPr>
          <a:xfrm>
            <a:off x="299131" y="2884868"/>
            <a:ext cx="4785235" cy="2631695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44" b="653"/>
          <a:stretch/>
        </p:blipFill>
        <p:spPr bwMode="auto">
          <a:xfrm>
            <a:off x="737316" y="6074331"/>
            <a:ext cx="3124200" cy="63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1643" y="3039414"/>
            <a:ext cx="4506943" cy="247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66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Gazlı içecekler </a:t>
            </a:r>
            <a:r>
              <a:rPr lang="tr-TR" altLang="tr-TR" dirty="0" err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reflüyü</a:t>
            </a:r>
            <a:r>
              <a:rPr lang="tr-TR" altLang="tr-TR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artırır</a:t>
            </a:r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81665" b="-181665"/>
          <a:stretch>
            <a:fillRect/>
          </a:stretch>
        </p:blipFill>
        <p:spPr>
          <a:xfrm>
            <a:off x="1757363" y="274638"/>
            <a:ext cx="7213600" cy="4525962"/>
          </a:xfrm>
        </p:spPr>
      </p:pic>
      <p:pic>
        <p:nvPicPr>
          <p:cNvPr id="3277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" y="3238500"/>
            <a:ext cx="86328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479853"/>
            <a:ext cx="1863724" cy="17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40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>GÖRH: Neden Önemli?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54698" y="4493151"/>
            <a:ext cx="7160652" cy="2075075"/>
          </a:xfrm>
        </p:spPr>
        <p:txBody>
          <a:bodyPr rtlCol="0">
            <a:normAutofit/>
          </a:bodyPr>
          <a:lstStyle/>
          <a:p>
            <a:pPr>
              <a:lnSpc>
                <a:spcPct val="200000"/>
              </a:lnSpc>
              <a:defRPr/>
            </a:pPr>
            <a:r>
              <a:rPr lang="tr-TR" dirty="0" smtClean="0">
                <a:solidFill>
                  <a:srgbClr val="FF0000"/>
                </a:solidFill>
              </a:rPr>
              <a:t>Türkiye de ortalama %20 civarında</a:t>
            </a:r>
          </a:p>
        </p:txBody>
      </p:sp>
      <p:pic>
        <p:nvPicPr>
          <p:cNvPr id="2048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6110" y="1627585"/>
            <a:ext cx="3637359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722" y="2184176"/>
            <a:ext cx="3368278" cy="124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84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Sol yan pozisyonda </a:t>
            </a:r>
            <a:r>
              <a:rPr lang="tr-TR" altLang="tr-TR" dirty="0" err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reflü</a:t>
            </a:r>
            <a:r>
              <a:rPr lang="tr-TR" altLang="tr-TR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daha az</a:t>
            </a:r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33600" y="1676400"/>
            <a:ext cx="4438650" cy="3409950"/>
          </a:xfrm>
          <a:noFill/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812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8637" y="5318954"/>
            <a:ext cx="4276725" cy="146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950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Yatak başını yükseltmek </a:t>
            </a:r>
            <a:r>
              <a:rPr lang="tr-TR" altLang="tr-TR" dirty="0" err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reflüyü</a:t>
            </a:r>
            <a:r>
              <a:rPr lang="tr-TR" altLang="tr-TR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azaltıyor</a:t>
            </a:r>
          </a:p>
        </p:txBody>
      </p:sp>
      <p:pic>
        <p:nvPicPr>
          <p:cNvPr id="542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52600" y="2209800"/>
            <a:ext cx="5330825" cy="2438400"/>
          </a:xfr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50390"/>
            <a:ext cx="3853929" cy="2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325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Kilo ile </a:t>
            </a:r>
            <a:r>
              <a:rPr lang="tr-TR" altLang="tr-TR" dirty="0" err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reflü</a:t>
            </a:r>
            <a:r>
              <a:rPr lang="tr-TR" altLang="tr-TR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arasında ilişki vardır</a:t>
            </a:r>
          </a:p>
        </p:txBody>
      </p:sp>
      <p:pic>
        <p:nvPicPr>
          <p:cNvPr id="890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26524" y="1785086"/>
            <a:ext cx="7007057" cy="4783252"/>
          </a:xfrm>
          <a:noFill/>
        </p:spPr>
      </p:pic>
    </p:spTree>
    <p:extLst>
      <p:ext uri="{BB962C8B-B14F-4D97-AF65-F5344CB8AC3E}">
        <p14:creationId xmlns:p14="http://schemas.microsoft.com/office/powerpoint/2010/main" xmlns="" val="13022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Kilo verildiğinde </a:t>
            </a:r>
            <a:r>
              <a:rPr lang="tr-TR" sz="4000" dirty="0" err="1" smtClean="0">
                <a:solidFill>
                  <a:srgbClr val="FF0000"/>
                </a:solidFill>
              </a:rPr>
              <a:t>reflü</a:t>
            </a:r>
            <a:r>
              <a:rPr lang="tr-TR" sz="4000" dirty="0" smtClean="0">
                <a:solidFill>
                  <a:srgbClr val="FF0000"/>
                </a:solidFill>
              </a:rPr>
              <a:t> atakları azalır</a:t>
            </a:r>
            <a:endParaRPr lang="tr-TR" sz="40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28800" y="1828800"/>
            <a:ext cx="5476875" cy="3381375"/>
          </a:xfr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30" r="70624" b="87739"/>
          <a:stretch/>
        </p:blipFill>
        <p:spPr>
          <a:xfrm>
            <a:off x="6446950" y="6351431"/>
            <a:ext cx="2286000" cy="15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96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ea typeface="ＭＳ Ｐゴシック" panose="020B0600070205080204" pitchFamily="34" charset="-128"/>
              </a:rPr>
              <a:t>Kilo verildiğinde </a:t>
            </a:r>
            <a:r>
              <a:rPr lang="tr-TR" altLang="tr-TR" dirty="0" err="1" smtClean="0">
                <a:ea typeface="ＭＳ Ｐゴシック" panose="020B0600070205080204" pitchFamily="34" charset="-128"/>
              </a:rPr>
              <a:t>reflü</a:t>
            </a:r>
            <a:r>
              <a:rPr lang="tr-TR" altLang="tr-TR" dirty="0" smtClean="0">
                <a:ea typeface="ＭＳ Ｐゴシック" panose="020B0600070205080204" pitchFamily="34" charset="-128"/>
              </a:rPr>
              <a:t> azalır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sz="2400" dirty="0" err="1" smtClean="0">
                <a:ea typeface="ＭＳ Ｐゴシック" panose="020B0600070205080204" pitchFamily="34" charset="-128"/>
              </a:rPr>
              <a:t>Toplam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332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olgu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(ort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yaş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46, %66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kadın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tr-TR" sz="2400" dirty="0" err="1" smtClean="0">
                <a:ea typeface="ＭＳ Ｐゴシック" panose="020B0600070205080204" pitchFamily="34" charset="-128"/>
              </a:rPr>
              <a:t>Başlangıç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VA: 101 (±18) kg, BMİ: 35 (±5) kg/m2, bel çevresi:103 (±13) cm</a:t>
            </a:r>
          </a:p>
          <a:p>
            <a:pPr lvl="1"/>
            <a:r>
              <a:rPr lang="en-US" altLang="tr-TR" sz="2400" dirty="0" err="1" smtClean="0">
                <a:ea typeface="ＭＳ Ｐゴシック" panose="020B0600070205080204" pitchFamily="34" charset="-128"/>
              </a:rPr>
              <a:t>Altıncı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ayda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%97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olguda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kilo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kaybı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:+ (Ort. 13 ± 7.7 kg)</a:t>
            </a:r>
          </a:p>
          <a:p>
            <a:pPr lvl="1"/>
            <a:r>
              <a:rPr lang="en-US" altLang="tr-TR" sz="2400" dirty="0" err="1" smtClean="0">
                <a:ea typeface="ＭＳ Ｐゴシック" panose="020B0600070205080204" pitchFamily="34" charset="-128"/>
              </a:rPr>
              <a:t>Başlangıca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göre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GÖR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prevelansında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azalma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(%15 vs. %37; P &lt; 0.01)</a:t>
            </a:r>
          </a:p>
          <a:p>
            <a:pPr lvl="1"/>
            <a:r>
              <a:rPr lang="en-US" altLang="tr-TR" sz="2400" dirty="0" err="1" smtClean="0">
                <a:ea typeface="ＭＳ Ｐゴシック" panose="020B0600070205080204" pitchFamily="34" charset="-128"/>
              </a:rPr>
              <a:t>Ayrıca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ortalama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GÖR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semptom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skorunda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anlamlı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düzelme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(1.8 vs. 5.5; P &lt; 0.01)</a:t>
            </a:r>
          </a:p>
          <a:p>
            <a:pPr lvl="1"/>
            <a:r>
              <a:rPr lang="en-US" altLang="tr-TR" sz="2400" dirty="0" smtClean="0">
                <a:ea typeface="ＭＳ Ｐゴシック" panose="020B0600070205080204" pitchFamily="34" charset="-128"/>
              </a:rPr>
              <a:t>%65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olguda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GÖR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semptomlarında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tam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rezolüsyon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, %16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olguda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parsiyel</a:t>
            </a:r>
            <a:r>
              <a:rPr lang="en-US" altLang="tr-TR" sz="2400" dirty="0" smtClean="0">
                <a:ea typeface="ＭＳ Ｐゴシック" panose="020B0600070205080204" pitchFamily="34" charset="-128"/>
              </a:rPr>
              <a:t> r</a:t>
            </a:r>
            <a:r>
              <a:rPr lang="tr-TR" altLang="tr-TR" sz="2400" dirty="0" smtClean="0">
                <a:ea typeface="ＭＳ Ｐゴシック" panose="020B0600070205080204" pitchFamily="34" charset="-128"/>
              </a:rPr>
              <a:t>e</a:t>
            </a:r>
            <a:r>
              <a:rPr lang="en-US" altLang="tr-TR" sz="2400" dirty="0" err="1" smtClean="0">
                <a:ea typeface="ＭＳ Ｐゴシック" panose="020B0600070205080204" pitchFamily="34" charset="-128"/>
              </a:rPr>
              <a:t>zolüsyon</a:t>
            </a:r>
            <a:endParaRPr lang="en-US" altLang="tr-TR" sz="2400" dirty="0" smtClean="0">
              <a:ea typeface="ＭＳ Ｐゴシック" panose="020B0600070205080204" pitchFamily="34" charset="-128"/>
            </a:endParaRPr>
          </a:p>
          <a:p>
            <a:pPr lvl="1">
              <a:buFont typeface="Arial" panose="020B0604020202020204" pitchFamily="34" charset="0"/>
              <a:buNone/>
            </a:pPr>
            <a:endParaRPr lang="en-US" altLang="tr-TR" sz="24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9" r="52778" b="72406"/>
          <a:stretch/>
        </p:blipFill>
        <p:spPr bwMode="auto">
          <a:xfrm>
            <a:off x="4800600" y="6128438"/>
            <a:ext cx="3886200" cy="22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71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67460"/>
          </a:xfrm>
        </p:spPr>
        <p:txBody>
          <a:bodyPr>
            <a:normAutofit fontScale="90000"/>
          </a:bodyPr>
          <a:lstStyle/>
          <a:p>
            <a:r>
              <a:rPr lang="tr-TR" altLang="tr-TR" dirty="0" smtClean="0">
                <a:ea typeface="ＭＳ Ｐゴシック" panose="020B0600070205080204" pitchFamily="34" charset="-128"/>
              </a:rPr>
              <a:t>Aşırı fizik aktivite / spor </a:t>
            </a:r>
            <a:r>
              <a:rPr lang="tr-TR" altLang="tr-TR" dirty="0" err="1" smtClean="0">
                <a:ea typeface="ＭＳ Ｐゴシック" panose="020B0600070205080204" pitchFamily="34" charset="-128"/>
              </a:rPr>
              <a:t>reflüyü</a:t>
            </a:r>
            <a:r>
              <a:rPr lang="tr-TR" altLang="tr-TR" dirty="0" smtClean="0">
                <a:ea typeface="ＭＳ Ｐゴシック" panose="020B0600070205080204" pitchFamily="34" charset="-128"/>
              </a:rPr>
              <a:t> artırır</a:t>
            </a:r>
          </a:p>
        </p:txBody>
      </p:sp>
      <p:pic>
        <p:nvPicPr>
          <p:cNvPr id="117763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107" b="-2505"/>
          <a:stretch/>
        </p:blipFill>
        <p:spPr>
          <a:xfrm>
            <a:off x="432516" y="2640169"/>
            <a:ext cx="8229600" cy="1519707"/>
          </a:xfrm>
        </p:spPr>
      </p:pic>
      <p:pic>
        <p:nvPicPr>
          <p:cNvPr id="11776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95433"/>
            <a:ext cx="7620000" cy="1028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9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Semptomatik</a:t>
            </a:r>
            <a:r>
              <a:rPr lang="tr-TR" dirty="0" smtClean="0">
                <a:solidFill>
                  <a:srgbClr val="FF0000"/>
                </a:solidFill>
              </a:rPr>
              <a:t> GÖRH ile </a:t>
            </a:r>
            <a:r>
              <a:rPr lang="tr-TR" dirty="0" err="1" smtClean="0">
                <a:solidFill>
                  <a:srgbClr val="FF0000"/>
                </a:solidFill>
              </a:rPr>
              <a:t>özofajit</a:t>
            </a:r>
            <a:r>
              <a:rPr lang="tr-TR" dirty="0" smtClean="0">
                <a:solidFill>
                  <a:srgbClr val="FF0000"/>
                </a:solidFill>
              </a:rPr>
              <a:t> arasında yakın ilişki vardır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/>
          <a:srcRect t="21192"/>
          <a:stretch/>
        </p:blipFill>
        <p:spPr>
          <a:xfrm>
            <a:off x="1486029" y="2055171"/>
            <a:ext cx="6366865" cy="37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79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1986" y="654665"/>
            <a:ext cx="6821561" cy="559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88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783" y="1796143"/>
            <a:ext cx="8219134" cy="324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52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Başlı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>Tanı Yöntemleri: Semptomlar devam ediyorsa</a:t>
            </a:r>
          </a:p>
        </p:txBody>
      </p:sp>
      <p:sp>
        <p:nvSpPr>
          <p:cNvPr id="22531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000" dirty="0" smtClean="0"/>
              <a:t>Semptom değerlendirme ölçekleri</a:t>
            </a:r>
          </a:p>
          <a:p>
            <a:r>
              <a:rPr lang="tr-TR" altLang="tr-TR" sz="2000" dirty="0" smtClean="0"/>
              <a:t>Ampirik PPI testi</a:t>
            </a:r>
          </a:p>
          <a:p>
            <a:r>
              <a:rPr lang="tr-TR" altLang="tr-TR" sz="3600" dirty="0" smtClean="0">
                <a:solidFill>
                  <a:srgbClr val="FF0000"/>
                </a:solidFill>
              </a:rPr>
              <a:t>Üst GI endoskopi</a:t>
            </a:r>
          </a:p>
          <a:p>
            <a:r>
              <a:rPr lang="tr-TR" altLang="tr-TR" sz="2000" dirty="0" err="1" smtClean="0"/>
              <a:t>Ambulatuvar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pH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monitörizasyonu</a:t>
            </a:r>
            <a:endParaRPr lang="tr-TR" altLang="tr-TR" sz="2000" dirty="0" smtClean="0"/>
          </a:p>
          <a:p>
            <a:r>
              <a:rPr lang="tr-TR" altLang="tr-TR" sz="2000" dirty="0" smtClean="0"/>
              <a:t>Çok kanallı </a:t>
            </a:r>
            <a:r>
              <a:rPr lang="tr-TR" altLang="tr-TR" sz="2000" dirty="0" err="1" smtClean="0"/>
              <a:t>intraluminal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impedans</a:t>
            </a:r>
            <a:r>
              <a:rPr lang="tr-TR" altLang="tr-TR" sz="2000" dirty="0" smtClean="0"/>
              <a:t> ölçümü</a:t>
            </a:r>
          </a:p>
          <a:p>
            <a:r>
              <a:rPr lang="tr-TR" altLang="tr-TR" sz="2000" dirty="0" err="1" smtClean="0"/>
              <a:t>Bilitec</a:t>
            </a:r>
            <a:endParaRPr lang="tr-TR" altLang="tr-TR" sz="2000" dirty="0" smtClean="0"/>
          </a:p>
          <a:p>
            <a:r>
              <a:rPr lang="tr-TR" altLang="tr-TR" sz="2000" dirty="0" err="1" smtClean="0"/>
              <a:t>Manometrik</a:t>
            </a:r>
            <a:r>
              <a:rPr lang="tr-TR" altLang="tr-TR" sz="2000" dirty="0" smtClean="0"/>
              <a:t> incelemeler </a:t>
            </a:r>
          </a:p>
          <a:p>
            <a:r>
              <a:rPr lang="tr-TR" altLang="tr-TR" sz="2000" dirty="0" smtClean="0"/>
              <a:t>Baryumlu </a:t>
            </a:r>
            <a:r>
              <a:rPr lang="tr-TR" altLang="tr-TR" sz="2000" dirty="0" err="1" smtClean="0"/>
              <a:t>grafiler</a:t>
            </a:r>
            <a:endParaRPr lang="tr-TR" altLang="tr-TR" sz="2000" dirty="0" smtClean="0"/>
          </a:p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8056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6688" y="1176328"/>
            <a:ext cx="6690624" cy="450534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598313" y="3938521"/>
            <a:ext cx="4926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/>
              <a:t>%34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622183" y="3938521"/>
            <a:ext cx="4056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/>
              <a:t>%1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283559" y="4856140"/>
            <a:ext cx="4829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/>
              <a:t>%30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6481293" y="4817503"/>
            <a:ext cx="4636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/>
              <a:t>%10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7369935" y="4827163"/>
            <a:ext cx="4443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/>
              <a:t>%1</a:t>
            </a:r>
          </a:p>
        </p:txBody>
      </p:sp>
      <p:sp>
        <p:nvSpPr>
          <p:cNvPr id="9" name="Sola Bükülü Ok 8"/>
          <p:cNvSpPr/>
          <p:nvPr/>
        </p:nvSpPr>
        <p:spPr>
          <a:xfrm>
            <a:off x="6481294" y="3945064"/>
            <a:ext cx="318752" cy="78550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>
              <a:solidFill>
                <a:schemeClr val="tx1"/>
              </a:solidFill>
            </a:endParaRPr>
          </a:p>
        </p:txBody>
      </p:sp>
      <p:sp>
        <p:nvSpPr>
          <p:cNvPr id="10" name="Sağa Bükülü Ok 9"/>
          <p:cNvSpPr/>
          <p:nvPr/>
        </p:nvSpPr>
        <p:spPr>
          <a:xfrm flipV="1">
            <a:off x="5620829" y="3945064"/>
            <a:ext cx="291373" cy="7920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>
              <a:solidFill>
                <a:schemeClr val="tx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6094927" y="3938521"/>
            <a:ext cx="2897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/>
              <a:t>D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6104585" y="4592071"/>
            <a:ext cx="2221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/>
              <a:t>A</a:t>
            </a:r>
          </a:p>
        </p:txBody>
      </p:sp>
      <p:sp>
        <p:nvSpPr>
          <p:cNvPr id="13" name="Sol Ok 12"/>
          <p:cNvSpPr/>
          <p:nvPr/>
        </p:nvSpPr>
        <p:spPr>
          <a:xfrm>
            <a:off x="4811057" y="5130561"/>
            <a:ext cx="1101144" cy="157663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14" name="Sol Ok 13"/>
          <p:cNvSpPr/>
          <p:nvPr/>
        </p:nvSpPr>
        <p:spPr>
          <a:xfrm>
            <a:off x="6307428" y="5111165"/>
            <a:ext cx="811370" cy="16732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</p:spTree>
    <p:extLst>
      <p:ext uri="{BB962C8B-B14F-4D97-AF65-F5344CB8AC3E}">
        <p14:creationId xmlns:p14="http://schemas.microsoft.com/office/powerpoint/2010/main" xmlns="" val="172216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Neden Endoskopi Yaparız?</a:t>
            </a:r>
          </a:p>
        </p:txBody>
      </p:sp>
      <p:sp>
        <p:nvSpPr>
          <p:cNvPr id="2969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smtClean="0"/>
              <a:t>GÖRH tanısı için değil!</a:t>
            </a:r>
          </a:p>
          <a:p>
            <a:r>
              <a:rPr lang="tr-TR" altLang="tr-TR" dirty="0" smtClean="0"/>
              <a:t>Alarm semptom varlığında</a:t>
            </a:r>
          </a:p>
          <a:p>
            <a:r>
              <a:rPr lang="tr-TR" altLang="tr-TR" dirty="0" err="1" smtClean="0"/>
              <a:t>Refrakter</a:t>
            </a:r>
            <a:r>
              <a:rPr lang="tr-TR" altLang="tr-TR" dirty="0" smtClean="0"/>
              <a:t> / Komplike vakaları saptamak</a:t>
            </a:r>
          </a:p>
          <a:p>
            <a:r>
              <a:rPr lang="tr-TR" altLang="tr-TR" dirty="0" err="1" smtClean="0"/>
              <a:t>Barrett</a:t>
            </a:r>
            <a:r>
              <a:rPr lang="tr-TR" altLang="tr-TR" dirty="0" smtClean="0"/>
              <a:t> araştırmak</a:t>
            </a:r>
          </a:p>
          <a:p>
            <a:r>
              <a:rPr lang="tr-TR" altLang="tr-TR" dirty="0" smtClean="0"/>
              <a:t>Kanser varlığı araştırmak</a:t>
            </a:r>
          </a:p>
          <a:p>
            <a:r>
              <a:rPr lang="tr-TR" altLang="tr-TR" dirty="0" smtClean="0"/>
              <a:t>Ailesel vakaları araştırmak</a:t>
            </a:r>
          </a:p>
          <a:p>
            <a:r>
              <a:rPr lang="tr-TR" altLang="tr-TR" dirty="0" smtClean="0"/>
              <a:t>Hasta isteği</a:t>
            </a:r>
          </a:p>
        </p:txBody>
      </p:sp>
    </p:spTree>
    <p:extLst>
      <p:ext uri="{BB962C8B-B14F-4D97-AF65-F5344CB8AC3E}">
        <p14:creationId xmlns:p14="http://schemas.microsoft.com/office/powerpoint/2010/main" xmlns="" val="42325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3226" y="886828"/>
            <a:ext cx="6817547" cy="508434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6076" y="5971172"/>
            <a:ext cx="2590194" cy="65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66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Antasidler</a:t>
            </a:r>
            <a:r>
              <a:rPr lang="tr-TR" dirty="0" smtClean="0"/>
              <a:t>: Mekanizma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Zayıf baz yapısında</a:t>
            </a:r>
          </a:p>
          <a:p>
            <a:r>
              <a:rPr lang="tr-TR" dirty="0" smtClean="0"/>
              <a:t>Kısa sürede </a:t>
            </a:r>
            <a:r>
              <a:rPr lang="tr-TR" dirty="0" err="1" smtClean="0"/>
              <a:t>pH</a:t>
            </a:r>
            <a:r>
              <a:rPr lang="tr-TR" dirty="0" smtClean="0"/>
              <a:t> &gt;4 olur</a:t>
            </a:r>
          </a:p>
          <a:p>
            <a:r>
              <a:rPr lang="tr-TR" dirty="0" smtClean="0"/>
              <a:t>Etkileri kısa süreli</a:t>
            </a:r>
          </a:p>
          <a:p>
            <a:r>
              <a:rPr lang="tr-TR" dirty="0" smtClean="0"/>
              <a:t>Sıvı formlar daha etkin</a:t>
            </a:r>
          </a:p>
          <a:p>
            <a:r>
              <a:rPr lang="tr-TR" dirty="0" smtClean="0"/>
              <a:t>Alüminyum </a:t>
            </a:r>
            <a:r>
              <a:rPr lang="tr-TR" dirty="0" err="1" smtClean="0"/>
              <a:t>hidroksid</a:t>
            </a:r>
            <a:endParaRPr lang="tr-TR" dirty="0" smtClean="0"/>
          </a:p>
          <a:p>
            <a:r>
              <a:rPr lang="tr-TR" dirty="0" smtClean="0"/>
              <a:t>Magnezyum </a:t>
            </a:r>
            <a:r>
              <a:rPr lang="tr-TR" dirty="0" err="1" smtClean="0"/>
              <a:t>hidroksid</a:t>
            </a:r>
            <a:r>
              <a:rPr lang="tr-TR" dirty="0" smtClean="0"/>
              <a:t> – </a:t>
            </a:r>
            <a:r>
              <a:rPr lang="tr-TR" dirty="0" err="1" smtClean="0"/>
              <a:t>silicate</a:t>
            </a:r>
            <a:endParaRPr lang="tr-TR" dirty="0" smtClean="0"/>
          </a:p>
          <a:p>
            <a:r>
              <a:rPr lang="tr-TR" dirty="0" smtClean="0"/>
              <a:t>Kalsiyum karbonat</a:t>
            </a: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/>
          <a:srcRect t="21674" b="21974"/>
          <a:stretch/>
        </p:blipFill>
        <p:spPr>
          <a:xfrm>
            <a:off x="6354198" y="4193865"/>
            <a:ext cx="2491755" cy="140415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8964" y="2827546"/>
            <a:ext cx="2071688" cy="135731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6855" y="2577516"/>
            <a:ext cx="1607344" cy="160734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82812" y="2189408"/>
            <a:ext cx="8178375" cy="304698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tr-TR" sz="3200" dirty="0" smtClean="0">
                <a:solidFill>
                  <a:schemeClr val="bg1"/>
                </a:solidFill>
              </a:rPr>
              <a:t>Etkileri Kısıtlı</a:t>
            </a:r>
          </a:p>
          <a:p>
            <a:pPr algn="ctr">
              <a:lnSpc>
                <a:spcPct val="200000"/>
              </a:lnSpc>
            </a:pPr>
            <a:r>
              <a:rPr lang="tr-TR" sz="3200" dirty="0" smtClean="0">
                <a:solidFill>
                  <a:schemeClr val="bg1"/>
                </a:solidFill>
              </a:rPr>
              <a:t>Uzun süreli kullanımda yan etkiler önemli sorun</a:t>
            </a:r>
          </a:p>
          <a:p>
            <a:pPr algn="ctr">
              <a:lnSpc>
                <a:spcPct val="200000"/>
              </a:lnSpc>
            </a:pPr>
            <a:endParaRPr lang="tr-T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53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Asid</a:t>
            </a:r>
            <a:r>
              <a:rPr lang="tr-TR" dirty="0" smtClean="0"/>
              <a:t> Cebi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Yemek sonrasında </a:t>
            </a:r>
            <a:r>
              <a:rPr lang="tr-TR" dirty="0" err="1" smtClean="0"/>
              <a:t>paradoksik</a:t>
            </a:r>
            <a:r>
              <a:rPr lang="tr-TR" dirty="0" smtClean="0"/>
              <a:t> yanma</a:t>
            </a:r>
          </a:p>
          <a:p>
            <a:r>
              <a:rPr lang="tr-TR" dirty="0" err="1" smtClean="0"/>
              <a:t>Asid</a:t>
            </a:r>
            <a:r>
              <a:rPr lang="tr-TR" dirty="0" smtClean="0"/>
              <a:t> paketi:</a:t>
            </a:r>
          </a:p>
          <a:p>
            <a:r>
              <a:rPr lang="tr-TR" dirty="0" smtClean="0"/>
              <a:t>Salgılanan asidin gıdaya karışmaması</a:t>
            </a:r>
          </a:p>
          <a:p>
            <a:r>
              <a:rPr lang="tr-TR" dirty="0" smtClean="0"/>
              <a:t>Tam tersine tepede bulunması</a:t>
            </a:r>
          </a:p>
          <a:p>
            <a:r>
              <a:rPr lang="tr-TR" dirty="0" err="1" smtClean="0"/>
              <a:t>Postprandial</a:t>
            </a:r>
            <a:r>
              <a:rPr lang="tr-TR" dirty="0" smtClean="0"/>
              <a:t> </a:t>
            </a:r>
            <a:r>
              <a:rPr lang="tr-TR" dirty="0" err="1" smtClean="0"/>
              <a:t>asid</a:t>
            </a:r>
            <a:r>
              <a:rPr lang="tr-TR" dirty="0" smtClean="0"/>
              <a:t> </a:t>
            </a:r>
            <a:r>
              <a:rPr lang="tr-TR" dirty="0" err="1" smtClean="0"/>
              <a:t>reflüsünün</a:t>
            </a:r>
            <a:r>
              <a:rPr lang="tr-TR" dirty="0" smtClean="0"/>
              <a:t> nedeni</a:t>
            </a:r>
          </a:p>
          <a:p>
            <a:r>
              <a:rPr lang="tr-TR" dirty="0" err="1" smtClean="0"/>
              <a:t>Hiatus</a:t>
            </a:r>
            <a:r>
              <a:rPr lang="tr-TR" dirty="0" smtClean="0"/>
              <a:t> </a:t>
            </a:r>
            <a:r>
              <a:rPr lang="tr-TR" dirty="0" err="1" smtClean="0"/>
              <a:t>hernisinde</a:t>
            </a:r>
            <a:r>
              <a:rPr lang="tr-TR" dirty="0" smtClean="0"/>
              <a:t> bulunabiliyor</a:t>
            </a:r>
          </a:p>
          <a:p>
            <a:r>
              <a:rPr lang="tr-TR" dirty="0" smtClean="0"/>
              <a:t>Önemli bir tedavi hedefi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4450" y="1937807"/>
            <a:ext cx="2560761" cy="25182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417" y="4979999"/>
            <a:ext cx="177879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69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Aljinat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PPI: </a:t>
            </a:r>
            <a:r>
              <a:rPr lang="tr-TR" dirty="0" err="1" smtClean="0"/>
              <a:t>asid</a:t>
            </a:r>
            <a:r>
              <a:rPr lang="tr-TR" dirty="0" smtClean="0"/>
              <a:t> paketindeki </a:t>
            </a:r>
            <a:r>
              <a:rPr lang="tr-TR" dirty="0" err="1" smtClean="0"/>
              <a:t>asiditeyi</a:t>
            </a:r>
            <a:r>
              <a:rPr lang="tr-TR" dirty="0" smtClean="0"/>
              <a:t> azaltıyor</a:t>
            </a:r>
          </a:p>
          <a:p>
            <a:r>
              <a:rPr lang="tr-TR" dirty="0" smtClean="0"/>
              <a:t>Hastaların bir kısmı cevapsız, uyumsuz</a:t>
            </a:r>
          </a:p>
          <a:p>
            <a:r>
              <a:rPr lang="tr-TR" dirty="0" smtClean="0"/>
              <a:t>Aralıklı olan şikayet için düzenli ilaç almak?</a:t>
            </a:r>
          </a:p>
          <a:p>
            <a:r>
              <a:rPr lang="tr-TR" dirty="0" smtClean="0"/>
              <a:t>Klasik </a:t>
            </a:r>
            <a:r>
              <a:rPr lang="tr-TR" dirty="0" err="1" smtClean="0"/>
              <a:t>antiasidler</a:t>
            </a:r>
            <a:r>
              <a:rPr lang="tr-TR" dirty="0" smtClean="0"/>
              <a:t> yeni salınan asidi baskılamıyor</a:t>
            </a:r>
          </a:p>
          <a:p>
            <a:r>
              <a:rPr lang="tr-TR" dirty="0" smtClean="0"/>
              <a:t>Şikayetler hemen tekrarlıyor</a:t>
            </a:r>
          </a:p>
          <a:p>
            <a:r>
              <a:rPr lang="tr-TR" dirty="0" err="1" smtClean="0"/>
              <a:t>Asid</a:t>
            </a:r>
            <a:r>
              <a:rPr lang="tr-TR" dirty="0" smtClean="0"/>
              <a:t> paketine direkt olarak etki eden </a:t>
            </a:r>
            <a:r>
              <a:rPr lang="tr-TR" dirty="0" err="1" smtClean="0"/>
              <a:t>Aljinat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723" y="5023621"/>
            <a:ext cx="3599204" cy="156067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5151" y="3829050"/>
            <a:ext cx="1571625" cy="28575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5026024"/>
            <a:ext cx="16954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07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Aljinat</a:t>
            </a:r>
            <a:r>
              <a:rPr lang="tr-TR" dirty="0" smtClean="0"/>
              <a:t> </a:t>
            </a:r>
            <a:r>
              <a:rPr lang="tr-TR" dirty="0" err="1" smtClean="0"/>
              <a:t>vs</a:t>
            </a:r>
            <a:r>
              <a:rPr lang="tr-TR" dirty="0" smtClean="0"/>
              <a:t> </a:t>
            </a:r>
            <a:r>
              <a:rPr lang="tr-TR" dirty="0" err="1" smtClean="0"/>
              <a:t>placebo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1612343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 smtClean="0"/>
              <a:t>Alinat</a:t>
            </a:r>
            <a:r>
              <a:rPr lang="tr-TR" dirty="0" smtClean="0"/>
              <a:t> + </a:t>
            </a:r>
            <a:r>
              <a:rPr lang="tr-TR" dirty="0" err="1" smtClean="0"/>
              <a:t>antiasid</a:t>
            </a:r>
            <a:r>
              <a:rPr lang="tr-TR" dirty="0" smtClean="0"/>
              <a:t> </a:t>
            </a:r>
            <a:r>
              <a:rPr lang="tr-TR" dirty="0" err="1" smtClean="0"/>
              <a:t>placebo</a:t>
            </a:r>
            <a:r>
              <a:rPr lang="tr-TR" dirty="0" smtClean="0"/>
              <a:t> ile karşılaştırma</a:t>
            </a:r>
          </a:p>
          <a:p>
            <a:r>
              <a:rPr lang="tr-TR" dirty="0" err="1" smtClean="0"/>
              <a:t>Randomize</a:t>
            </a:r>
            <a:r>
              <a:rPr lang="tr-TR" dirty="0" smtClean="0"/>
              <a:t> çift kör paralel grup, 110 GÖRH hastası</a:t>
            </a:r>
          </a:p>
          <a:p>
            <a:r>
              <a:rPr lang="tr-TR" dirty="0" err="1" smtClean="0"/>
              <a:t>Reflü</a:t>
            </a:r>
            <a:r>
              <a:rPr lang="tr-TR" dirty="0" smtClean="0"/>
              <a:t> hastalık anket sonuçlarında değişim (</a:t>
            </a:r>
            <a:r>
              <a:rPr lang="tr-TR" dirty="0" err="1" smtClean="0"/>
              <a:t>Pirosis</a:t>
            </a:r>
            <a:r>
              <a:rPr lang="tr-TR" dirty="0" smtClean="0"/>
              <a:t>/</a:t>
            </a:r>
            <a:r>
              <a:rPr lang="tr-TR" dirty="0" err="1" smtClean="0"/>
              <a:t>regürjitasyon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Placeboya</a:t>
            </a:r>
            <a:r>
              <a:rPr lang="tr-TR" dirty="0" smtClean="0"/>
              <a:t> belirgin üstün p:0.0033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3931798"/>
            <a:ext cx="7429500" cy="202082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2055" y="3329867"/>
            <a:ext cx="3200400" cy="30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05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Aljinat</a:t>
            </a:r>
            <a:r>
              <a:rPr lang="tr-TR" dirty="0"/>
              <a:t> </a:t>
            </a:r>
            <a:r>
              <a:rPr lang="tr-TR" dirty="0" err="1"/>
              <a:t>vs</a:t>
            </a:r>
            <a:r>
              <a:rPr lang="tr-TR" dirty="0"/>
              <a:t> </a:t>
            </a:r>
            <a:r>
              <a:rPr lang="tr-TR" dirty="0" err="1"/>
              <a:t>placebo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63115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Hafif orta şiddetli GÖRH, 1107 hasta</a:t>
            </a:r>
          </a:p>
          <a:p>
            <a:r>
              <a:rPr lang="tr-TR" dirty="0" smtClean="0"/>
              <a:t>Semptom ölçeği ile değerlendirme</a:t>
            </a:r>
          </a:p>
          <a:p>
            <a:r>
              <a:rPr lang="tr-TR" dirty="0" smtClean="0"/>
              <a:t>GÖRH (p&lt;0.0001) ve </a:t>
            </a:r>
            <a:r>
              <a:rPr lang="tr-TR" dirty="0" err="1" smtClean="0"/>
              <a:t>dispepsi</a:t>
            </a:r>
            <a:r>
              <a:rPr lang="tr-TR" dirty="0" smtClean="0"/>
              <a:t> (p:0.0004) şikayetleri azaltıyor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4029598"/>
            <a:ext cx="8237459" cy="22288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0802" y="6430422"/>
            <a:ext cx="1814513" cy="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8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6859674" cy="994172"/>
          </a:xfrm>
        </p:spPr>
        <p:txBody>
          <a:bodyPr>
            <a:normAutofit/>
          </a:bodyPr>
          <a:lstStyle/>
          <a:p>
            <a:r>
              <a:rPr lang="tr-TR" sz="2700" dirty="0" err="1"/>
              <a:t>Aljinat</a:t>
            </a:r>
            <a:r>
              <a:rPr lang="tr-TR" sz="2700" dirty="0"/>
              <a:t> </a:t>
            </a:r>
            <a:r>
              <a:rPr lang="tr-TR" sz="2700" dirty="0" err="1"/>
              <a:t>Omeprazol</a:t>
            </a:r>
            <a:r>
              <a:rPr lang="tr-TR" sz="2700" dirty="0"/>
              <a:t> karşılaştırması: Semptomlar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3514725"/>
            <a:ext cx="7886700" cy="2314576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GÖRH semptomları üzerine etki (A: 4x10 ml </a:t>
            </a:r>
            <a:r>
              <a:rPr lang="tr-TR" dirty="0" err="1" smtClean="0"/>
              <a:t>vs</a:t>
            </a:r>
            <a:r>
              <a:rPr lang="tr-TR" dirty="0" smtClean="0"/>
              <a:t> O: 20 mg 2 hafta)</a:t>
            </a:r>
          </a:p>
          <a:p>
            <a:r>
              <a:rPr lang="tr-TR" dirty="0" err="1" smtClean="0"/>
              <a:t>Non-inferiority</a:t>
            </a:r>
            <a:r>
              <a:rPr lang="tr-TR" dirty="0" smtClean="0"/>
              <a:t> analiz</a:t>
            </a:r>
          </a:p>
          <a:p>
            <a:r>
              <a:rPr lang="tr-TR" dirty="0" err="1" smtClean="0"/>
              <a:t>Pirosis</a:t>
            </a:r>
            <a:r>
              <a:rPr lang="tr-TR" dirty="0" smtClean="0"/>
              <a:t> olmayan ilk gün ortalama 2 gün kullanım sonrası</a:t>
            </a:r>
          </a:p>
          <a:p>
            <a:r>
              <a:rPr lang="tr-TR" dirty="0" smtClean="0"/>
              <a:t>1 hafta sonra </a:t>
            </a:r>
            <a:r>
              <a:rPr lang="tr-TR" dirty="0" err="1" smtClean="0"/>
              <a:t>pirosis</a:t>
            </a:r>
            <a:r>
              <a:rPr lang="tr-TR" dirty="0" smtClean="0"/>
              <a:t> olmayan gün sayısı O:3.7 A: 3.1 (p&gt;0.05)</a:t>
            </a:r>
          </a:p>
          <a:p>
            <a:r>
              <a:rPr lang="tr-TR" dirty="0" err="1" smtClean="0"/>
              <a:t>Pirosis</a:t>
            </a:r>
            <a:r>
              <a:rPr lang="tr-TR" dirty="0" smtClean="0"/>
              <a:t> olmayan hasta oranı A: %89.7 O: %90.1 (p&gt;0.05)</a:t>
            </a:r>
          </a:p>
          <a:p>
            <a:r>
              <a:rPr lang="tr-TR" dirty="0" smtClean="0"/>
              <a:t>Yanma şiddetini azaltmada fark yok (p:0.08)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1933099"/>
            <a:ext cx="3700463" cy="141446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3601" y="2001679"/>
            <a:ext cx="2724793" cy="141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46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Aljinat</a:t>
            </a:r>
            <a:r>
              <a:rPr lang="tr-TR" dirty="0" smtClean="0"/>
              <a:t> mukozayı gerçekten koruyor (mu)?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2226469"/>
            <a:ext cx="5269230" cy="3619976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Ussing</a:t>
            </a:r>
            <a:r>
              <a:rPr lang="tr-TR" dirty="0" smtClean="0"/>
              <a:t> </a:t>
            </a:r>
            <a:r>
              <a:rPr lang="tr-TR" dirty="0" err="1" smtClean="0"/>
              <a:t>Chamber</a:t>
            </a:r>
            <a:r>
              <a:rPr lang="tr-TR" dirty="0" smtClean="0"/>
              <a:t> </a:t>
            </a:r>
            <a:r>
              <a:rPr lang="tr-TR" dirty="0" err="1" smtClean="0"/>
              <a:t>testi,elektriksel</a:t>
            </a:r>
            <a:r>
              <a:rPr lang="tr-TR" dirty="0" smtClean="0"/>
              <a:t> </a:t>
            </a:r>
            <a:r>
              <a:rPr lang="tr-TR" dirty="0" err="1" smtClean="0"/>
              <a:t>rezistansölçümü</a:t>
            </a:r>
            <a:endParaRPr lang="tr-TR" dirty="0" smtClean="0"/>
          </a:p>
          <a:p>
            <a:r>
              <a:rPr lang="tr-TR" dirty="0" err="1" smtClean="0"/>
              <a:t>Distal</a:t>
            </a:r>
            <a:r>
              <a:rPr lang="tr-TR" dirty="0" smtClean="0"/>
              <a:t> </a:t>
            </a:r>
            <a:r>
              <a:rPr lang="tr-TR" dirty="0" err="1" smtClean="0"/>
              <a:t>özofagus</a:t>
            </a:r>
            <a:r>
              <a:rPr lang="tr-TR" dirty="0" smtClean="0"/>
              <a:t> mukoza biyopsisi</a:t>
            </a:r>
          </a:p>
          <a:p>
            <a:r>
              <a:rPr lang="tr-TR" dirty="0" err="1" smtClean="0"/>
              <a:t>Alginat</a:t>
            </a:r>
            <a:r>
              <a:rPr lang="tr-TR" dirty="0" smtClean="0"/>
              <a:t> ile </a:t>
            </a:r>
            <a:r>
              <a:rPr lang="tr-TR" dirty="0" err="1" smtClean="0"/>
              <a:t>mukozal</a:t>
            </a:r>
            <a:r>
              <a:rPr lang="tr-TR" dirty="0" smtClean="0"/>
              <a:t> yüzey sıvanıyor</a:t>
            </a:r>
          </a:p>
          <a:p>
            <a:r>
              <a:rPr lang="tr-TR" dirty="0" err="1" smtClean="0"/>
              <a:t>İmmünfloresan</a:t>
            </a:r>
            <a:r>
              <a:rPr lang="tr-TR" dirty="0" smtClean="0"/>
              <a:t> işaretli</a:t>
            </a:r>
          </a:p>
          <a:p>
            <a:r>
              <a:rPr lang="tr-TR" dirty="0" smtClean="0"/>
              <a:t>pH2 ile 30 </a:t>
            </a:r>
            <a:r>
              <a:rPr lang="tr-TR" dirty="0" err="1" smtClean="0"/>
              <a:t>dk</a:t>
            </a:r>
            <a:r>
              <a:rPr lang="tr-TR" dirty="0" smtClean="0"/>
              <a:t> </a:t>
            </a:r>
            <a:r>
              <a:rPr lang="tr-TR" dirty="0" err="1" smtClean="0"/>
              <a:t>maruziyet</a:t>
            </a:r>
            <a:endParaRPr lang="tr-TR" dirty="0" smtClean="0"/>
          </a:p>
          <a:p>
            <a:r>
              <a:rPr lang="tr-TR" dirty="0" smtClean="0"/>
              <a:t>Biyopside hala </a:t>
            </a:r>
            <a:r>
              <a:rPr lang="tr-TR" dirty="0" err="1" smtClean="0"/>
              <a:t>aljinat</a:t>
            </a:r>
            <a:r>
              <a:rPr lang="tr-TR" dirty="0" smtClean="0"/>
              <a:t> görülüyor</a:t>
            </a:r>
          </a:p>
          <a:p>
            <a:r>
              <a:rPr lang="tr-TR" dirty="0" smtClean="0"/>
              <a:t>Rezistans değişimi A: -% 8.3</a:t>
            </a:r>
            <a:r>
              <a:rPr lang="tr-TR" u="sng" dirty="0" smtClean="0"/>
              <a:t>+</a:t>
            </a:r>
            <a:r>
              <a:rPr lang="tr-TR" dirty="0" smtClean="0"/>
              <a:t>2.2 </a:t>
            </a:r>
            <a:r>
              <a:rPr lang="tr-TR" dirty="0" err="1" smtClean="0"/>
              <a:t>vs</a:t>
            </a:r>
            <a:r>
              <a:rPr lang="tr-TR" dirty="0" smtClean="0"/>
              <a:t> </a:t>
            </a:r>
            <a:r>
              <a:rPr lang="tr-TR" dirty="0"/>
              <a:t>-% </a:t>
            </a:r>
            <a:r>
              <a:rPr lang="tr-TR" dirty="0" smtClean="0"/>
              <a:t>25.1</a:t>
            </a:r>
            <a:r>
              <a:rPr lang="tr-TR" u="sng" dirty="0" smtClean="0"/>
              <a:t>+</a:t>
            </a:r>
            <a:r>
              <a:rPr lang="tr-TR" dirty="0" smtClean="0"/>
              <a:t>4.5 p&lt;0.05</a:t>
            </a:r>
          </a:p>
          <a:p>
            <a:r>
              <a:rPr lang="tr-TR" dirty="0" smtClean="0"/>
              <a:t>Etki uzun süreli.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6365" y="2226468"/>
            <a:ext cx="3761901" cy="125396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2867" y="3480436"/>
            <a:ext cx="2543267" cy="236600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8101" y="3379233"/>
            <a:ext cx="1868805" cy="226642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71825" y="5732526"/>
            <a:ext cx="3269828" cy="21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56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729" y="1049332"/>
            <a:ext cx="8374488" cy="471762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0261" y="5827447"/>
            <a:ext cx="1359883" cy="11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64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434" y="1900930"/>
            <a:ext cx="8587017" cy="307112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724437" y="2779423"/>
            <a:ext cx="3612524" cy="226990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</p:spTree>
    <p:extLst>
      <p:ext uri="{BB962C8B-B14F-4D97-AF65-F5344CB8AC3E}">
        <p14:creationId xmlns:p14="http://schemas.microsoft.com/office/powerpoint/2010/main" xmlns="" val="1936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GÖRH tedavisinde en etkin ilaçlar PPI </a:t>
            </a:r>
            <a:r>
              <a:rPr lang="tr-TR" dirty="0" err="1" smtClean="0">
                <a:solidFill>
                  <a:srgbClr val="FF0000"/>
                </a:solidFill>
              </a:rPr>
              <a:t>lardır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/>
          <a:srcRect t="21936"/>
          <a:stretch/>
        </p:blipFill>
        <p:spPr>
          <a:xfrm>
            <a:off x="628650" y="1854558"/>
            <a:ext cx="6242113" cy="4055246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7173532" y="2125014"/>
            <a:ext cx="1867437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Semptom kaybı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Ppi</a:t>
            </a:r>
            <a:r>
              <a:rPr lang="tr-TR" dirty="0" smtClean="0">
                <a:solidFill>
                  <a:schemeClr val="bg1"/>
                </a:solidFill>
              </a:rPr>
              <a:t>: 77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H2RA:47</a:t>
            </a:r>
            <a:endParaRPr lang="tr-TR" dirty="0">
              <a:solidFill>
                <a:schemeClr val="bg1"/>
              </a:solidFill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 flipH="1">
            <a:off x="5112913" y="3425780"/>
            <a:ext cx="2060619" cy="2575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>
            <a:off x="5048518" y="2562896"/>
            <a:ext cx="2125014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 flipH="1">
            <a:off x="1777285" y="2112135"/>
            <a:ext cx="18110" cy="379766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1171977" y="6104586"/>
            <a:ext cx="539624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Haftalık </a:t>
            </a:r>
            <a:r>
              <a:rPr lang="tr-TR" sz="2400" dirty="0" err="1" smtClean="0">
                <a:solidFill>
                  <a:schemeClr val="bg1"/>
                </a:solidFill>
              </a:rPr>
              <a:t>pirozis</a:t>
            </a:r>
            <a:r>
              <a:rPr lang="tr-TR" sz="2400" dirty="0" smtClean="0">
                <a:solidFill>
                  <a:schemeClr val="bg1"/>
                </a:solidFill>
              </a:rPr>
              <a:t> tam kaybı %11 </a:t>
            </a:r>
            <a:r>
              <a:rPr lang="tr-TR" sz="2400" dirty="0" err="1" smtClean="0">
                <a:solidFill>
                  <a:schemeClr val="bg1"/>
                </a:solidFill>
              </a:rPr>
              <a:t>vs</a:t>
            </a:r>
            <a:r>
              <a:rPr lang="tr-TR" sz="2400" dirty="0" smtClean="0">
                <a:solidFill>
                  <a:schemeClr val="bg1"/>
                </a:solidFill>
              </a:rPr>
              <a:t> %6.5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3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078" y="384585"/>
            <a:ext cx="8814255" cy="58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1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PPI </a:t>
            </a:r>
            <a:r>
              <a:rPr lang="tr-TR" dirty="0" err="1" smtClean="0"/>
              <a:t>lar</a:t>
            </a:r>
            <a:r>
              <a:rPr lang="tr-TR" dirty="0" smtClean="0"/>
              <a:t> tedavide etkin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476" y="1690689"/>
            <a:ext cx="7869190" cy="445106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571568"/>
            <a:ext cx="3735145" cy="1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02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2282" y="223353"/>
            <a:ext cx="6915955" cy="649886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996225" y="347730"/>
            <a:ext cx="1120462" cy="656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243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Kronik PPİ kullanımı nasıl azaltılır?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Antasidler</a:t>
            </a:r>
            <a:endParaRPr lang="tr-TR" dirty="0" smtClean="0"/>
          </a:p>
          <a:p>
            <a:r>
              <a:rPr lang="tr-TR" dirty="0" err="1" smtClean="0"/>
              <a:t>Sükralfat</a:t>
            </a:r>
            <a:endParaRPr lang="tr-TR" dirty="0" smtClean="0"/>
          </a:p>
          <a:p>
            <a:r>
              <a:rPr lang="tr-TR" dirty="0" err="1" smtClean="0"/>
              <a:t>Baklofen</a:t>
            </a:r>
            <a:endParaRPr lang="tr-TR" dirty="0" smtClean="0"/>
          </a:p>
          <a:p>
            <a:r>
              <a:rPr lang="tr-TR" dirty="0" err="1" smtClean="0"/>
              <a:t>Prokinetikler</a:t>
            </a:r>
            <a:endParaRPr lang="tr-TR" dirty="0" smtClean="0"/>
          </a:p>
          <a:p>
            <a:r>
              <a:rPr lang="tr-TR" dirty="0" smtClean="0"/>
              <a:t>H2R antagonistler</a:t>
            </a:r>
          </a:p>
          <a:p>
            <a:r>
              <a:rPr lang="tr-TR" dirty="0" smtClean="0"/>
              <a:t>PPI</a:t>
            </a:r>
          </a:p>
          <a:p>
            <a:pPr lvl="1"/>
            <a:r>
              <a:rPr lang="tr-TR" dirty="0" smtClean="0"/>
              <a:t>Gereklilik halinde</a:t>
            </a:r>
          </a:p>
          <a:p>
            <a:pPr lvl="1"/>
            <a:r>
              <a:rPr lang="tr-TR" dirty="0" smtClean="0"/>
              <a:t>Aralıklı</a:t>
            </a:r>
          </a:p>
          <a:p>
            <a:pPr lvl="1"/>
            <a:r>
              <a:rPr lang="tr-TR" dirty="0" smtClean="0"/>
              <a:t>Kombinasyon (Yukarıdakilerle)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Uyum artırılması</a:t>
            </a:r>
          </a:p>
          <a:p>
            <a:r>
              <a:rPr lang="tr-TR" dirty="0" smtClean="0"/>
              <a:t>Hayat tarzı değişiklikleri</a:t>
            </a:r>
          </a:p>
          <a:p>
            <a:r>
              <a:rPr lang="tr-TR" dirty="0" smtClean="0"/>
              <a:t>Endoskopik tedaviler</a:t>
            </a:r>
          </a:p>
          <a:p>
            <a:r>
              <a:rPr lang="tr-TR" dirty="0" err="1" smtClean="0"/>
              <a:t>Antireflü</a:t>
            </a:r>
            <a:r>
              <a:rPr lang="tr-TR" dirty="0" smtClean="0"/>
              <a:t> cerrahi</a:t>
            </a:r>
          </a:p>
          <a:p>
            <a:r>
              <a:rPr lang="tr-TR" dirty="0" smtClean="0"/>
              <a:t>CAM</a:t>
            </a:r>
          </a:p>
          <a:p>
            <a:r>
              <a:rPr lang="tr-TR" dirty="0" smtClean="0"/>
              <a:t>Psikolojik tedaviler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8100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On - </a:t>
            </a:r>
            <a:r>
              <a:rPr lang="tr-TR" dirty="0" err="1" smtClean="0"/>
              <a:t>demand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Gereklilik halinde </a:t>
            </a:r>
            <a:r>
              <a:rPr lang="tr-TR" dirty="0" smtClean="0"/>
              <a:t>(On – </a:t>
            </a:r>
            <a:r>
              <a:rPr lang="tr-TR" dirty="0" err="1" smtClean="0"/>
              <a:t>demand</a:t>
            </a:r>
            <a:r>
              <a:rPr lang="tr-TR" dirty="0" smtClean="0"/>
              <a:t> tedavisi)</a:t>
            </a:r>
          </a:p>
          <a:p>
            <a:r>
              <a:rPr lang="tr-TR" dirty="0" smtClean="0"/>
              <a:t>GÖRH ilerleyici bir hastalık değil</a:t>
            </a:r>
          </a:p>
          <a:p>
            <a:r>
              <a:rPr lang="tr-TR" dirty="0" smtClean="0"/>
              <a:t>Kronik bir hastalık</a:t>
            </a:r>
          </a:p>
          <a:p>
            <a:r>
              <a:rPr lang="tr-TR" dirty="0" smtClean="0"/>
              <a:t>Tedavi semptom baskılamaya yönelik</a:t>
            </a:r>
          </a:p>
          <a:p>
            <a:r>
              <a:rPr lang="tr-TR" dirty="0" smtClean="0"/>
              <a:t>Hastaların çoğunluğu günlük tedavi gerektirmiyor</a:t>
            </a:r>
          </a:p>
          <a:p>
            <a:r>
              <a:rPr lang="tr-TR" dirty="0" smtClean="0"/>
              <a:t>Bu tedavi şekli hastanın kararı ile olan tedavidir</a:t>
            </a:r>
          </a:p>
          <a:p>
            <a:r>
              <a:rPr lang="tr-TR" dirty="0" smtClean="0"/>
              <a:t>Sadece şikayet olduğunda kullanır</a:t>
            </a:r>
          </a:p>
          <a:p>
            <a:r>
              <a:rPr lang="tr-TR" dirty="0" smtClean="0"/>
              <a:t>Hastalar kontrol altında ve </a:t>
            </a:r>
            <a:r>
              <a:rPr lang="tr-TR" dirty="0" err="1" smtClean="0"/>
              <a:t>asid</a:t>
            </a:r>
            <a:r>
              <a:rPr lang="tr-TR" dirty="0" smtClean="0"/>
              <a:t> </a:t>
            </a:r>
            <a:r>
              <a:rPr lang="tr-TR" dirty="0" err="1" smtClean="0"/>
              <a:t>rebound</a:t>
            </a:r>
            <a:r>
              <a:rPr lang="tr-TR" dirty="0" smtClean="0"/>
              <a:t> u azalır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5941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On </a:t>
            </a:r>
            <a:r>
              <a:rPr lang="tr-TR" dirty="0" err="1" smtClean="0"/>
              <a:t>demand</a:t>
            </a:r>
            <a:r>
              <a:rPr lang="tr-TR" dirty="0" smtClean="0"/>
              <a:t> tedavi: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Standard doz PPI 6 ay boyunca</a:t>
            </a:r>
          </a:p>
          <a:p>
            <a:r>
              <a:rPr lang="tr-TR" dirty="0" smtClean="0"/>
              <a:t>Tedaviyi bırakma oranları çok az</a:t>
            </a:r>
          </a:p>
          <a:p>
            <a:r>
              <a:rPr lang="tr-TR" dirty="0" err="1" smtClean="0"/>
              <a:t>Pirozis</a:t>
            </a:r>
            <a:r>
              <a:rPr lang="tr-TR" dirty="0" smtClean="0"/>
              <a:t> daha iyi kontrol altında</a:t>
            </a:r>
          </a:p>
          <a:p>
            <a:r>
              <a:rPr lang="tr-TR" dirty="0" smtClean="0"/>
              <a:t>Haftalık </a:t>
            </a:r>
            <a:r>
              <a:rPr lang="tr-TR" dirty="0" err="1" smtClean="0"/>
              <a:t>antasid</a:t>
            </a:r>
            <a:r>
              <a:rPr lang="tr-TR" dirty="0" smtClean="0"/>
              <a:t> kullanımı daha az</a:t>
            </a:r>
          </a:p>
          <a:p>
            <a:r>
              <a:rPr lang="tr-TR" dirty="0" smtClean="0"/>
              <a:t>Yaşam kalitesi daha yüksek</a:t>
            </a:r>
          </a:p>
          <a:p>
            <a:r>
              <a:rPr lang="tr-TR" dirty="0" smtClean="0"/>
              <a:t>Tedaviden memnuniyet yüksek</a:t>
            </a:r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359728" y="5314176"/>
            <a:ext cx="37882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 err="1"/>
              <a:t>Fass</a:t>
            </a:r>
            <a:r>
              <a:rPr lang="tr-TR" sz="1350" dirty="0"/>
              <a:t> R. </a:t>
            </a:r>
            <a:r>
              <a:rPr lang="tr-TR" sz="1350" dirty="0" err="1"/>
              <a:t>Clin</a:t>
            </a:r>
            <a:r>
              <a:rPr lang="tr-TR" sz="1350" dirty="0"/>
              <a:t> </a:t>
            </a:r>
            <a:r>
              <a:rPr lang="tr-TR" sz="1350" dirty="0" err="1"/>
              <a:t>Gastroenterol</a:t>
            </a:r>
            <a:r>
              <a:rPr lang="tr-TR" sz="1350" dirty="0"/>
              <a:t> </a:t>
            </a:r>
            <a:r>
              <a:rPr lang="tr-TR" sz="1350" dirty="0" err="1"/>
              <a:t>Hepatol</a:t>
            </a:r>
            <a:r>
              <a:rPr lang="tr-TR" sz="1350" dirty="0"/>
              <a:t>. 2012; 10:338</a:t>
            </a:r>
          </a:p>
        </p:txBody>
      </p:sp>
    </p:spTree>
    <p:extLst>
      <p:ext uri="{BB962C8B-B14F-4D97-AF65-F5344CB8AC3E}">
        <p14:creationId xmlns:p14="http://schemas.microsoft.com/office/powerpoint/2010/main" xmlns="" val="16209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On </a:t>
            </a:r>
            <a:r>
              <a:rPr lang="tr-TR" dirty="0" err="1" smtClean="0"/>
              <a:t>demand</a:t>
            </a:r>
            <a:r>
              <a:rPr lang="tr-TR" dirty="0" smtClean="0"/>
              <a:t> tedavi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1894323"/>
            <a:ext cx="7320835" cy="391908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4574" y="5813411"/>
            <a:ext cx="1604662" cy="1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86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On </a:t>
            </a:r>
            <a:r>
              <a:rPr lang="tr-TR" dirty="0" err="1"/>
              <a:t>demand</a:t>
            </a:r>
            <a:r>
              <a:rPr lang="tr-TR" dirty="0"/>
              <a:t> </a:t>
            </a:r>
            <a:r>
              <a:rPr lang="tr-TR" dirty="0" smtClean="0"/>
              <a:t>tedavi: </a:t>
            </a:r>
            <a:r>
              <a:rPr lang="tr-TR" dirty="0" err="1" smtClean="0"/>
              <a:t>semptomsuz</a:t>
            </a:r>
            <a:r>
              <a:rPr lang="tr-TR" dirty="0" smtClean="0"/>
              <a:t> hasta oranı yüksek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" y="2254737"/>
            <a:ext cx="7940084" cy="35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91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50" y="1085850"/>
            <a:ext cx="6172200" cy="628650"/>
          </a:xfrm>
        </p:spPr>
        <p:txBody>
          <a:bodyPr>
            <a:normAutofit/>
          </a:bodyPr>
          <a:lstStyle/>
          <a:p>
            <a:r>
              <a:rPr lang="tr-TR" altLang="tr-TR" sz="2700" b="1" dirty="0">
                <a:solidFill>
                  <a:srgbClr val="C00000"/>
                </a:solidFill>
              </a:rPr>
              <a:t>On </a:t>
            </a:r>
            <a:r>
              <a:rPr lang="tr-TR" altLang="tr-TR" sz="2700" b="1" dirty="0" err="1">
                <a:solidFill>
                  <a:srgbClr val="C00000"/>
                </a:solidFill>
              </a:rPr>
              <a:t>Demand</a:t>
            </a:r>
            <a:r>
              <a:rPr lang="tr-TR" altLang="tr-TR" sz="2700" b="1" dirty="0">
                <a:solidFill>
                  <a:srgbClr val="C00000"/>
                </a:solidFill>
              </a:rPr>
              <a:t> Tedavide Öneri (GÖRH uzlaşı)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71600" y="2057401"/>
            <a:ext cx="6286500" cy="33944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tr-TR" altLang="tr-TR" dirty="0"/>
              <a:t>Günümüzdeki literatür verilerine göre on </a:t>
            </a:r>
            <a:r>
              <a:rPr lang="tr-TR" altLang="tr-TR" dirty="0" err="1"/>
              <a:t>demand</a:t>
            </a:r>
            <a:r>
              <a:rPr lang="tr-TR" altLang="tr-TR" dirty="0"/>
              <a:t> tedavide PPI </a:t>
            </a:r>
            <a:r>
              <a:rPr lang="tr-TR" altLang="tr-TR" dirty="0" err="1"/>
              <a:t>ların</a:t>
            </a:r>
            <a:r>
              <a:rPr lang="tr-TR" altLang="tr-TR" dirty="0"/>
              <a:t> birbirlerine üstün olduğunu gösterecek kanıt yoktur. </a:t>
            </a:r>
            <a:endParaRPr lang="tr-TR" altLang="tr-TR" dirty="0" smtClean="0"/>
          </a:p>
          <a:p>
            <a:pPr>
              <a:lnSpc>
                <a:spcPct val="150000"/>
              </a:lnSpc>
            </a:pPr>
            <a:endParaRPr lang="tr-TR" altLang="tr-TR" dirty="0" smtClean="0"/>
          </a:p>
          <a:p>
            <a:pPr>
              <a:lnSpc>
                <a:spcPct val="150000"/>
              </a:lnSpc>
            </a:pPr>
            <a:r>
              <a:rPr lang="tr-TR" altLang="tr-TR" dirty="0" smtClean="0"/>
              <a:t>Şiddetli </a:t>
            </a:r>
            <a:r>
              <a:rPr lang="tr-TR" altLang="tr-TR" dirty="0" err="1"/>
              <a:t>özofajitli</a:t>
            </a:r>
            <a:r>
              <a:rPr lang="tr-TR" altLang="tr-TR" dirty="0"/>
              <a:t> hastalarda 4.ve 8. hafta </a:t>
            </a:r>
            <a:r>
              <a:rPr lang="tr-TR" altLang="tr-TR" dirty="0" err="1"/>
              <a:t>özofajit</a:t>
            </a:r>
            <a:r>
              <a:rPr lang="tr-TR" altLang="tr-TR" dirty="0"/>
              <a:t> iyileşme oranları açısından ülkemizde ruhsatlı PPI </a:t>
            </a:r>
            <a:r>
              <a:rPr lang="tr-TR" altLang="tr-TR" dirty="0" err="1"/>
              <a:t>lardan</a:t>
            </a:r>
            <a:r>
              <a:rPr lang="tr-TR" altLang="tr-TR" dirty="0"/>
              <a:t> </a:t>
            </a:r>
            <a:r>
              <a:rPr lang="tr-TR" altLang="tr-TR" dirty="0" err="1"/>
              <a:t>Esomeprazol</a:t>
            </a:r>
            <a:r>
              <a:rPr lang="tr-TR" altLang="tr-TR" dirty="0"/>
              <a:t> daha etkili görünmektedir. </a:t>
            </a:r>
          </a:p>
        </p:txBody>
      </p:sp>
    </p:spTree>
    <p:extLst>
      <p:ext uri="{BB962C8B-B14F-4D97-AF65-F5344CB8AC3E}">
        <p14:creationId xmlns:p14="http://schemas.microsoft.com/office/powerpoint/2010/main" xmlns="" val="42821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Öncelik GÖRH Tanımlamada…</a:t>
            </a:r>
          </a:p>
        </p:txBody>
      </p:sp>
      <p:sp>
        <p:nvSpPr>
          <p:cNvPr id="21507" name="İçerik Yer Tutucusu 2"/>
          <p:cNvSpPr>
            <a:spLocks noGrp="1"/>
          </p:cNvSpPr>
          <p:nvPr>
            <p:ph idx="1"/>
          </p:nvPr>
        </p:nvSpPr>
        <p:spPr>
          <a:xfrm>
            <a:off x="628650" y="1825624"/>
            <a:ext cx="8103226" cy="460093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tr-TR" sz="2200" dirty="0" err="1" smtClean="0"/>
              <a:t>Mide</a:t>
            </a:r>
            <a:r>
              <a:rPr lang="en-US" altLang="tr-TR" sz="2200" dirty="0" smtClean="0"/>
              <a:t> </a:t>
            </a:r>
            <a:r>
              <a:rPr lang="en-US" altLang="tr-TR" sz="2200" dirty="0" err="1" smtClean="0"/>
              <a:t>içeriğinin</a:t>
            </a:r>
            <a:r>
              <a:rPr lang="en-US" altLang="tr-TR" sz="2200" dirty="0" smtClean="0"/>
              <a:t> </a:t>
            </a:r>
            <a:r>
              <a:rPr lang="en-US" altLang="tr-TR" sz="2200" dirty="0" err="1" smtClean="0"/>
              <a:t>özofagusa</a:t>
            </a:r>
            <a:r>
              <a:rPr lang="en-US" altLang="tr-TR" sz="2200" dirty="0" smtClean="0"/>
              <a:t> </a:t>
            </a:r>
            <a:r>
              <a:rPr lang="en-US" altLang="tr-TR" sz="2200" dirty="0" err="1" smtClean="0"/>
              <a:t>geçişi</a:t>
            </a:r>
            <a:r>
              <a:rPr lang="en-US" altLang="tr-TR" sz="2200" dirty="0" smtClean="0"/>
              <a:t> </a:t>
            </a:r>
            <a:r>
              <a:rPr lang="en-US" altLang="tr-TR" sz="2200" dirty="0" err="1" smtClean="0"/>
              <a:t>ile</a:t>
            </a:r>
            <a:r>
              <a:rPr lang="en-US" altLang="tr-TR" sz="2200" dirty="0" smtClean="0"/>
              <a:t> </a:t>
            </a:r>
            <a:r>
              <a:rPr lang="en-US" altLang="tr-TR" sz="2200" dirty="0" err="1" smtClean="0"/>
              <a:t>oluşan</a:t>
            </a:r>
            <a:r>
              <a:rPr lang="en-US" altLang="tr-TR" sz="2200" dirty="0" smtClean="0"/>
              <a:t>, </a:t>
            </a:r>
            <a:r>
              <a:rPr lang="en-US" altLang="tr-TR" sz="2200" dirty="0" err="1" smtClean="0"/>
              <a:t>hastanın</a:t>
            </a:r>
            <a:r>
              <a:rPr lang="en-US" altLang="tr-TR" sz="2200" dirty="0" smtClean="0"/>
              <a:t> </a:t>
            </a:r>
            <a:r>
              <a:rPr lang="en-US" altLang="tr-TR" sz="2200" dirty="0" err="1" smtClean="0"/>
              <a:t>yaşam</a:t>
            </a:r>
            <a:r>
              <a:rPr lang="en-US" altLang="tr-TR" sz="2200" dirty="0" smtClean="0"/>
              <a:t> </a:t>
            </a:r>
            <a:r>
              <a:rPr lang="en-US" altLang="tr-TR" sz="2200" dirty="0" err="1" smtClean="0"/>
              <a:t>kalitesini</a:t>
            </a:r>
            <a:r>
              <a:rPr lang="en-US" altLang="tr-TR" sz="2200" dirty="0" smtClean="0"/>
              <a:t> </a:t>
            </a:r>
            <a:r>
              <a:rPr lang="en-US" altLang="tr-TR" sz="2200" dirty="0" err="1" smtClean="0"/>
              <a:t>boza</a:t>
            </a:r>
            <a:r>
              <a:rPr lang="tr-TR" altLang="tr-TR" sz="2200" dirty="0" smtClean="0"/>
              <a:t>bilen </a:t>
            </a:r>
            <a:r>
              <a:rPr lang="en-US" altLang="tr-TR" sz="2200" dirty="0" err="1" smtClean="0"/>
              <a:t>semptomlar</a:t>
            </a:r>
            <a:r>
              <a:rPr lang="en-US" altLang="tr-TR" sz="2200" dirty="0" smtClean="0"/>
              <a:t> </a:t>
            </a:r>
            <a:r>
              <a:rPr lang="tr-TR" altLang="tr-TR" sz="2200" dirty="0" smtClean="0"/>
              <a:t>veya bulgular ile karakterize bir hastalıktır. Tipik</a:t>
            </a:r>
            <a:r>
              <a:rPr lang="tr-TR" altLang="tr-TR" sz="2200" b="1" dirty="0" smtClean="0"/>
              <a:t> (</a:t>
            </a:r>
            <a:r>
              <a:rPr lang="en-US" altLang="tr-TR" sz="2200" dirty="0" err="1" smtClean="0"/>
              <a:t>pirozis-regürjitasyon</a:t>
            </a:r>
            <a:r>
              <a:rPr lang="tr-TR" altLang="tr-TR" sz="2200" dirty="0" smtClean="0"/>
              <a:t>) ve /veya </a:t>
            </a:r>
            <a:r>
              <a:rPr lang="tr-TR" altLang="tr-TR" sz="2200" dirty="0" err="1" smtClean="0"/>
              <a:t>atipik</a:t>
            </a:r>
            <a:r>
              <a:rPr lang="en-US" altLang="tr-TR" sz="2200" dirty="0" smtClean="0"/>
              <a:t> (</a:t>
            </a:r>
            <a:r>
              <a:rPr lang="en-US" altLang="tr-TR" sz="2200" dirty="0" err="1" smtClean="0"/>
              <a:t>faringolaringeal</a:t>
            </a:r>
            <a:r>
              <a:rPr lang="en-US" altLang="tr-TR" sz="2200" dirty="0" smtClean="0"/>
              <a:t>, </a:t>
            </a:r>
            <a:r>
              <a:rPr lang="en-US" altLang="tr-TR" sz="2200" dirty="0" err="1" smtClean="0"/>
              <a:t>pulmoner</a:t>
            </a:r>
            <a:r>
              <a:rPr lang="en-US" altLang="tr-TR" sz="2200" dirty="0" smtClean="0"/>
              <a:t>, </a:t>
            </a:r>
            <a:r>
              <a:rPr lang="en-US" altLang="tr-TR" sz="2200" dirty="0" err="1" smtClean="0"/>
              <a:t>göğüs</a:t>
            </a:r>
            <a:r>
              <a:rPr lang="en-US" altLang="tr-TR" sz="2200" dirty="0" smtClean="0"/>
              <a:t> </a:t>
            </a:r>
            <a:r>
              <a:rPr lang="en-US" altLang="tr-TR" sz="2200" dirty="0" err="1" smtClean="0"/>
              <a:t>ağrısı</a:t>
            </a:r>
            <a:r>
              <a:rPr lang="en-US" altLang="tr-TR" sz="2200" dirty="0" smtClean="0"/>
              <a:t> </a:t>
            </a:r>
            <a:r>
              <a:rPr lang="en-US" altLang="tr-TR" sz="2200" dirty="0" err="1" smtClean="0"/>
              <a:t>gibi</a:t>
            </a:r>
            <a:r>
              <a:rPr lang="en-US" altLang="tr-TR" sz="2200" dirty="0" smtClean="0"/>
              <a:t>) </a:t>
            </a:r>
            <a:r>
              <a:rPr lang="en-US" altLang="tr-TR" sz="2200" dirty="0" err="1" smtClean="0"/>
              <a:t>bulgular</a:t>
            </a:r>
            <a:r>
              <a:rPr lang="tr-TR" altLang="tr-TR" sz="2200" dirty="0" smtClean="0"/>
              <a:t>la ortaya çıkar</a:t>
            </a:r>
            <a:r>
              <a:rPr lang="en-US" altLang="tr-TR" sz="2200" dirty="0" smtClean="0"/>
              <a:t>. </a:t>
            </a:r>
            <a:endParaRPr lang="tr-TR" altLang="tr-TR" sz="2200" dirty="0" smtClean="0"/>
          </a:p>
          <a:p>
            <a:pPr>
              <a:lnSpc>
                <a:spcPct val="200000"/>
              </a:lnSpc>
            </a:pPr>
            <a:r>
              <a:rPr lang="tr-TR" altLang="tr-TR" b="1" dirty="0" smtClean="0">
                <a:solidFill>
                  <a:srgbClr val="FF0000"/>
                </a:solidFill>
              </a:rPr>
              <a:t>Tipik, </a:t>
            </a:r>
            <a:r>
              <a:rPr lang="tr-TR" altLang="tr-TR" b="1" dirty="0" err="1" smtClean="0">
                <a:solidFill>
                  <a:srgbClr val="FF0000"/>
                </a:solidFill>
              </a:rPr>
              <a:t>atipik</a:t>
            </a:r>
            <a:r>
              <a:rPr lang="tr-TR" altLang="tr-TR" b="1" dirty="0" smtClean="0">
                <a:solidFill>
                  <a:srgbClr val="FF0000"/>
                </a:solidFill>
              </a:rPr>
              <a:t> ve alarm semptomları değerlendirilmelidir</a:t>
            </a:r>
          </a:p>
          <a:p>
            <a:pPr>
              <a:lnSpc>
                <a:spcPct val="200000"/>
              </a:lnSpc>
            </a:pPr>
            <a:r>
              <a:rPr lang="tr-TR" altLang="tr-TR" b="1" dirty="0" smtClean="0">
                <a:solidFill>
                  <a:srgbClr val="FF0000"/>
                </a:solidFill>
              </a:rPr>
              <a:t> Hafif ve orta – şiddetli hastalık olarak sınıflandırılabilir</a:t>
            </a:r>
          </a:p>
        </p:txBody>
      </p:sp>
    </p:spTree>
    <p:extLst>
      <p:ext uri="{BB962C8B-B14F-4D97-AF65-F5344CB8AC3E}">
        <p14:creationId xmlns:p14="http://schemas.microsoft.com/office/powerpoint/2010/main" xmlns="" val="11793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0540" y="592428"/>
            <a:ext cx="6640119" cy="588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14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PPI dirençli GÖRH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Non</a:t>
            </a:r>
            <a:r>
              <a:rPr lang="tr-TR" dirty="0" smtClean="0"/>
              <a:t>- asidik GÖRH</a:t>
            </a:r>
          </a:p>
          <a:p>
            <a:r>
              <a:rPr lang="tr-TR" dirty="0" err="1" smtClean="0"/>
              <a:t>Eosinofilik</a:t>
            </a:r>
            <a:r>
              <a:rPr lang="tr-TR" dirty="0" smtClean="0"/>
              <a:t> </a:t>
            </a:r>
            <a:r>
              <a:rPr lang="tr-TR" dirty="0" err="1" smtClean="0"/>
              <a:t>Özofajit</a:t>
            </a:r>
            <a:endParaRPr lang="tr-TR" dirty="0" smtClean="0"/>
          </a:p>
          <a:p>
            <a:r>
              <a:rPr lang="tr-TR" dirty="0" err="1" smtClean="0"/>
              <a:t>Özofageal</a:t>
            </a:r>
            <a:r>
              <a:rPr lang="tr-TR" dirty="0" smtClean="0"/>
              <a:t> </a:t>
            </a:r>
            <a:r>
              <a:rPr lang="tr-TR" dirty="0" err="1" smtClean="0"/>
              <a:t>motilite</a:t>
            </a:r>
            <a:r>
              <a:rPr lang="tr-TR" dirty="0" smtClean="0"/>
              <a:t> bozuklukları</a:t>
            </a:r>
          </a:p>
          <a:p>
            <a:r>
              <a:rPr lang="tr-TR" dirty="0" smtClean="0"/>
              <a:t>Fonksiyonel </a:t>
            </a:r>
            <a:r>
              <a:rPr lang="tr-TR" dirty="0" err="1" smtClean="0"/>
              <a:t>pirozis</a:t>
            </a:r>
            <a:endParaRPr lang="tr-TR" dirty="0" smtClean="0"/>
          </a:p>
          <a:p>
            <a:r>
              <a:rPr lang="tr-TR" dirty="0" smtClean="0"/>
              <a:t>Psikiyatrik nedenler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4219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Refrakter</a:t>
            </a:r>
            <a:r>
              <a:rPr lang="tr-TR" dirty="0" smtClean="0"/>
              <a:t> GÖRH tedavi stratejileri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9108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PPI dozunu artırmak 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Çift doz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Sabah akşam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Gecikmiş salınımlı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H2RA eklemek (Geceye)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PPI değiştirmek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Baklofen</a:t>
            </a:r>
            <a:r>
              <a:rPr lang="tr-TR" dirty="0" smtClean="0"/>
              <a:t> eklemek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4050" y="6371959"/>
            <a:ext cx="3481300" cy="1447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6468" y="6565698"/>
            <a:ext cx="3698882" cy="17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90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PPI tedavisine </a:t>
            </a:r>
            <a:r>
              <a:rPr lang="tr-TR" dirty="0" err="1" smtClean="0"/>
              <a:t>aljinat</a:t>
            </a:r>
            <a:r>
              <a:rPr lang="tr-TR" dirty="0" smtClean="0"/>
              <a:t> eklemek faydalı mı?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2226469"/>
            <a:ext cx="5594985" cy="3263504"/>
          </a:xfrm>
        </p:spPr>
        <p:txBody>
          <a:bodyPr/>
          <a:lstStyle/>
          <a:p>
            <a:r>
              <a:rPr lang="tr-TR" dirty="0" smtClean="0"/>
              <a:t>NERH nedeniyle izlenen 76 hasta</a:t>
            </a:r>
          </a:p>
          <a:p>
            <a:r>
              <a:rPr lang="tr-TR" dirty="0" err="1" smtClean="0"/>
              <a:t>Omeprazol</a:t>
            </a:r>
            <a:r>
              <a:rPr lang="tr-TR" dirty="0" smtClean="0"/>
              <a:t> 1x20 mg +4x30 ml </a:t>
            </a:r>
            <a:r>
              <a:rPr lang="tr-TR" dirty="0" err="1" smtClean="0"/>
              <a:t>aljinat</a:t>
            </a:r>
            <a:r>
              <a:rPr lang="tr-TR" dirty="0" smtClean="0"/>
              <a:t> </a:t>
            </a:r>
            <a:r>
              <a:rPr lang="tr-TR" dirty="0" err="1" smtClean="0"/>
              <a:t>vs</a:t>
            </a:r>
            <a:r>
              <a:rPr lang="tr-TR" dirty="0" smtClean="0"/>
              <a:t> (Grup A)</a:t>
            </a:r>
          </a:p>
          <a:p>
            <a:r>
              <a:rPr lang="tr-TR" dirty="0" err="1" smtClean="0"/>
              <a:t>Omeprazol</a:t>
            </a:r>
            <a:r>
              <a:rPr lang="tr-TR" dirty="0" smtClean="0"/>
              <a:t> 1x20 mg (grup B)</a:t>
            </a:r>
          </a:p>
          <a:p>
            <a:r>
              <a:rPr lang="tr-TR" dirty="0" smtClean="0"/>
              <a:t>Bir hafta sonra semptom kaybı</a:t>
            </a:r>
          </a:p>
          <a:p>
            <a:r>
              <a:rPr lang="tr-TR" dirty="0" smtClean="0"/>
              <a:t>Grup A : %56.7, Grup B 25.7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7131" y="3189685"/>
            <a:ext cx="3121819" cy="230028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4396" y="5233189"/>
            <a:ext cx="2217420" cy="43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92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PPI Tedavisine </a:t>
            </a:r>
            <a:r>
              <a:rPr lang="tr-TR" dirty="0" err="1" smtClean="0"/>
              <a:t>Prokinetik</a:t>
            </a:r>
            <a:r>
              <a:rPr lang="tr-TR" dirty="0" smtClean="0"/>
              <a:t> Ekleme?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2226469"/>
            <a:ext cx="6319614" cy="3263504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 smtClean="0"/>
              <a:t>Ppı</a:t>
            </a:r>
            <a:r>
              <a:rPr lang="tr-TR" dirty="0" smtClean="0"/>
              <a:t>  veya PPI + </a:t>
            </a:r>
            <a:r>
              <a:rPr lang="tr-TR" dirty="0" err="1" smtClean="0"/>
              <a:t>prokinetik</a:t>
            </a:r>
            <a:r>
              <a:rPr lang="tr-TR" dirty="0" smtClean="0"/>
              <a:t> karşılaştırmaları</a:t>
            </a:r>
          </a:p>
          <a:p>
            <a:r>
              <a:rPr lang="tr-TR" dirty="0" smtClean="0"/>
              <a:t>Yeni </a:t>
            </a:r>
            <a:r>
              <a:rPr lang="tr-TR" dirty="0" err="1" smtClean="0"/>
              <a:t>prokinetikler</a:t>
            </a:r>
            <a:endParaRPr lang="tr-TR" dirty="0" smtClean="0"/>
          </a:p>
          <a:p>
            <a:r>
              <a:rPr lang="tr-TR" dirty="0" smtClean="0"/>
              <a:t>Meta analiz</a:t>
            </a:r>
          </a:p>
          <a:p>
            <a:r>
              <a:rPr lang="tr-TR" dirty="0" smtClean="0"/>
              <a:t>12 RCT, 2403 hasta</a:t>
            </a:r>
          </a:p>
          <a:p>
            <a:r>
              <a:rPr lang="tr-TR" dirty="0" smtClean="0"/>
              <a:t>Kombine tedavinin semptom kaybı veya endoskopik cevapla ilişkisi yok</a:t>
            </a:r>
          </a:p>
          <a:p>
            <a:r>
              <a:rPr lang="tr-TR" dirty="0" err="1" smtClean="0"/>
              <a:t>Asid</a:t>
            </a:r>
            <a:r>
              <a:rPr lang="tr-TR" dirty="0" smtClean="0"/>
              <a:t> </a:t>
            </a:r>
            <a:r>
              <a:rPr lang="tr-TR" dirty="0" err="1" smtClean="0"/>
              <a:t>maruziyetini</a:t>
            </a:r>
            <a:r>
              <a:rPr lang="tr-TR" dirty="0" smtClean="0"/>
              <a:t> azaltmıyor, atak sayısı azalıyor</a:t>
            </a:r>
          </a:p>
          <a:p>
            <a:r>
              <a:rPr lang="tr-TR" dirty="0" smtClean="0"/>
              <a:t>Kombine tedavide yan etki daha fazla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1553" y="6061921"/>
            <a:ext cx="2586038" cy="16430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572" y="1846940"/>
            <a:ext cx="2157413" cy="28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18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Başlı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>Tanı Yöntemleri: Semptomlar devam ediyorsa</a:t>
            </a:r>
          </a:p>
        </p:txBody>
      </p:sp>
      <p:sp>
        <p:nvSpPr>
          <p:cNvPr id="22531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000" dirty="0" smtClean="0"/>
              <a:t>Semptom değerlendirme ölçekleri</a:t>
            </a:r>
          </a:p>
          <a:p>
            <a:r>
              <a:rPr lang="tr-TR" altLang="tr-TR" sz="2000" dirty="0" smtClean="0"/>
              <a:t>Ampirik PPI testi</a:t>
            </a:r>
          </a:p>
          <a:p>
            <a:r>
              <a:rPr lang="tr-TR" altLang="tr-TR" sz="2000" dirty="0" smtClean="0"/>
              <a:t>Üst GI endoskopi</a:t>
            </a:r>
          </a:p>
          <a:p>
            <a:r>
              <a:rPr lang="tr-TR" altLang="tr-TR" sz="3200" dirty="0" err="1" smtClean="0">
                <a:solidFill>
                  <a:srgbClr val="FF0000"/>
                </a:solidFill>
              </a:rPr>
              <a:t>Ambulatuvar</a:t>
            </a:r>
            <a:r>
              <a:rPr lang="tr-TR" altLang="tr-TR" sz="3200" dirty="0" smtClean="0">
                <a:solidFill>
                  <a:srgbClr val="FF0000"/>
                </a:solidFill>
              </a:rPr>
              <a:t> </a:t>
            </a:r>
            <a:r>
              <a:rPr lang="tr-TR" altLang="tr-TR" sz="3200" dirty="0" err="1" smtClean="0">
                <a:solidFill>
                  <a:srgbClr val="FF0000"/>
                </a:solidFill>
              </a:rPr>
              <a:t>pH</a:t>
            </a:r>
            <a:r>
              <a:rPr lang="tr-TR" altLang="tr-TR" sz="3200" dirty="0" smtClean="0">
                <a:solidFill>
                  <a:srgbClr val="FF0000"/>
                </a:solidFill>
              </a:rPr>
              <a:t> </a:t>
            </a:r>
            <a:r>
              <a:rPr lang="tr-TR" altLang="tr-TR" sz="3200" dirty="0" err="1" smtClean="0">
                <a:solidFill>
                  <a:srgbClr val="FF0000"/>
                </a:solidFill>
              </a:rPr>
              <a:t>monitörizasyonu</a:t>
            </a:r>
            <a:endParaRPr lang="tr-TR" altLang="tr-TR" sz="3200" dirty="0" smtClean="0">
              <a:solidFill>
                <a:srgbClr val="FF0000"/>
              </a:solidFill>
            </a:endParaRPr>
          </a:p>
          <a:p>
            <a:r>
              <a:rPr lang="tr-TR" altLang="tr-TR" sz="3200" dirty="0" smtClean="0">
                <a:solidFill>
                  <a:srgbClr val="FF0000"/>
                </a:solidFill>
              </a:rPr>
              <a:t>Çok kanallı </a:t>
            </a:r>
            <a:r>
              <a:rPr lang="tr-TR" altLang="tr-TR" sz="3200" dirty="0" err="1" smtClean="0">
                <a:solidFill>
                  <a:srgbClr val="FF0000"/>
                </a:solidFill>
              </a:rPr>
              <a:t>intraluminal</a:t>
            </a:r>
            <a:r>
              <a:rPr lang="tr-TR" altLang="tr-TR" sz="3200" dirty="0" smtClean="0">
                <a:solidFill>
                  <a:srgbClr val="FF0000"/>
                </a:solidFill>
              </a:rPr>
              <a:t> </a:t>
            </a:r>
            <a:r>
              <a:rPr lang="tr-TR" altLang="tr-TR" sz="3200" dirty="0" err="1" smtClean="0">
                <a:solidFill>
                  <a:srgbClr val="FF0000"/>
                </a:solidFill>
              </a:rPr>
              <a:t>impedans</a:t>
            </a:r>
            <a:r>
              <a:rPr lang="tr-TR" altLang="tr-TR" sz="3200" dirty="0" smtClean="0">
                <a:solidFill>
                  <a:srgbClr val="FF0000"/>
                </a:solidFill>
              </a:rPr>
              <a:t> ölçümü</a:t>
            </a:r>
          </a:p>
          <a:p>
            <a:r>
              <a:rPr lang="tr-TR" altLang="tr-TR" sz="3200" dirty="0" err="1" smtClean="0">
                <a:solidFill>
                  <a:srgbClr val="FF0000"/>
                </a:solidFill>
              </a:rPr>
              <a:t>Bilitec</a:t>
            </a:r>
            <a:endParaRPr lang="tr-TR" altLang="tr-TR" sz="3200" dirty="0" smtClean="0">
              <a:solidFill>
                <a:srgbClr val="FF0000"/>
              </a:solidFill>
            </a:endParaRPr>
          </a:p>
          <a:p>
            <a:r>
              <a:rPr lang="tr-TR" altLang="tr-TR" sz="3200" dirty="0" err="1" smtClean="0">
                <a:solidFill>
                  <a:srgbClr val="FF0000"/>
                </a:solidFill>
              </a:rPr>
              <a:t>Manometrik</a:t>
            </a:r>
            <a:r>
              <a:rPr lang="tr-TR" altLang="tr-TR" sz="3200" dirty="0" smtClean="0">
                <a:solidFill>
                  <a:srgbClr val="FF0000"/>
                </a:solidFill>
              </a:rPr>
              <a:t> incelemeler </a:t>
            </a:r>
          </a:p>
          <a:p>
            <a:r>
              <a:rPr lang="tr-TR" altLang="tr-TR" sz="3200" dirty="0" smtClean="0">
                <a:solidFill>
                  <a:srgbClr val="FF0000"/>
                </a:solidFill>
              </a:rPr>
              <a:t>Baryumlu </a:t>
            </a:r>
            <a:r>
              <a:rPr lang="tr-TR" altLang="tr-TR" sz="3200" dirty="0" err="1" smtClean="0">
                <a:solidFill>
                  <a:srgbClr val="FF0000"/>
                </a:solidFill>
              </a:rPr>
              <a:t>grafiler</a:t>
            </a:r>
            <a:endParaRPr lang="tr-TR" altLang="tr-TR" sz="3200" dirty="0" smtClean="0">
              <a:solidFill>
                <a:srgbClr val="FF0000"/>
              </a:solidFill>
            </a:endParaRPr>
          </a:p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37088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4805948"/>
              </p:ext>
            </p:extLst>
          </p:nvPr>
        </p:nvGraphicFramePr>
        <p:xfrm>
          <a:off x="772733" y="631066"/>
          <a:ext cx="7585657" cy="5512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0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96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84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371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2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Author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Patients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Study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Type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Method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 smtClean="0">
                          <a:effectLst/>
                        </a:rPr>
                        <a:t>Håkanson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4</a:t>
                      </a: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</a:rPr>
                        <a:t>5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Prospective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Nyala" panose="02000504070300020003" pitchFamily="2" charset="0"/>
                        </a:rPr>
                        <a:t>Bravo and catheter based pH monitoring</a:t>
                      </a:r>
                    </a:p>
                  </a:txBody>
                  <a:tcPr marL="42079" marR="42079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3305">
                <a:tc gridSpan="4">
                  <a:txBody>
                    <a:bodyPr/>
                    <a:lstStyle/>
                    <a:p>
                      <a:pPr marL="0" marR="0" indent="0" algn="ctr" defTabSz="9142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Her iki teknikle elde edilen </a:t>
                      </a:r>
                      <a:r>
                        <a:rPr kumimoji="0" lang="tr-TR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pH</a:t>
                      </a:r>
                      <a:r>
                        <a:rPr kumimoji="0" lang="tr-TR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verileri </a:t>
                      </a:r>
                      <a:r>
                        <a:rPr kumimoji="0" lang="tr-TR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koreledir</a:t>
                      </a:r>
                      <a:r>
                        <a:rPr kumimoji="0" lang="tr-TR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ancak 48 h </a:t>
                      </a:r>
                      <a:r>
                        <a:rPr kumimoji="0" lang="tr-TR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wireless</a:t>
                      </a:r>
                      <a:r>
                        <a:rPr kumimoji="0" lang="tr-TR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Bravo </a:t>
                      </a:r>
                      <a:r>
                        <a:rPr kumimoji="0" lang="tr-TR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pH-metri</a:t>
                      </a:r>
                      <a:r>
                        <a:rPr kumimoji="0" lang="tr-TR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tr-TR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özofageal</a:t>
                      </a:r>
                      <a:r>
                        <a:rPr kumimoji="0" lang="tr-TR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asit </a:t>
                      </a:r>
                      <a:r>
                        <a:rPr kumimoji="0" lang="tr-TR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maruziyetini</a:t>
                      </a:r>
                      <a:r>
                        <a:rPr kumimoji="0" lang="tr-TR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konvansiyonel tekniğe oranla sürekli daha az saptamaktadır.</a:t>
                      </a:r>
                    </a:p>
                  </a:txBody>
                  <a:tcPr marL="42079" marR="42079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3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 smtClean="0">
                          <a:effectLst/>
                        </a:rPr>
                        <a:t>Hila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  <a:ea typeface="+mn-ea"/>
                          <a:cs typeface="+mn-cs"/>
                        </a:rPr>
                        <a:t>60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err="1" smtClean="0">
                          <a:effectLst/>
                          <a:latin typeface="Nyala" panose="02000504070300020003" pitchFamily="2" charset="0"/>
                        </a:rPr>
                        <a:t>Retrospective</a:t>
                      </a: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 smtClean="0">
                          <a:effectLst/>
                          <a:latin typeface="Nyala" panose="02000504070300020003" pitchFamily="2" charset="0"/>
                        </a:rPr>
                        <a:t>cohort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Nyala" panose="02000504070300020003" pitchFamily="2" charset="0"/>
                        </a:rPr>
                        <a:t>MII pH monitoring and pH monitoring alone</a:t>
                      </a:r>
                      <a:endParaRPr lang="en-US" sz="1500" dirty="0">
                        <a:effectLst/>
                        <a:latin typeface="Nyala" panose="02000504070300020003" pitchFamily="2" charset="0"/>
                      </a:endParaRPr>
                    </a:p>
                  </a:txBody>
                  <a:tcPr marL="42079" marR="42079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536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Tek başına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pH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metri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, asit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reflü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saptamada çok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sensitiftir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ancak MII-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pH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metriye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oranla düşük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spesifiteye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sahiptir.</a:t>
                      </a:r>
                    </a:p>
                  </a:txBody>
                  <a:tcPr marL="42079" marR="42079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 smtClean="0">
                          <a:effectLst/>
                        </a:rPr>
                        <a:t>Zerbib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  <a:ea typeface="+mn-ea"/>
                          <a:cs typeface="+mn-cs"/>
                        </a:rPr>
                        <a:t>150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Prospective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Nyala" panose="02000504070300020003" pitchFamily="2" charset="0"/>
                        </a:rPr>
                        <a:t>On and off PPI therapy; </a:t>
                      </a:r>
                      <a:r>
                        <a:rPr lang="en-US" sz="1500" dirty="0" err="1" smtClean="0">
                          <a:effectLst/>
                          <a:latin typeface="Nyala" panose="02000504070300020003" pitchFamily="2" charset="0"/>
                        </a:rPr>
                        <a:t>MIIpH</a:t>
                      </a:r>
                      <a:r>
                        <a:rPr lang="en-US" sz="1500" dirty="0" smtClean="0">
                          <a:effectLst/>
                          <a:latin typeface="Nyala" panose="02000504070300020003" pitchFamily="2" charset="0"/>
                        </a:rPr>
                        <a:t> monitoring</a:t>
                      </a:r>
                    </a:p>
                  </a:txBody>
                  <a:tcPr marL="42079" marR="42079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536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pH-metriye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impedans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eklenmesiyle özellikle PPI almakta olan olgularda, tek başına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pH-metriye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oranla daha yüksek tanı oranı ve semptom analizi elde edilebilir.</a:t>
                      </a:r>
                    </a:p>
                  </a:txBody>
                  <a:tcPr marL="42079" marR="42079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3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 smtClean="0">
                          <a:effectLst/>
                        </a:rPr>
                        <a:t>Chan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</a:rPr>
                        <a:t>1081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Retrospective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Nyala" panose="02000504070300020003" pitchFamily="2" charset="0"/>
                        </a:rPr>
                        <a:t>HRM and ambulatory 24 h pH monitoring</a:t>
                      </a:r>
                      <a:endParaRPr lang="en-US" sz="1500" dirty="0">
                        <a:effectLst/>
                        <a:latin typeface="Nyala" panose="02000504070300020003" pitchFamily="2" charset="0"/>
                      </a:endParaRPr>
                    </a:p>
                  </a:txBody>
                  <a:tcPr marL="42079" marR="42079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3536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Preoperatif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Nissen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öncesi) HRM incelemelerinde 14 hastanın birinde mutlak veya rölatif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kontraendikasyon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saptanmış</a:t>
                      </a:r>
                    </a:p>
                  </a:txBody>
                  <a:tcPr marL="42079" marR="42079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>
                        <a:solidFill>
                          <a:schemeClr val="tx1"/>
                        </a:solidFill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4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 smtClean="0">
                          <a:effectLst/>
                        </a:rPr>
                        <a:t>Madan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</a:rPr>
                        <a:t>109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err="1" smtClean="0">
                          <a:effectLst/>
                          <a:latin typeface="Nyala" panose="02000504070300020003" pitchFamily="2" charset="0"/>
                        </a:rPr>
                        <a:t>Prospective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</a:rPr>
                        <a:t>24-h </a:t>
                      </a:r>
                      <a:r>
                        <a:rPr lang="tr-TR" sz="1500" dirty="0" err="1" smtClean="0">
                          <a:effectLst/>
                          <a:latin typeface="Nyala" panose="02000504070300020003" pitchFamily="2" charset="0"/>
                        </a:rPr>
                        <a:t>esophageal</a:t>
                      </a: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 smtClean="0">
                          <a:effectLst/>
                          <a:latin typeface="Nyala" panose="02000504070300020003" pitchFamily="2" charset="0"/>
                        </a:rPr>
                        <a:t>pH</a:t>
                      </a: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 smtClean="0">
                          <a:effectLst/>
                          <a:latin typeface="Nyala" panose="02000504070300020003" pitchFamily="2" charset="0"/>
                        </a:rPr>
                        <a:t>monitoring</a:t>
                      </a:r>
                      <a:endParaRPr lang="tr-TR" sz="1500" dirty="0" smtClean="0">
                        <a:effectLst/>
                        <a:latin typeface="Nyala" panose="02000504070300020003" pitchFamily="2" charset="0"/>
                      </a:endParaRPr>
                    </a:p>
                  </a:txBody>
                  <a:tcPr marL="42079" marR="42079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872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500" b="0" dirty="0" smtClean="0">
                        <a:solidFill>
                          <a:schemeClr val="tx1"/>
                        </a:solidFill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79" marR="42079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9997" name="Metin kutusu 1"/>
          <p:cNvSpPr txBox="1">
            <a:spLocks noChangeArrowheads="1"/>
          </p:cNvSpPr>
          <p:nvPr/>
        </p:nvSpPr>
        <p:spPr bwMode="auto">
          <a:xfrm>
            <a:off x="657226" y="2102644"/>
            <a:ext cx="8090297" cy="106182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tr-TR" altLang="tr-TR" sz="2100" dirty="0">
                <a:solidFill>
                  <a:schemeClr val="bg1"/>
                </a:solidFill>
                <a:latin typeface="Tw Cen MT" panose="020B0602020104020603" pitchFamily="34" charset="0"/>
              </a:rPr>
              <a:t>Endoskopi (-) </a:t>
            </a:r>
            <a:r>
              <a:rPr lang="tr-TR" altLang="tr-TR" sz="2100" dirty="0" err="1">
                <a:solidFill>
                  <a:schemeClr val="bg1"/>
                </a:solidFill>
                <a:latin typeface="Tw Cen MT" panose="020B0602020104020603" pitchFamily="34" charset="0"/>
              </a:rPr>
              <a:t>GÖR’de</a:t>
            </a:r>
            <a:r>
              <a:rPr lang="tr-TR" altLang="tr-TR" sz="21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tr-TR" altLang="tr-TR" sz="2100" dirty="0" err="1">
                <a:solidFill>
                  <a:schemeClr val="bg1"/>
                </a:solidFill>
                <a:latin typeface="Tw Cen MT" panose="020B0602020104020603" pitchFamily="34" charset="0"/>
              </a:rPr>
              <a:t>pH-metrinin</a:t>
            </a:r>
            <a:r>
              <a:rPr lang="tr-TR" altLang="tr-TR" sz="21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100" dirty="0" err="1">
                <a:solidFill>
                  <a:schemeClr val="bg1"/>
                </a:solidFill>
                <a:latin typeface="Tw Cen MT" panose="020B0602020104020603" pitchFamily="34" charset="0"/>
              </a:rPr>
              <a:t>Sensitivitesi</a:t>
            </a:r>
            <a:r>
              <a:rPr lang="tr-TR" altLang="tr-TR" sz="2100" dirty="0">
                <a:solidFill>
                  <a:schemeClr val="bg1"/>
                </a:solidFill>
                <a:latin typeface="Tw Cen MT" panose="020B0602020104020603" pitchFamily="34" charset="0"/>
              </a:rPr>
              <a:t>: %93,3 ve </a:t>
            </a:r>
            <a:r>
              <a:rPr lang="tr-TR" altLang="tr-TR" sz="2100" dirty="0" err="1">
                <a:solidFill>
                  <a:schemeClr val="bg1"/>
                </a:solidFill>
                <a:latin typeface="Tw Cen MT" panose="020B0602020104020603" pitchFamily="34" charset="0"/>
              </a:rPr>
              <a:t>spesifitesi</a:t>
            </a:r>
            <a:r>
              <a:rPr lang="tr-TR" altLang="tr-TR" sz="2100" dirty="0">
                <a:solidFill>
                  <a:schemeClr val="bg1"/>
                </a:solidFill>
                <a:latin typeface="Tw Cen MT" panose="020B0602020104020603" pitchFamily="34" charset="0"/>
              </a:rPr>
              <a:t>: %90,4</a:t>
            </a:r>
          </a:p>
        </p:txBody>
      </p:sp>
    </p:spTree>
    <p:extLst>
      <p:ext uri="{BB962C8B-B14F-4D97-AF65-F5344CB8AC3E}">
        <p14:creationId xmlns:p14="http://schemas.microsoft.com/office/powerpoint/2010/main" xmlns="" val="425655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9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/>
        </p:nvGraphicFramePr>
        <p:xfrm>
          <a:off x="1277542" y="1558528"/>
          <a:ext cx="6642497" cy="4338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5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79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584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2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Author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Patients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Study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Type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Method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 smtClean="0">
                          <a:effectLst/>
                        </a:rPr>
                        <a:t>Azzam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25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Prospective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Conventional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esophageal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pH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 smtClean="0">
                          <a:effectLst/>
                          <a:latin typeface="Nyala" panose="02000504070300020003" pitchFamily="2" charset="0"/>
                        </a:rPr>
                        <a:t>and</a:t>
                      </a: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wireless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 smtClean="0">
                          <a:effectLst/>
                          <a:latin typeface="Nyala" panose="02000504070300020003" pitchFamily="2" charset="0"/>
                        </a:rPr>
                        <a:t>pH</a:t>
                      </a:r>
                      <a:endParaRPr lang="tr-TR" sz="21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715">
                <a:tc gridSpan="4">
                  <a:txBody>
                    <a:bodyPr/>
                    <a:lstStyle/>
                    <a:p>
                      <a:pPr marL="0" marR="0" indent="0" algn="ctr" defTabSz="9142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GÖRH tanısında Wireless ve konvansiyonel </a:t>
                      </a:r>
                      <a:r>
                        <a:rPr kumimoji="0" lang="tr-TR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ph-metri</a:t>
                      </a:r>
                      <a:r>
                        <a:rPr kumimoji="0" lang="tr-TR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arasında anlamlı fark yok.</a:t>
                      </a:r>
                    </a:p>
                  </a:txBody>
                  <a:tcPr marL="42082" marR="42082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 smtClean="0">
                          <a:effectLst/>
                        </a:rPr>
                        <a:t>Sweis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38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Prospective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Prolonged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wireless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 smtClean="0">
                          <a:effectLst/>
                          <a:latin typeface="Nyala" panose="02000504070300020003" pitchFamily="2" charset="0"/>
                        </a:rPr>
                        <a:t>pH</a:t>
                      </a:r>
                      <a:r>
                        <a:rPr lang="tr-TR" sz="1500" baseline="0" dirty="0" smtClean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 smtClean="0">
                          <a:effectLst/>
                          <a:latin typeface="Nyala" panose="02000504070300020003" pitchFamily="2" charset="0"/>
                        </a:rPr>
                        <a:t>monitoring</a:t>
                      </a: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(96 h)</a:t>
                      </a:r>
                      <a:endParaRPr lang="tr-TR" sz="21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583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24 saat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katater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bazlı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pH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metri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testleri negatif olan ve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özofageal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semptomları devam eden olgularda, uzamış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wireless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pH-monitorizasyonu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test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sensitivite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ve tanı oranını artırmaktadır.</a:t>
                      </a:r>
                      <a:endParaRPr lang="tr-TR" sz="1500" b="0" dirty="0">
                        <a:solidFill>
                          <a:schemeClr val="tx1"/>
                        </a:solidFill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 smtClean="0">
                          <a:effectLst/>
                        </a:rPr>
                        <a:t>Masiak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234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Prospective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</a:rPr>
                        <a:t>MII-</a:t>
                      </a:r>
                      <a:r>
                        <a:rPr lang="tr-TR" sz="1500" dirty="0" err="1" smtClean="0">
                          <a:effectLst/>
                          <a:latin typeface="Nyala" panose="02000504070300020003" pitchFamily="2" charset="0"/>
                        </a:rPr>
                        <a:t>pH</a:t>
                      </a: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monitoring</a:t>
                      </a:r>
                      <a:endParaRPr lang="tr-TR" sz="21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583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MII-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pH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sensitivitesi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%74’dür;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reflü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tipinin, şiddetinin ve tedavisinin değerlendirilmesinde gereklidir.</a:t>
                      </a:r>
                      <a:endParaRPr lang="tr-TR" sz="1500" b="0" dirty="0">
                        <a:solidFill>
                          <a:schemeClr val="tx1"/>
                        </a:solidFill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1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 smtClean="0">
                          <a:effectLst/>
                        </a:rPr>
                        <a:t>Ang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121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Retrospective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Bravo </a:t>
                      </a: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monitoring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and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conventional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pH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catather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 smtClean="0">
                          <a:effectLst/>
                          <a:latin typeface="Nyala" panose="02000504070300020003" pitchFamily="2" charset="0"/>
                        </a:rPr>
                        <a:t>monitioring</a:t>
                      </a:r>
                      <a:endParaRPr lang="tr-TR" sz="21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522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Wireless kapsül iyi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tolere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edilmektedir. Her iki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modalitenin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de (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wireless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 ve </a:t>
                      </a:r>
                      <a:r>
                        <a:rPr lang="tr-TR" sz="1500" b="0" dirty="0" err="1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katater</a:t>
                      </a:r>
                      <a:r>
                        <a:rPr lang="tr-TR" sz="1500" b="0" dirty="0" smtClean="0">
                          <a:solidFill>
                            <a:schemeClr val="tx1"/>
                          </a:solidFill>
                          <a:effectLst/>
                          <a:latin typeface="Nyala" panose="02000504070300020003" pitchFamily="2" charset="0"/>
                          <a:ea typeface="Calibri"/>
                          <a:cs typeface="Times New Roman"/>
                        </a:rPr>
                        <a:t>) tanısal değeri eşittir.</a:t>
                      </a:r>
                    </a:p>
                  </a:txBody>
                  <a:tcPr marL="42082" marR="42082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>
                        <a:solidFill>
                          <a:schemeClr val="tx1"/>
                        </a:solidFill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3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 smtClean="0">
                          <a:effectLst/>
                        </a:rPr>
                        <a:t>Pritchett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39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Cohort</a:t>
                      </a:r>
                      <a:endParaRPr lang="tr-TR" sz="15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</a:rPr>
                        <a:t>MII-</a:t>
                      </a:r>
                      <a:r>
                        <a:rPr lang="tr-TR" sz="1500" dirty="0" err="1" smtClean="0">
                          <a:effectLst/>
                          <a:latin typeface="Nyala" panose="02000504070300020003" pitchFamily="2" charset="0"/>
                        </a:rPr>
                        <a:t>pH</a:t>
                      </a:r>
                      <a:r>
                        <a:rPr lang="tr-TR" sz="1500" dirty="0" smtClean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Monitoring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and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 Wireless </a:t>
                      </a: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pH</a:t>
                      </a:r>
                      <a:r>
                        <a:rPr lang="tr-TR" sz="1500" dirty="0">
                          <a:effectLst/>
                          <a:latin typeface="Nyala" panose="02000504070300020003" pitchFamily="2" charset="0"/>
                        </a:rPr>
                        <a:t> </a:t>
                      </a:r>
                      <a:r>
                        <a:rPr lang="tr-TR" sz="1500" dirty="0" err="1">
                          <a:effectLst/>
                          <a:latin typeface="Nyala" panose="02000504070300020003" pitchFamily="2" charset="0"/>
                        </a:rPr>
                        <a:t>Monitoring</a:t>
                      </a:r>
                      <a:endParaRPr lang="tr-TR" sz="21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3522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500" b="0" dirty="0" smtClean="0">
                        <a:solidFill>
                          <a:schemeClr val="tx1"/>
                        </a:solidFill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42082" marR="42082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Nyala" panose="02000504070300020003" pitchFamily="2" charset="0"/>
                        <a:ea typeface="Calibri"/>
                        <a:cs typeface="Times New Roman"/>
                      </a:endParaRPr>
                    </a:p>
                  </a:txBody>
                  <a:tcPr marL="56111" marR="56111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8973" name="Metin kutusu 1"/>
          <p:cNvSpPr txBox="1">
            <a:spLocks noChangeArrowheads="1"/>
          </p:cNvSpPr>
          <p:nvPr/>
        </p:nvSpPr>
        <p:spPr bwMode="auto">
          <a:xfrm>
            <a:off x="615554" y="2705101"/>
            <a:ext cx="7893844" cy="20313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tr-TR" altLang="tr-TR" sz="2100" dirty="0" err="1">
                <a:solidFill>
                  <a:schemeClr val="bg1"/>
                </a:solidFill>
                <a:latin typeface="Tw Cen MT" panose="020B0602020104020603" pitchFamily="34" charset="0"/>
              </a:rPr>
              <a:t>Refrakter</a:t>
            </a:r>
            <a:r>
              <a:rPr lang="tr-TR" altLang="tr-TR" sz="21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tr-TR" altLang="tr-TR" sz="2100" dirty="0" err="1">
                <a:solidFill>
                  <a:schemeClr val="bg1"/>
                </a:solidFill>
                <a:latin typeface="Tw Cen MT" panose="020B0602020104020603" pitchFamily="34" charset="0"/>
              </a:rPr>
              <a:t>reflü</a:t>
            </a:r>
            <a:r>
              <a:rPr lang="tr-TR" altLang="tr-TR" sz="2100" dirty="0">
                <a:solidFill>
                  <a:schemeClr val="bg1"/>
                </a:solidFill>
                <a:latin typeface="Tw Cen MT" panose="020B0602020104020603" pitchFamily="34" charset="0"/>
              </a:rPr>
              <a:t> hastalarında kombine </a:t>
            </a:r>
            <a:r>
              <a:rPr lang="tr-TR" altLang="tr-TR" sz="2100" dirty="0" err="1">
                <a:solidFill>
                  <a:schemeClr val="bg1"/>
                </a:solidFill>
                <a:latin typeface="Tw Cen MT" panose="020B0602020104020603" pitchFamily="34" charset="0"/>
              </a:rPr>
              <a:t>impedans</a:t>
            </a:r>
            <a:r>
              <a:rPr lang="tr-TR" altLang="tr-TR" sz="2100" dirty="0">
                <a:solidFill>
                  <a:schemeClr val="bg1"/>
                </a:solidFill>
                <a:latin typeface="Tw Cen MT" panose="020B0602020104020603" pitchFamily="34" charset="0"/>
              </a:rPr>
              <a:t>/</a:t>
            </a:r>
            <a:r>
              <a:rPr lang="tr-TR" altLang="tr-TR" sz="2100" dirty="0" err="1">
                <a:solidFill>
                  <a:schemeClr val="bg1"/>
                </a:solidFill>
                <a:latin typeface="Tw Cen MT" panose="020B0602020104020603" pitchFamily="34" charset="0"/>
              </a:rPr>
              <a:t>pH</a:t>
            </a:r>
            <a:r>
              <a:rPr lang="tr-TR" altLang="tr-TR" sz="21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tr-TR" altLang="tr-TR" sz="2100" dirty="0" err="1">
                <a:solidFill>
                  <a:schemeClr val="bg1"/>
                </a:solidFill>
                <a:latin typeface="Tw Cen MT" panose="020B0602020104020603" pitchFamily="34" charset="0"/>
              </a:rPr>
              <a:t>monitorizasyonu</a:t>
            </a:r>
            <a:r>
              <a:rPr lang="tr-TR" altLang="tr-TR" sz="21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tr-TR" altLang="tr-TR" sz="2100" dirty="0" err="1">
                <a:solidFill>
                  <a:schemeClr val="bg1"/>
                </a:solidFill>
                <a:latin typeface="Tw Cen MT" panose="020B0602020104020603" pitchFamily="34" charset="0"/>
              </a:rPr>
              <a:t>reflü</a:t>
            </a:r>
            <a:r>
              <a:rPr lang="tr-TR" altLang="tr-TR" sz="2100" dirty="0">
                <a:solidFill>
                  <a:schemeClr val="bg1"/>
                </a:solidFill>
                <a:latin typeface="Tw Cen MT" panose="020B0602020104020603" pitchFamily="34" charset="0"/>
              </a:rPr>
              <a:t> semptomlarını değerlendirmede tek başına en iyi stratejiyi sağlayabilir.</a:t>
            </a:r>
          </a:p>
        </p:txBody>
      </p:sp>
    </p:spTree>
    <p:extLst>
      <p:ext uri="{BB962C8B-B14F-4D97-AF65-F5344CB8AC3E}">
        <p14:creationId xmlns:p14="http://schemas.microsoft.com/office/powerpoint/2010/main" xmlns="" val="248190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7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Başlık 1"/>
          <p:cNvSpPr>
            <a:spLocks noGrp="1"/>
          </p:cNvSpPr>
          <p:nvPr>
            <p:ph type="title"/>
          </p:nvPr>
        </p:nvSpPr>
        <p:spPr>
          <a:xfrm>
            <a:off x="1558629" y="321670"/>
            <a:ext cx="6721078" cy="863204"/>
          </a:xfrm>
        </p:spPr>
        <p:txBody>
          <a:bodyPr/>
          <a:lstStyle/>
          <a:p>
            <a:r>
              <a:rPr lang="tr-TR" altLang="tr-TR" sz="2700" b="1" dirty="0" err="1">
                <a:solidFill>
                  <a:srgbClr val="0070C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pH-Metri</a:t>
            </a:r>
            <a:r>
              <a:rPr lang="tr-TR" altLang="tr-TR" sz="2700" b="1" dirty="0">
                <a:solidFill>
                  <a:srgbClr val="0070C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/ </a:t>
            </a:r>
            <a:r>
              <a:rPr lang="tr-TR" altLang="tr-TR" sz="2700" b="1" dirty="0" err="1">
                <a:solidFill>
                  <a:srgbClr val="0070C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İmpedans</a:t>
            </a:r>
            <a:endParaRPr lang="tr-TR" altLang="tr-TR" sz="2700" b="1" dirty="0">
              <a:solidFill>
                <a:srgbClr val="0070C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2125" y="1403797"/>
            <a:ext cx="8559236" cy="5164427"/>
          </a:xfrm>
        </p:spPr>
        <p:txBody>
          <a:bodyPr rtlCol="0">
            <a:normAutofit/>
          </a:bodyPr>
          <a:lstStyle/>
          <a:p>
            <a:pPr marL="257122" indent="-257122" algn="just" defTabSz="685658">
              <a:lnSpc>
                <a:spcPct val="150000"/>
              </a:lnSpc>
              <a:defRPr/>
            </a:pP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24 saatlik çok kanallı intraözofageal impedans-pH (24 h MII-pH) veya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pH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-metrik inceleme: </a:t>
            </a:r>
          </a:p>
          <a:p>
            <a:pPr marL="257122" indent="-257122" algn="just" defTabSz="685658">
              <a:lnSpc>
                <a:spcPct val="150000"/>
              </a:lnSpc>
              <a:defRPr/>
            </a:pPr>
            <a:r>
              <a:rPr lang="tr-TR" sz="2400" b="1" dirty="0">
                <a:latin typeface="Calibri" panose="020F0502020204030204" pitchFamily="34" charset="0"/>
                <a:cs typeface="Courier New" panose="02070309020205020404" pitchFamily="49" charset="0"/>
              </a:rPr>
              <a:t>Tedaviye refrakter ve endoskopik inceleme sonrasında GÖRH kanıtı saptanmayan olgularda kullanılması uygundur. (</a:t>
            </a: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Kanıt düzeyi: 1B</a:t>
            </a:r>
            <a:r>
              <a:rPr lang="tr-TR" sz="2400" b="1" dirty="0">
                <a:latin typeface="Calibri" panose="020F0502020204030204" pitchFamily="34" charset="0"/>
                <a:cs typeface="Courier New" panose="02070309020205020404" pitchFamily="49" charset="0"/>
              </a:rPr>
              <a:t>) </a:t>
            </a:r>
          </a:p>
          <a:p>
            <a:pPr marL="257122" indent="-257122" algn="just" defTabSz="685658">
              <a:lnSpc>
                <a:spcPct val="150000"/>
              </a:lnSpc>
              <a:defRPr/>
            </a:pP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24 saatlik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intraözofageal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pH-metri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monitorizasyonu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negatif saptanan ancak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reflü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semptomları devam  eden olgularda uzun süreli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wireless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pH-metri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monitorizasyonu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,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sensitiviteyi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ve tanı oranını artırmaktadır. (Kanıt düzeyi: 3B)</a:t>
            </a:r>
            <a:endParaRPr lang="tr-TR" sz="2000" dirty="0">
              <a:solidFill>
                <a:srgbClr val="FF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7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Başlık 1"/>
          <p:cNvSpPr>
            <a:spLocks noGrp="1"/>
          </p:cNvSpPr>
          <p:nvPr>
            <p:ph type="title"/>
          </p:nvPr>
        </p:nvSpPr>
        <p:spPr>
          <a:xfrm>
            <a:off x="1504355" y="393628"/>
            <a:ext cx="6172200" cy="971550"/>
          </a:xfrm>
        </p:spPr>
        <p:txBody>
          <a:bodyPr/>
          <a:lstStyle/>
          <a:p>
            <a:r>
              <a:rPr lang="tr-TR" altLang="tr-TR" sz="2700" b="1" dirty="0" err="1">
                <a:solidFill>
                  <a:srgbClr val="0070C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Manometri</a:t>
            </a:r>
            <a:endParaRPr lang="tr-TR" altLang="tr-TR" sz="2700" b="1" dirty="0">
              <a:solidFill>
                <a:srgbClr val="0070C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3635" y="1365177"/>
            <a:ext cx="8173640" cy="4546225"/>
          </a:xfrm>
        </p:spPr>
        <p:txBody>
          <a:bodyPr rtlCol="0">
            <a:noAutofit/>
          </a:bodyPr>
          <a:lstStyle/>
          <a:p>
            <a:pPr marL="257122" indent="-257122" algn="just" defTabSz="685658">
              <a:lnSpc>
                <a:spcPct val="150000"/>
              </a:lnSpc>
              <a:defRPr/>
            </a:pPr>
            <a:r>
              <a:rPr lang="tr-TR" sz="2400" b="1" dirty="0">
                <a:latin typeface="Calibri" panose="020F0502020204030204" pitchFamily="34" charset="0"/>
                <a:cs typeface="Courier New" panose="02070309020205020404" pitchFamily="49" charset="0"/>
              </a:rPr>
              <a:t>PPI </a:t>
            </a:r>
            <a:r>
              <a:rPr lang="tr-TR" sz="2400" b="1" dirty="0" err="1">
                <a:latin typeface="Calibri" panose="020F0502020204030204" pitchFamily="34" charset="0"/>
                <a:cs typeface="Courier New" panose="02070309020205020404" pitchFamily="49" charset="0"/>
              </a:rPr>
              <a:t>refrakter</a:t>
            </a:r>
            <a:r>
              <a:rPr lang="tr-TR" sz="2400" b="1" dirty="0">
                <a:latin typeface="Calibri" panose="020F0502020204030204" pitchFamily="34" charset="0"/>
                <a:cs typeface="Courier New" panose="02070309020205020404" pitchFamily="49" charset="0"/>
              </a:rPr>
              <a:t> hastalarda ayırıcı tanı yapılması için </a:t>
            </a:r>
            <a:r>
              <a:rPr lang="tr-TR" sz="2400" b="1" dirty="0" err="1">
                <a:latin typeface="Calibri" panose="020F0502020204030204" pitchFamily="34" charset="0"/>
                <a:cs typeface="Courier New" panose="02070309020205020404" pitchFamily="49" charset="0"/>
              </a:rPr>
              <a:t>özofageal</a:t>
            </a:r>
            <a:r>
              <a:rPr lang="tr-TR" sz="2400" b="1" dirty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tr-TR" sz="2400" b="1" dirty="0" err="1">
                <a:latin typeface="Calibri" panose="020F0502020204030204" pitchFamily="34" charset="0"/>
                <a:cs typeface="Courier New" panose="02070309020205020404" pitchFamily="49" charset="0"/>
              </a:rPr>
              <a:t>manometrik</a:t>
            </a:r>
            <a:r>
              <a:rPr lang="tr-TR" sz="2400" b="1" dirty="0">
                <a:latin typeface="Calibri" panose="020F0502020204030204" pitchFamily="34" charset="0"/>
                <a:cs typeface="Courier New" panose="02070309020205020404" pitchFamily="49" charset="0"/>
              </a:rPr>
              <a:t> inceleme yapılmalıdır</a:t>
            </a:r>
            <a:r>
              <a:rPr lang="tr-TR" sz="24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. (</a:t>
            </a: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Kanıt düzeyi: 3B</a:t>
            </a:r>
            <a:r>
              <a:rPr lang="tr-TR" sz="24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)</a:t>
            </a:r>
            <a:endParaRPr lang="tr-TR" sz="2400" b="1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257122" indent="-257122" algn="just" defTabSz="685658">
              <a:lnSpc>
                <a:spcPct val="150000"/>
              </a:lnSpc>
              <a:defRPr/>
            </a:pP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Reflü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cerrahisi öncesinde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özofageal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motilite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kusuru varlığının araştırılması için mutlaka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özofageal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manometrik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inceleme yapılmalıdır. (</a:t>
            </a:r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Kanıt düzeyi: 3B</a:t>
            </a:r>
            <a:r>
              <a:rPr lang="tr-TR" sz="2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)</a:t>
            </a:r>
            <a:endParaRPr lang="tr-TR" sz="20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257122" indent="-257122" algn="just" defTabSz="685658">
              <a:lnSpc>
                <a:spcPct val="150000"/>
              </a:lnSpc>
              <a:defRPr/>
            </a:pP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MII-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pH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ve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pH-metri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kataterinin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yerini belirlemek için gerekli olan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AÖS’i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saptamada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özofageal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manometrik</a:t>
            </a:r>
            <a:r>
              <a:rPr lang="tr-TR" sz="2000" dirty="0">
                <a:latin typeface="Calibri" panose="020F0502020204030204" pitchFamily="34" charset="0"/>
                <a:cs typeface="Courier New" panose="02070309020205020404" pitchFamily="49" charset="0"/>
              </a:rPr>
              <a:t> inceleme kullanılmalıdır. (Kanıt düzeyi: 5)</a:t>
            </a:r>
          </a:p>
        </p:txBody>
      </p:sp>
    </p:spTree>
    <p:extLst>
      <p:ext uri="{BB962C8B-B14F-4D97-AF65-F5344CB8AC3E}">
        <p14:creationId xmlns:p14="http://schemas.microsoft.com/office/powerpoint/2010/main" xmlns="" val="321281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Başlı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Tanı Yöntemleri</a:t>
            </a:r>
          </a:p>
        </p:txBody>
      </p:sp>
      <p:sp>
        <p:nvSpPr>
          <p:cNvPr id="22531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3200" b="1" dirty="0" smtClean="0">
                <a:solidFill>
                  <a:srgbClr val="FF0000"/>
                </a:solidFill>
              </a:rPr>
              <a:t>Semptom değerlendirme ölçekleri</a:t>
            </a:r>
          </a:p>
          <a:p>
            <a:r>
              <a:rPr lang="tr-TR" altLang="tr-TR" sz="3200" b="1" dirty="0" smtClean="0">
                <a:solidFill>
                  <a:srgbClr val="FF0000"/>
                </a:solidFill>
              </a:rPr>
              <a:t>Ampirik PPI testi</a:t>
            </a:r>
          </a:p>
          <a:p>
            <a:r>
              <a:rPr lang="tr-TR" altLang="tr-TR" sz="2000" dirty="0" smtClean="0"/>
              <a:t>Üst GI endoskopi</a:t>
            </a:r>
          </a:p>
          <a:p>
            <a:r>
              <a:rPr lang="tr-TR" altLang="tr-TR" sz="2000" dirty="0" err="1" smtClean="0"/>
              <a:t>Ambulatuvar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pH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monitörizasyonu</a:t>
            </a:r>
            <a:endParaRPr lang="tr-TR" altLang="tr-TR" sz="2000" dirty="0" smtClean="0"/>
          </a:p>
          <a:p>
            <a:r>
              <a:rPr lang="tr-TR" altLang="tr-TR" sz="2000" dirty="0" smtClean="0"/>
              <a:t>Çok kanallı </a:t>
            </a:r>
            <a:r>
              <a:rPr lang="tr-TR" altLang="tr-TR" sz="2000" dirty="0" err="1" smtClean="0"/>
              <a:t>intraluminal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impedans</a:t>
            </a:r>
            <a:r>
              <a:rPr lang="tr-TR" altLang="tr-TR" sz="2000" dirty="0" smtClean="0"/>
              <a:t> ölçümü</a:t>
            </a:r>
          </a:p>
          <a:p>
            <a:r>
              <a:rPr lang="tr-TR" altLang="tr-TR" sz="2000" dirty="0" err="1" smtClean="0"/>
              <a:t>Bilitec</a:t>
            </a:r>
            <a:endParaRPr lang="tr-TR" altLang="tr-TR" sz="2000" dirty="0" smtClean="0"/>
          </a:p>
          <a:p>
            <a:r>
              <a:rPr lang="tr-TR" altLang="tr-TR" sz="2000" dirty="0" err="1" smtClean="0"/>
              <a:t>Manometrik</a:t>
            </a:r>
            <a:r>
              <a:rPr lang="tr-TR" altLang="tr-TR" sz="2000" dirty="0" smtClean="0"/>
              <a:t> incelemeler </a:t>
            </a:r>
          </a:p>
          <a:p>
            <a:r>
              <a:rPr lang="tr-TR" altLang="tr-TR" sz="2000" dirty="0" smtClean="0"/>
              <a:t>Baryumlu </a:t>
            </a:r>
            <a:r>
              <a:rPr lang="tr-TR" altLang="tr-TR" sz="2000" dirty="0" err="1" smtClean="0"/>
              <a:t>grafiler</a:t>
            </a:r>
            <a:endParaRPr lang="tr-TR" altLang="tr-TR" sz="2000" dirty="0" smtClean="0"/>
          </a:p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19253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üz Bağlayıcı 6"/>
          <p:cNvCxnSpPr/>
          <p:nvPr/>
        </p:nvCxnSpPr>
        <p:spPr>
          <a:xfrm>
            <a:off x="1937773" y="1441325"/>
            <a:ext cx="48689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kdörtgen 13"/>
          <p:cNvSpPr/>
          <p:nvPr/>
        </p:nvSpPr>
        <p:spPr>
          <a:xfrm>
            <a:off x="904278" y="1865749"/>
            <a:ext cx="2203453" cy="4834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Normal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mukozal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görünüm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5795996" y="1877657"/>
            <a:ext cx="1995720" cy="485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 err="1">
                <a:latin typeface="Arial" pitchFamily="34" charset="0"/>
                <a:cs typeface="Arial" pitchFamily="34" charset="0"/>
              </a:rPr>
              <a:t>Barrett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özofagusu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797542" y="3356819"/>
            <a:ext cx="3119568" cy="379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 err="1">
                <a:latin typeface="Arial" pitchFamily="34" charset="0"/>
                <a:cs typeface="Arial" pitchFamily="34" charset="0"/>
              </a:rPr>
              <a:t>Primer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motilite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bozukluğu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4114494" y="3345951"/>
            <a:ext cx="2439853" cy="379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Normal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Motlilite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771784" y="4719638"/>
            <a:ext cx="2173717" cy="51778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Artmış asit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maruziyet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tr-TR" sz="1600" dirty="0" smtClean="0">
                <a:latin typeface="Arial" pitchFamily="34" charset="0"/>
                <a:cs typeface="Arial" pitchFamily="34" charset="0"/>
              </a:rPr>
              <a:t>zamanı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3065713" y="4688644"/>
            <a:ext cx="2857274" cy="52272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Normal asit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maruziyeti</a:t>
            </a:r>
            <a:endParaRPr lang="tr-TR" sz="16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Pozitif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reflü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- semptom  ilişkisi</a:t>
            </a:r>
          </a:p>
        </p:txBody>
      </p:sp>
      <p:sp>
        <p:nvSpPr>
          <p:cNvPr id="32" name="Dikdörtgen 31"/>
          <p:cNvSpPr/>
          <p:nvPr/>
        </p:nvSpPr>
        <p:spPr>
          <a:xfrm>
            <a:off x="6011373" y="4688645"/>
            <a:ext cx="2875050" cy="53098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Normal asit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maruziyeti</a:t>
            </a:r>
            <a:endParaRPr lang="tr-TR" sz="16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Negatif 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reflü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-semptom ilişkisi</a:t>
            </a:r>
          </a:p>
        </p:txBody>
      </p:sp>
      <p:cxnSp>
        <p:nvCxnSpPr>
          <p:cNvPr id="36" name="Düz Ok Bağlayıcısı 35"/>
          <p:cNvCxnSpPr/>
          <p:nvPr/>
        </p:nvCxnSpPr>
        <p:spPr>
          <a:xfrm>
            <a:off x="1202526" y="4449366"/>
            <a:ext cx="0" cy="270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Düz Ok Bağlayıcısı 39"/>
          <p:cNvCxnSpPr/>
          <p:nvPr/>
        </p:nvCxnSpPr>
        <p:spPr>
          <a:xfrm>
            <a:off x="4654154" y="3736782"/>
            <a:ext cx="0" cy="909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Düz Ok Bağlayıcısı 41"/>
          <p:cNvCxnSpPr/>
          <p:nvPr/>
        </p:nvCxnSpPr>
        <p:spPr>
          <a:xfrm>
            <a:off x="7549385" y="4449366"/>
            <a:ext cx="0" cy="270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9" name="Metin kutusu 51"/>
          <p:cNvSpPr txBox="1">
            <a:spLocks noChangeArrowheads="1"/>
          </p:cNvSpPr>
          <p:nvPr/>
        </p:nvSpPr>
        <p:spPr bwMode="auto">
          <a:xfrm>
            <a:off x="2555132" y="343615"/>
            <a:ext cx="47551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Pirozis</a:t>
            </a:r>
            <a:r>
              <a:rPr lang="tr-TR" alt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+/- </a:t>
            </a:r>
            <a:r>
              <a:rPr lang="tr-TR" alt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regürjitasyon</a:t>
            </a:r>
            <a:endParaRPr lang="tr-TR" alt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2192086" y="2575164"/>
            <a:ext cx="2930448" cy="414495"/>
          </a:xfrm>
          <a:prstGeom prst="rect">
            <a:avLst/>
          </a:prstGeom>
          <a:solidFill>
            <a:srgbClr val="FEFEB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 err="1">
                <a:latin typeface="Arial" pitchFamily="34" charset="0"/>
                <a:cs typeface="Arial" pitchFamily="34" charset="0"/>
              </a:rPr>
              <a:t>Özofageal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manometri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1153069" y="3081890"/>
            <a:ext cx="48085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1926287" y="1461415"/>
            <a:ext cx="0" cy="3896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5979063" y="3072225"/>
            <a:ext cx="0" cy="2845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62112" y="4449366"/>
            <a:ext cx="63720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ikdörtgen 34"/>
          <p:cNvSpPr/>
          <p:nvPr/>
        </p:nvSpPr>
        <p:spPr>
          <a:xfrm>
            <a:off x="4752303" y="3832403"/>
            <a:ext cx="4031089" cy="487186"/>
          </a:xfrm>
          <a:prstGeom prst="rect">
            <a:avLst/>
          </a:prstGeom>
          <a:solidFill>
            <a:srgbClr val="FEFEB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24 saat PH(+/-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impedans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)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monitorizasyonu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3531676" y="1883611"/>
            <a:ext cx="1590858" cy="485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 err="1">
                <a:latin typeface="Arial" pitchFamily="34" charset="0"/>
                <a:cs typeface="Arial" pitchFamily="34" charset="0"/>
              </a:rPr>
              <a:t>Özofajit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Dikdörtgen 40"/>
          <p:cNvSpPr/>
          <p:nvPr/>
        </p:nvSpPr>
        <p:spPr>
          <a:xfrm>
            <a:off x="4375484" y="938640"/>
            <a:ext cx="2155235" cy="445724"/>
          </a:xfrm>
          <a:prstGeom prst="rect">
            <a:avLst/>
          </a:prstGeom>
          <a:solidFill>
            <a:srgbClr val="FEFEB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Endoskopi</a:t>
            </a:r>
          </a:p>
        </p:txBody>
      </p:sp>
      <p:cxnSp>
        <p:nvCxnSpPr>
          <p:cNvPr id="33" name="Düz Bağlayıcı 32"/>
          <p:cNvCxnSpPr/>
          <p:nvPr/>
        </p:nvCxnSpPr>
        <p:spPr>
          <a:xfrm>
            <a:off x="1920652" y="2349883"/>
            <a:ext cx="0" cy="733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Düz Ok Bağlayıcısı 45"/>
          <p:cNvCxnSpPr/>
          <p:nvPr/>
        </p:nvCxnSpPr>
        <p:spPr>
          <a:xfrm>
            <a:off x="2216944" y="5228823"/>
            <a:ext cx="0" cy="4504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Düz Ok Bağlayıcısı 47"/>
          <p:cNvCxnSpPr/>
          <p:nvPr/>
        </p:nvCxnSpPr>
        <p:spPr>
          <a:xfrm>
            <a:off x="4654154" y="5228823"/>
            <a:ext cx="0" cy="4933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Düz Ok Bağlayıcısı 49"/>
          <p:cNvCxnSpPr/>
          <p:nvPr/>
        </p:nvCxnSpPr>
        <p:spPr>
          <a:xfrm>
            <a:off x="7141369" y="5228823"/>
            <a:ext cx="0" cy="467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Dikdörtgen 52"/>
          <p:cNvSpPr/>
          <p:nvPr/>
        </p:nvSpPr>
        <p:spPr>
          <a:xfrm>
            <a:off x="1263060" y="5703409"/>
            <a:ext cx="1975735" cy="617792"/>
          </a:xfrm>
          <a:prstGeom prst="rect">
            <a:avLst/>
          </a:prstGeom>
          <a:solidFill>
            <a:srgbClr val="FF6C4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latin typeface="Arial" pitchFamily="34" charset="0"/>
                <a:cs typeface="Arial" pitchFamily="34" charset="0"/>
              </a:rPr>
              <a:t>NERH</a:t>
            </a:r>
          </a:p>
        </p:txBody>
      </p:sp>
      <p:sp>
        <p:nvSpPr>
          <p:cNvPr id="54" name="Dikdörtgen 53"/>
          <p:cNvSpPr/>
          <p:nvPr/>
        </p:nvSpPr>
        <p:spPr>
          <a:xfrm>
            <a:off x="3475280" y="5755796"/>
            <a:ext cx="2471699" cy="617792"/>
          </a:xfrm>
          <a:prstGeom prst="rect">
            <a:avLst/>
          </a:prstGeom>
          <a:solidFill>
            <a:srgbClr val="FF6C4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 err="1">
                <a:latin typeface="Arial" pitchFamily="34" charset="0"/>
                <a:cs typeface="Arial" pitchFamily="34" charset="0"/>
              </a:rPr>
              <a:t>Hipersensitif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>
                <a:latin typeface="Arial" pitchFamily="34" charset="0"/>
                <a:cs typeface="Arial" pitchFamily="34" charset="0"/>
              </a:rPr>
              <a:t>özofagus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Dikdörtgen 54"/>
          <p:cNvSpPr/>
          <p:nvPr/>
        </p:nvSpPr>
        <p:spPr>
          <a:xfrm>
            <a:off x="6187485" y="5733174"/>
            <a:ext cx="2209539" cy="617792"/>
          </a:xfrm>
          <a:prstGeom prst="rect">
            <a:avLst/>
          </a:prstGeom>
          <a:solidFill>
            <a:srgbClr val="FF6C4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latin typeface="Arial" pitchFamily="34" charset="0"/>
                <a:cs typeface="Arial" pitchFamily="34" charset="0"/>
              </a:rPr>
              <a:t>Fonksiyonel </a:t>
            </a:r>
            <a:r>
              <a:rPr lang="tr-TR" b="1" dirty="0" err="1">
                <a:latin typeface="Arial" pitchFamily="34" charset="0"/>
                <a:cs typeface="Arial" pitchFamily="34" charset="0"/>
              </a:rPr>
              <a:t>pirozis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Düz Ok Bağlayıcısı 60"/>
          <p:cNvCxnSpPr/>
          <p:nvPr/>
        </p:nvCxnSpPr>
        <p:spPr>
          <a:xfrm>
            <a:off x="4114494" y="819205"/>
            <a:ext cx="0" cy="10318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Düz Ok Bağlayıcısı 62"/>
          <p:cNvCxnSpPr/>
          <p:nvPr/>
        </p:nvCxnSpPr>
        <p:spPr>
          <a:xfrm>
            <a:off x="1153069" y="3083872"/>
            <a:ext cx="0" cy="2729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09" name="Düz Ok Bağlayıcısı 17408"/>
          <p:cNvCxnSpPr/>
          <p:nvPr/>
        </p:nvCxnSpPr>
        <p:spPr>
          <a:xfrm>
            <a:off x="6793856" y="1440684"/>
            <a:ext cx="0" cy="4103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0011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434" y="1900930"/>
            <a:ext cx="8587017" cy="307112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4279006" y="3175448"/>
            <a:ext cx="4344929" cy="19511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6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Semptomlar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Ses kısıklığı</a:t>
            </a:r>
          </a:p>
          <a:p>
            <a:r>
              <a:rPr lang="tr-TR" dirty="0" err="1" smtClean="0"/>
              <a:t>Disfoni</a:t>
            </a:r>
            <a:endParaRPr lang="tr-TR" dirty="0" smtClean="0"/>
          </a:p>
          <a:p>
            <a:r>
              <a:rPr lang="tr-TR" dirty="0" smtClean="0"/>
              <a:t>Boğazda ağrı ve yanma</a:t>
            </a:r>
          </a:p>
          <a:p>
            <a:r>
              <a:rPr lang="tr-TR" dirty="0" smtClean="0"/>
              <a:t>Sık boğaz temizleme</a:t>
            </a:r>
          </a:p>
          <a:p>
            <a:r>
              <a:rPr lang="tr-TR" dirty="0" smtClean="0"/>
              <a:t>Kronik öksürük</a:t>
            </a:r>
          </a:p>
          <a:p>
            <a:r>
              <a:rPr lang="tr-TR" dirty="0" err="1" smtClean="0"/>
              <a:t>Globus</a:t>
            </a:r>
            <a:r>
              <a:rPr lang="tr-TR" dirty="0" smtClean="0"/>
              <a:t> ve </a:t>
            </a:r>
            <a:r>
              <a:rPr lang="tr-TR" dirty="0" err="1" smtClean="0"/>
              <a:t>apne</a:t>
            </a:r>
            <a:endParaRPr lang="tr-TR" dirty="0" smtClean="0"/>
          </a:p>
          <a:p>
            <a:r>
              <a:rPr lang="tr-TR" dirty="0" err="1" smtClean="0"/>
              <a:t>Laringospazm</a:t>
            </a:r>
            <a:endParaRPr lang="tr-TR" dirty="0" smtClean="0"/>
          </a:p>
          <a:p>
            <a:r>
              <a:rPr lang="tr-TR" dirty="0" err="1" smtClean="0"/>
              <a:t>Disfaji</a:t>
            </a:r>
            <a:endParaRPr lang="tr-TR" dirty="0" smtClean="0"/>
          </a:p>
          <a:p>
            <a:r>
              <a:rPr lang="tr-TR" dirty="0" err="1" smtClean="0"/>
              <a:t>Postnazal</a:t>
            </a:r>
            <a:r>
              <a:rPr lang="tr-TR" dirty="0" smtClean="0"/>
              <a:t> akıntı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3493" y="1781651"/>
            <a:ext cx="3571875" cy="38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025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err="1"/>
              <a:t>Ekstraözofageal</a:t>
            </a:r>
            <a:r>
              <a:rPr lang="tr-TR" sz="3000" dirty="0"/>
              <a:t> (</a:t>
            </a:r>
            <a:r>
              <a:rPr lang="tr-TR" sz="3000" dirty="0" err="1"/>
              <a:t>Atipik</a:t>
            </a:r>
            <a:r>
              <a:rPr lang="tr-TR" sz="3000" dirty="0"/>
              <a:t> GÖRH): İlişkisi Kanıtlanmış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648301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GÖRH ve bu sendromların belirtileriyle arasında ilişki vardır</a:t>
            </a:r>
          </a:p>
          <a:p>
            <a:r>
              <a:rPr lang="tr-TR" dirty="0" smtClean="0"/>
              <a:t>Tipik </a:t>
            </a:r>
            <a:r>
              <a:rPr lang="tr-TR" dirty="0" err="1" smtClean="0"/>
              <a:t>özofageal</a:t>
            </a:r>
            <a:r>
              <a:rPr lang="tr-TR" dirty="0" smtClean="0"/>
              <a:t> sendrom bulguları olmadan izole görülmez (Nadir)</a:t>
            </a:r>
          </a:p>
          <a:p>
            <a:r>
              <a:rPr lang="tr-TR" dirty="0" err="1" smtClean="0"/>
              <a:t>Multifaktöryeldir</a:t>
            </a:r>
            <a:r>
              <a:rPr lang="tr-TR" dirty="0" smtClean="0"/>
              <a:t>, GÖRH potansiyel artırıcı faktörlerden biridir</a:t>
            </a:r>
          </a:p>
          <a:p>
            <a:r>
              <a:rPr lang="tr-TR" dirty="0" err="1" smtClean="0"/>
              <a:t>Antireflü</a:t>
            </a:r>
            <a:r>
              <a:rPr lang="tr-TR" dirty="0" smtClean="0"/>
              <a:t> tedavinin faydasına ait yeterli veri yoktur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628650" y="4114800"/>
            <a:ext cx="7886700" cy="166199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chemeClr val="bg1"/>
                </a:solidFill>
              </a:rPr>
              <a:t>Gastroenterologdan beklenen</a:t>
            </a:r>
          </a:p>
          <a:p>
            <a:pPr algn="ctr"/>
            <a:r>
              <a:rPr lang="tr-TR" sz="2400" dirty="0">
                <a:solidFill>
                  <a:schemeClr val="bg1"/>
                </a:solidFill>
              </a:rPr>
              <a:t>GÖRH ün semptomlara etkisi (Varsa)</a:t>
            </a:r>
          </a:p>
          <a:p>
            <a:pPr algn="ctr"/>
            <a:r>
              <a:rPr lang="tr-TR" sz="2400" dirty="0">
                <a:solidFill>
                  <a:schemeClr val="bg1"/>
                </a:solidFill>
              </a:rPr>
              <a:t>GÖRH testleri</a:t>
            </a:r>
          </a:p>
          <a:p>
            <a:pPr algn="ctr"/>
            <a:r>
              <a:rPr lang="tr-TR" sz="2400" dirty="0" err="1">
                <a:solidFill>
                  <a:schemeClr val="bg1"/>
                </a:solidFill>
              </a:rPr>
              <a:t>Antireflü</a:t>
            </a:r>
            <a:r>
              <a:rPr lang="tr-TR" sz="2400" dirty="0">
                <a:solidFill>
                  <a:schemeClr val="bg1"/>
                </a:solidFill>
              </a:rPr>
              <a:t> tedavi fayda sağlar mı?</a:t>
            </a:r>
          </a:p>
        </p:txBody>
      </p:sp>
    </p:spTree>
    <p:extLst>
      <p:ext uri="{BB962C8B-B14F-4D97-AF65-F5344CB8AC3E}">
        <p14:creationId xmlns:p14="http://schemas.microsoft.com/office/powerpoint/2010/main" xmlns="" val="257266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Laringofaringeal</a:t>
            </a:r>
            <a:r>
              <a:rPr lang="tr-TR" dirty="0" smtClean="0"/>
              <a:t> </a:t>
            </a:r>
            <a:r>
              <a:rPr lang="tr-TR" dirty="0" err="1" smtClean="0"/>
              <a:t>reflü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KKB uzmanlarının en sevdiği tanı </a:t>
            </a:r>
          </a:p>
          <a:p>
            <a:r>
              <a:rPr lang="tr-TR" dirty="0" smtClean="0"/>
              <a:t>Hastalar karşımıza bu tanı ile geliyor</a:t>
            </a:r>
          </a:p>
          <a:p>
            <a:r>
              <a:rPr lang="tr-TR" dirty="0" smtClean="0"/>
              <a:t>İlk yapılması gereken semptomların tekrar gözden geçirilmesi</a:t>
            </a:r>
          </a:p>
          <a:p>
            <a:r>
              <a:rPr lang="tr-TR" dirty="0" smtClean="0"/>
              <a:t>Gastroenterologlar hastada GÖRH tanısına yapışmamalı</a:t>
            </a:r>
          </a:p>
          <a:p>
            <a:r>
              <a:rPr lang="tr-TR" dirty="0" smtClean="0"/>
              <a:t>Sorulması gereken soru</a:t>
            </a:r>
          </a:p>
          <a:p>
            <a:pPr lvl="1"/>
            <a:r>
              <a:rPr lang="tr-TR" dirty="0" smtClean="0"/>
              <a:t>«Hastanın </a:t>
            </a:r>
            <a:r>
              <a:rPr lang="tr-TR" dirty="0" err="1" smtClean="0"/>
              <a:t>reflüsü</a:t>
            </a:r>
            <a:r>
              <a:rPr lang="tr-TR" dirty="0" smtClean="0"/>
              <a:t> var mı?» Değil</a:t>
            </a:r>
          </a:p>
          <a:p>
            <a:pPr lvl="1"/>
            <a:r>
              <a:rPr lang="tr-TR" dirty="0" smtClean="0"/>
              <a:t>«Hastanın GÖRH varsa bile bu şikayetleri açıklar mı?» olmalı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7491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Laringoskopi</a:t>
            </a:r>
            <a:r>
              <a:rPr lang="tr-TR" dirty="0" smtClean="0"/>
              <a:t> bulguları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Subglottik</a:t>
            </a:r>
            <a:r>
              <a:rPr lang="tr-TR" dirty="0" smtClean="0"/>
              <a:t> ödem</a:t>
            </a:r>
          </a:p>
          <a:p>
            <a:r>
              <a:rPr lang="tr-TR" dirty="0" err="1" smtClean="0"/>
              <a:t>Venrtiküler</a:t>
            </a:r>
            <a:r>
              <a:rPr lang="tr-TR" dirty="0" smtClean="0"/>
              <a:t> </a:t>
            </a:r>
            <a:r>
              <a:rPr lang="tr-TR" dirty="0" err="1" smtClean="0"/>
              <a:t>obliterasyon</a:t>
            </a:r>
            <a:endParaRPr lang="tr-TR" dirty="0" smtClean="0"/>
          </a:p>
          <a:p>
            <a:r>
              <a:rPr lang="tr-TR" dirty="0" err="1" smtClean="0"/>
              <a:t>Eritem</a:t>
            </a:r>
            <a:endParaRPr lang="tr-TR" dirty="0" smtClean="0"/>
          </a:p>
          <a:p>
            <a:r>
              <a:rPr lang="tr-TR" dirty="0" smtClean="0"/>
              <a:t>Vokal </a:t>
            </a:r>
            <a:r>
              <a:rPr lang="tr-TR" dirty="0" err="1" smtClean="0"/>
              <a:t>kord</a:t>
            </a:r>
            <a:r>
              <a:rPr lang="tr-TR" dirty="0" smtClean="0"/>
              <a:t> ödemi</a:t>
            </a:r>
          </a:p>
          <a:p>
            <a:r>
              <a:rPr lang="tr-TR" dirty="0" err="1" smtClean="0"/>
              <a:t>Laringeal</a:t>
            </a:r>
            <a:r>
              <a:rPr lang="tr-TR" dirty="0" smtClean="0"/>
              <a:t> ödem</a:t>
            </a:r>
          </a:p>
          <a:p>
            <a:r>
              <a:rPr lang="tr-TR" dirty="0" err="1" smtClean="0"/>
              <a:t>Posterior</a:t>
            </a:r>
            <a:r>
              <a:rPr lang="tr-TR" dirty="0" smtClean="0"/>
              <a:t> </a:t>
            </a:r>
            <a:r>
              <a:rPr lang="tr-TR" dirty="0" err="1" smtClean="0"/>
              <a:t>komissür</a:t>
            </a:r>
            <a:r>
              <a:rPr lang="tr-TR" dirty="0" smtClean="0"/>
              <a:t> </a:t>
            </a:r>
            <a:r>
              <a:rPr lang="tr-TR" dirty="0" err="1" smtClean="0"/>
              <a:t>hiprtrofisi</a:t>
            </a:r>
            <a:endParaRPr lang="tr-TR" dirty="0" smtClean="0"/>
          </a:p>
          <a:p>
            <a:r>
              <a:rPr lang="tr-TR" dirty="0" err="1" smtClean="0"/>
              <a:t>Granülom</a:t>
            </a:r>
            <a:r>
              <a:rPr lang="tr-TR" dirty="0" smtClean="0"/>
              <a:t> ve </a:t>
            </a:r>
            <a:r>
              <a:rPr lang="tr-TR" dirty="0" err="1" smtClean="0"/>
              <a:t>granülasyon</a:t>
            </a:r>
            <a:r>
              <a:rPr lang="tr-TR" dirty="0" smtClean="0"/>
              <a:t> dokusu</a:t>
            </a:r>
          </a:p>
          <a:p>
            <a:r>
              <a:rPr lang="tr-TR" dirty="0" err="1" smtClean="0"/>
              <a:t>Endolaringeal</a:t>
            </a:r>
            <a:r>
              <a:rPr lang="tr-TR" dirty="0" smtClean="0"/>
              <a:t> mukus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97205" y="2858346"/>
            <a:ext cx="6303645" cy="13388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700" dirty="0" err="1">
                <a:solidFill>
                  <a:schemeClr val="bg1"/>
                </a:solidFill>
              </a:rPr>
              <a:t>Laringoskopinin</a:t>
            </a:r>
            <a:r>
              <a:rPr lang="tr-TR" sz="2700" dirty="0">
                <a:solidFill>
                  <a:schemeClr val="bg1"/>
                </a:solidFill>
              </a:rPr>
              <a:t> tanıdaki yeri kısıtlı</a:t>
            </a:r>
          </a:p>
          <a:p>
            <a:r>
              <a:rPr lang="tr-TR" sz="2700" dirty="0">
                <a:solidFill>
                  <a:schemeClr val="bg1"/>
                </a:solidFill>
              </a:rPr>
              <a:t>Normal bireylerin %83-93 ünde bu bulgular bulunabilir</a:t>
            </a:r>
          </a:p>
        </p:txBody>
      </p:sp>
      <p:sp>
        <p:nvSpPr>
          <p:cNvPr id="5" name="AutoShape 2" descr="subglottic edema ile ilgili görsel sonucu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0850" y="1131094"/>
            <a:ext cx="1714500" cy="1143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0850" y="2375297"/>
            <a:ext cx="1714500" cy="114092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6175" y="3563733"/>
            <a:ext cx="1699175" cy="124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10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3005" y="1103060"/>
            <a:ext cx="6779329" cy="47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50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342" y="437882"/>
            <a:ext cx="8675482" cy="294472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915" y="3522266"/>
            <a:ext cx="8850174" cy="241489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483" y="6291625"/>
            <a:ext cx="3590091" cy="19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60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</a:t>
            </a:r>
            <a:r>
              <a:rPr lang="tr-TR" dirty="0" smtClean="0"/>
              <a:t>errahi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3487" y="1519708"/>
            <a:ext cx="8512936" cy="5035638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Tedaviye yanıt alınamayan GÖRH komplikasyonları varlığında </a:t>
            </a:r>
            <a:endParaRPr lang="tr-TR" dirty="0"/>
          </a:p>
          <a:p>
            <a:pPr lvl="1"/>
            <a:r>
              <a:rPr lang="tr-TR" dirty="0" err="1" smtClean="0"/>
              <a:t>Özofajit</a:t>
            </a:r>
            <a:endParaRPr lang="tr-TR" dirty="0"/>
          </a:p>
          <a:p>
            <a:pPr lvl="1"/>
            <a:r>
              <a:rPr lang="tr-TR" dirty="0" smtClean="0"/>
              <a:t>Darlık</a:t>
            </a:r>
            <a:endParaRPr lang="tr-TR" dirty="0"/>
          </a:p>
          <a:p>
            <a:pPr lvl="1"/>
            <a:r>
              <a:rPr lang="tr-TR" dirty="0" smtClean="0"/>
              <a:t>Tekrarlayan </a:t>
            </a:r>
            <a:r>
              <a:rPr lang="tr-TR" dirty="0" err="1" smtClean="0"/>
              <a:t>aspirasyon</a:t>
            </a:r>
            <a:r>
              <a:rPr lang="tr-TR" dirty="0" smtClean="0"/>
              <a:t> ve </a:t>
            </a:r>
            <a:r>
              <a:rPr lang="tr-TR" dirty="0" err="1" smtClean="0"/>
              <a:t>pnömoni</a:t>
            </a:r>
            <a:endParaRPr lang="tr-TR" dirty="0"/>
          </a:p>
          <a:p>
            <a:pPr lvl="1"/>
            <a:r>
              <a:rPr lang="tr-TR" dirty="0" err="1" smtClean="0"/>
              <a:t>Barrett</a:t>
            </a:r>
            <a:r>
              <a:rPr lang="tr-TR" dirty="0" smtClean="0"/>
              <a:t> </a:t>
            </a:r>
            <a:r>
              <a:rPr lang="tr-TR" dirty="0" err="1" smtClean="0"/>
              <a:t>özofagusu</a:t>
            </a:r>
            <a:endParaRPr lang="tr-TR" dirty="0"/>
          </a:p>
          <a:p>
            <a:r>
              <a:rPr lang="tr-TR" dirty="0" smtClean="0"/>
              <a:t>Maksimum tedaviye rağmen şikayetlerin devam etmesi</a:t>
            </a:r>
            <a:endParaRPr lang="tr-TR" dirty="0"/>
          </a:p>
          <a:p>
            <a:r>
              <a:rPr lang="tr-TR" dirty="0" err="1" smtClean="0"/>
              <a:t>Semptomatik</a:t>
            </a:r>
            <a:r>
              <a:rPr lang="tr-TR" dirty="0" smtClean="0"/>
              <a:t> </a:t>
            </a:r>
            <a:r>
              <a:rPr lang="tr-TR" dirty="0" err="1" smtClean="0"/>
              <a:t>paraözofageal</a:t>
            </a:r>
            <a:r>
              <a:rPr lang="tr-TR" dirty="0" smtClean="0"/>
              <a:t> </a:t>
            </a:r>
            <a:r>
              <a:rPr lang="tr-TR" dirty="0" err="1" smtClean="0"/>
              <a:t>herni</a:t>
            </a:r>
            <a:endParaRPr lang="tr-TR" dirty="0"/>
          </a:p>
          <a:p>
            <a:r>
              <a:rPr lang="tr-TR" dirty="0" smtClean="0"/>
              <a:t>Uzun süre PPI almak istemeyen hastalar</a:t>
            </a:r>
            <a:endParaRPr lang="tr-TR" dirty="0"/>
          </a:p>
          <a:p>
            <a:pPr lvl="1"/>
            <a:r>
              <a:rPr lang="tr-TR" dirty="0" smtClean="0"/>
              <a:t>Maddi yük</a:t>
            </a:r>
            <a:endParaRPr lang="tr-TR" dirty="0"/>
          </a:p>
          <a:p>
            <a:pPr lvl="1"/>
            <a:r>
              <a:rPr lang="tr-TR" dirty="0" smtClean="0"/>
              <a:t>Hayat tarzı olarak ilaç almak istemeyen</a:t>
            </a:r>
            <a:endParaRPr lang="tr-TR" dirty="0"/>
          </a:p>
          <a:p>
            <a:pPr lvl="1"/>
            <a:r>
              <a:rPr lang="tr-TR" dirty="0" smtClean="0"/>
              <a:t>Genç hastalar</a:t>
            </a:r>
            <a:endParaRPr lang="tr-TR" dirty="0"/>
          </a:p>
          <a:p>
            <a:r>
              <a:rPr lang="tr-TR" dirty="0" smtClean="0"/>
              <a:t>İlaç yan etkisi veya tedaviyi </a:t>
            </a:r>
            <a:r>
              <a:rPr lang="tr-TR" dirty="0" err="1" smtClean="0"/>
              <a:t>tolere</a:t>
            </a:r>
            <a:r>
              <a:rPr lang="tr-TR" dirty="0" smtClean="0"/>
              <a:t> edemeyen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1161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933" y="360608"/>
            <a:ext cx="8341389" cy="62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26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Semptomlar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Pirosiz</a:t>
            </a:r>
            <a:r>
              <a:rPr lang="tr-TR" dirty="0" smtClean="0"/>
              <a:t> (</a:t>
            </a:r>
            <a:r>
              <a:rPr lang="tr-TR" dirty="0" err="1" smtClean="0"/>
              <a:t>Heartburn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Sternum</a:t>
            </a:r>
            <a:r>
              <a:rPr lang="tr-TR" dirty="0" smtClean="0"/>
              <a:t> arkasında yanma veya rahatsızlık</a:t>
            </a:r>
          </a:p>
          <a:p>
            <a:r>
              <a:rPr lang="tr-TR" dirty="0" smtClean="0"/>
              <a:t>Yemek sonrası artar</a:t>
            </a:r>
          </a:p>
          <a:p>
            <a:r>
              <a:rPr lang="tr-TR" dirty="0" smtClean="0"/>
              <a:t>Hastanın neyi anladığından emin olun</a:t>
            </a:r>
          </a:p>
          <a:p>
            <a:r>
              <a:rPr lang="tr-TR" dirty="0" smtClean="0"/>
              <a:t>Bazı dillerde karşılığı yok</a:t>
            </a:r>
          </a:p>
          <a:p>
            <a:r>
              <a:rPr lang="tr-TR" dirty="0" smtClean="0"/>
              <a:t>Sık görülüyor hastaların %18 i haftada bir</a:t>
            </a:r>
          </a:p>
          <a:p>
            <a:r>
              <a:rPr lang="tr-TR" dirty="0" smtClean="0"/>
              <a:t>GÖRHEN de </a:t>
            </a:r>
            <a:r>
              <a:rPr lang="tr-TR" dirty="0" err="1" smtClean="0"/>
              <a:t>pirozis</a:t>
            </a:r>
            <a:r>
              <a:rPr lang="tr-TR" dirty="0" smtClean="0"/>
              <a:t> %9.3</a:t>
            </a:r>
          </a:p>
          <a:p>
            <a:r>
              <a:rPr lang="tr-TR" dirty="0" err="1" smtClean="0"/>
              <a:t>Yönem</a:t>
            </a:r>
            <a:r>
              <a:rPr lang="tr-TR" dirty="0" smtClean="0"/>
              <a:t> ve ark. %14.8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8377" y="262095"/>
            <a:ext cx="2253803" cy="182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491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628" y="2355483"/>
            <a:ext cx="3089708" cy="399661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8334" y="2128333"/>
            <a:ext cx="4667807" cy="371135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3327" y="644237"/>
            <a:ext cx="6212362" cy="1603387"/>
          </a:xfrm>
          <a:prstGeom prst="rect">
            <a:avLst/>
          </a:prstGeom>
        </p:spPr>
      </p:pic>
      <p:sp>
        <p:nvSpPr>
          <p:cNvPr id="6" name="Unvan 4"/>
          <p:cNvSpPr>
            <a:spLocks noGrp="1"/>
          </p:cNvSpPr>
          <p:nvPr>
            <p:ph type="title"/>
          </p:nvPr>
        </p:nvSpPr>
        <p:spPr>
          <a:xfrm>
            <a:off x="3730336" y="5403649"/>
            <a:ext cx="3623793" cy="1325563"/>
          </a:xfrm>
        </p:spPr>
        <p:txBody>
          <a:bodyPr/>
          <a:lstStyle/>
          <a:p>
            <a:r>
              <a:rPr lang="tr-TR" dirty="0" smtClean="0"/>
              <a:t>Teşekkürler……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5891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Regürjitasyon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690688"/>
            <a:ext cx="5437299" cy="499344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Mide içeriğinin ağız veya </a:t>
            </a:r>
            <a:r>
              <a:rPr lang="tr-TR" dirty="0" err="1" smtClean="0"/>
              <a:t>hipofarikse</a:t>
            </a:r>
            <a:r>
              <a:rPr lang="tr-TR" dirty="0" smtClean="0"/>
              <a:t> gelmesi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«Ağıza acı su gelmesi» olarak tarif edilir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Ülkemizdeki </a:t>
            </a:r>
            <a:r>
              <a:rPr lang="tr-TR" dirty="0" err="1" smtClean="0"/>
              <a:t>reflü</a:t>
            </a:r>
            <a:r>
              <a:rPr lang="tr-TR" dirty="0" smtClean="0"/>
              <a:t> hastalarında en sık görülen semptom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Sıklık %16 </a:t>
            </a:r>
            <a:r>
              <a:rPr lang="tr-TR" dirty="0" smtClean="0">
                <a:solidFill>
                  <a:srgbClr val="FF0000"/>
                </a:solidFill>
              </a:rPr>
              <a:t>– 23 </a:t>
            </a:r>
            <a:r>
              <a:rPr lang="tr-TR" dirty="0" smtClean="0"/>
              <a:t>arasında değişiyor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Batı toplumlarında daha az</a:t>
            </a:r>
          </a:p>
          <a:p>
            <a:pPr lvl="1">
              <a:lnSpc>
                <a:spcPct val="150000"/>
              </a:lnSpc>
            </a:pPr>
            <a:r>
              <a:rPr lang="tr-TR" dirty="0" err="1" smtClean="0"/>
              <a:t>Örn</a:t>
            </a:r>
            <a:r>
              <a:rPr lang="tr-TR" dirty="0" smtClean="0"/>
              <a:t> İspanya da % 0.1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5949" y="1758168"/>
            <a:ext cx="28575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03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Semptomdan tanıya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558344"/>
            <a:ext cx="4659178" cy="50098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Hastalarda semptomlar küme halinde bulunur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Baskın semptomu öğrenmeye çalışın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Montreal toplantısında tipik </a:t>
            </a:r>
            <a:r>
              <a:rPr lang="tr-TR" dirty="0" err="1" smtClean="0"/>
              <a:t>reflü</a:t>
            </a:r>
            <a:r>
              <a:rPr lang="tr-TR" dirty="0" smtClean="0"/>
              <a:t> semptomları</a:t>
            </a:r>
          </a:p>
          <a:p>
            <a:pPr lvl="1">
              <a:lnSpc>
                <a:spcPct val="150000"/>
              </a:lnSpc>
            </a:pPr>
            <a:r>
              <a:rPr lang="tr-TR" dirty="0" err="1" smtClean="0"/>
              <a:t>Pirosis</a:t>
            </a: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tr-TR" dirty="0" err="1" smtClean="0"/>
              <a:t>Regürjitasyon</a:t>
            </a:r>
            <a:endParaRPr lang="tr-TR" dirty="0"/>
          </a:p>
        </p:txBody>
      </p:sp>
      <p:pic>
        <p:nvPicPr>
          <p:cNvPr id="3074" name="Picture 2" descr="basit düşün ile ilgili görsel sonuc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311" b="13642"/>
          <a:stretch/>
        </p:blipFill>
        <p:spPr bwMode="auto">
          <a:xfrm>
            <a:off x="5287827" y="1690689"/>
            <a:ext cx="3759175" cy="143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7827" y="4323122"/>
            <a:ext cx="3759175" cy="186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80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1351</TotalTime>
  <Words>1894</Words>
  <Application>Microsoft Office PowerPoint</Application>
  <PresentationFormat>Ekran Gösterisi (4:3)</PresentationFormat>
  <Paragraphs>412</Paragraphs>
  <Slides>70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70</vt:i4>
      </vt:variant>
    </vt:vector>
  </HeadingPairs>
  <TitlesOfParts>
    <vt:vector size="71" baseType="lpstr">
      <vt:lpstr>Office Teması</vt:lpstr>
      <vt:lpstr>Gastroözofageal Reflü Tedavisine Yaklaşım</vt:lpstr>
      <vt:lpstr>GÖRH: Neden Önemli?</vt:lpstr>
      <vt:lpstr>Slayt 3</vt:lpstr>
      <vt:lpstr>Slayt 4</vt:lpstr>
      <vt:lpstr>Öncelik GÖRH Tanımlamada…</vt:lpstr>
      <vt:lpstr>Tanı Yöntemleri</vt:lpstr>
      <vt:lpstr>Semptomlar</vt:lpstr>
      <vt:lpstr>Regürjitasyon</vt:lpstr>
      <vt:lpstr>Semptomdan tanıya</vt:lpstr>
      <vt:lpstr>Semptomların özgüllüğü düşüktür</vt:lpstr>
      <vt:lpstr>Tedavi:</vt:lpstr>
      <vt:lpstr>Tedavi</vt:lpstr>
      <vt:lpstr>Slayt 13</vt:lpstr>
      <vt:lpstr>Slayt 14</vt:lpstr>
      <vt:lpstr>Tedavi</vt:lpstr>
      <vt:lpstr>Hayat Tarzı değişiklikleri</vt:lpstr>
      <vt:lpstr>Yağlı yiyecekler reflüyü artırır</vt:lpstr>
      <vt:lpstr>Sakız çiğneme ve reflü</vt:lpstr>
      <vt:lpstr>Gazlı içecekler reflüyü artırır</vt:lpstr>
      <vt:lpstr>Sol yan pozisyonda reflü daha az</vt:lpstr>
      <vt:lpstr>Yatak başını yükseltmek reflüyü azaltıyor</vt:lpstr>
      <vt:lpstr>Kilo ile reflü arasında ilişki vardır</vt:lpstr>
      <vt:lpstr>Kilo verildiğinde reflü atakları azalır</vt:lpstr>
      <vt:lpstr>Kilo verildiğinde reflü azalır</vt:lpstr>
      <vt:lpstr>Aşırı fizik aktivite / spor reflüyü artırır</vt:lpstr>
      <vt:lpstr>Semptomatik GÖRH ile özofajit arasında yakın ilişki vardır</vt:lpstr>
      <vt:lpstr>Slayt 27</vt:lpstr>
      <vt:lpstr>Slayt 28</vt:lpstr>
      <vt:lpstr>Tanı Yöntemleri: Semptomlar devam ediyorsa</vt:lpstr>
      <vt:lpstr>Neden Endoskopi Yaparız?</vt:lpstr>
      <vt:lpstr>Slayt 31</vt:lpstr>
      <vt:lpstr>Antasidler: Mekanizma</vt:lpstr>
      <vt:lpstr>Asid Cebi</vt:lpstr>
      <vt:lpstr>Aljinat</vt:lpstr>
      <vt:lpstr>Aljinat vs placebo</vt:lpstr>
      <vt:lpstr>Aljinat vs placebo</vt:lpstr>
      <vt:lpstr>Aljinat Omeprazol karşılaştırması: Semptomlar</vt:lpstr>
      <vt:lpstr>Aljinat mukozayı gerçekten koruyor (mu)?</vt:lpstr>
      <vt:lpstr>Slayt 39</vt:lpstr>
      <vt:lpstr>GÖRH tedavisinde en etkin ilaçlar PPI lardır</vt:lpstr>
      <vt:lpstr>Slayt 41</vt:lpstr>
      <vt:lpstr>PPI lar tedavide etkin</vt:lpstr>
      <vt:lpstr>Slayt 43</vt:lpstr>
      <vt:lpstr>Kronik PPİ kullanımı nasıl azaltılır?</vt:lpstr>
      <vt:lpstr>On - demand</vt:lpstr>
      <vt:lpstr>On demand tedavi:</vt:lpstr>
      <vt:lpstr>On demand tedavi</vt:lpstr>
      <vt:lpstr>On demand tedavi: semptomsuz hasta oranı yüksek</vt:lpstr>
      <vt:lpstr>On Demand Tedavide Öneri (GÖRH uzlaşı)</vt:lpstr>
      <vt:lpstr>Slayt 50</vt:lpstr>
      <vt:lpstr>PPI dirençli GÖRH</vt:lpstr>
      <vt:lpstr>Refrakter GÖRH tedavi stratejileri</vt:lpstr>
      <vt:lpstr>PPI tedavisine aljinat eklemek faydalı mı?</vt:lpstr>
      <vt:lpstr>PPI Tedavisine Prokinetik Ekleme?</vt:lpstr>
      <vt:lpstr>Tanı Yöntemleri: Semptomlar devam ediyorsa</vt:lpstr>
      <vt:lpstr>Slayt 56</vt:lpstr>
      <vt:lpstr>Slayt 57</vt:lpstr>
      <vt:lpstr>pH-Metri / İmpedans</vt:lpstr>
      <vt:lpstr>Manometri</vt:lpstr>
      <vt:lpstr>Slayt 60</vt:lpstr>
      <vt:lpstr>Slayt 61</vt:lpstr>
      <vt:lpstr>Semptomlar</vt:lpstr>
      <vt:lpstr>Ekstraözofageal (Atipik GÖRH): İlişkisi Kanıtlanmış</vt:lpstr>
      <vt:lpstr>Laringofaringeal reflü</vt:lpstr>
      <vt:lpstr>Laringoskopi bulguları</vt:lpstr>
      <vt:lpstr>Slayt 66</vt:lpstr>
      <vt:lpstr>Slayt 67</vt:lpstr>
      <vt:lpstr>Cerrahi</vt:lpstr>
      <vt:lpstr>Slayt 69</vt:lpstr>
      <vt:lpstr>Teşekkürler……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Başlık</dc:title>
  <dc:creator>Yasemin SIRINOGLU</dc:creator>
  <cp:lastModifiedBy>ilter unal</cp:lastModifiedBy>
  <cp:revision>59</cp:revision>
  <dcterms:created xsi:type="dcterms:W3CDTF">2017-01-25T14:54:57Z</dcterms:created>
  <dcterms:modified xsi:type="dcterms:W3CDTF">2017-02-04T08:26:28Z</dcterms:modified>
</cp:coreProperties>
</file>