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0175-D62D-4DEB-AEAC-BE655C1F8830}" type="datetimeFigureOut">
              <a:rPr lang="tr-TR" smtClean="0"/>
              <a:pPr/>
              <a:t>27.05.2015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31C39-7697-4E93-8235-D2958A90D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dirty="0" err="1" smtClean="0"/>
              <a:t>Psikostimülanlar</a:t>
            </a:r>
            <a:endParaRPr lang="tr-TR" dirty="0"/>
          </a:p>
        </p:txBody>
      </p:sp>
      <p:pic>
        <p:nvPicPr>
          <p:cNvPr id="10242" name="Picture 2" descr="http://pavlovspartner.com/wp-content/uploads/2013/11/adderall-20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320480" cy="350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1)Madde Bağımlılığı Tanı ve Tedavi Kılavuzu El Kitabı, </a:t>
            </a:r>
            <a:r>
              <a:rPr lang="tr-TR" dirty="0" err="1" smtClean="0"/>
              <a:t>Sedatif</a:t>
            </a:r>
            <a:r>
              <a:rPr lang="tr-TR" dirty="0" smtClean="0"/>
              <a:t> ya da </a:t>
            </a:r>
            <a:r>
              <a:rPr lang="tr-TR" dirty="0" err="1" smtClean="0"/>
              <a:t>Hipnotik</a:t>
            </a:r>
            <a:r>
              <a:rPr lang="tr-TR" dirty="0" smtClean="0"/>
              <a:t> Kullanımına Bağlı Ruhsal Ve Davranışsal Bozukluklar, Prof. Dr. Zehra </a:t>
            </a:r>
            <a:r>
              <a:rPr lang="tr-TR" dirty="0" err="1" smtClean="0"/>
              <a:t>Arıkan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2)Madde Bağımlılığı Tanı ve Tedavi Kılavuzu El Kitabı, Çoklu Madde Kullanımı, Prof. Dr. Zehra </a:t>
            </a:r>
            <a:r>
              <a:rPr lang="tr-TR" dirty="0" err="1" smtClean="0"/>
              <a:t>Arıkan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3)Madde Bağımlılığı Tanı ve Tedavi Kılavuzu El Kitabı,   </a:t>
            </a:r>
            <a:r>
              <a:rPr lang="tr-TR" dirty="0" smtClean="0"/>
              <a:t>Kafein ve Diğer </a:t>
            </a:r>
            <a:r>
              <a:rPr lang="tr-TR" dirty="0" err="1" smtClean="0"/>
              <a:t>Stimülanlara</a:t>
            </a:r>
            <a:r>
              <a:rPr lang="tr-TR" dirty="0" smtClean="0"/>
              <a:t> Bağlı Ruhsal ve </a:t>
            </a:r>
            <a:r>
              <a:rPr lang="tr-TR" smtClean="0"/>
              <a:t>Davranışsal Bozukluk, </a:t>
            </a:r>
            <a:r>
              <a:rPr lang="tr-TR" dirty="0" smtClean="0"/>
              <a:t>Prof. Dr. Zehra </a:t>
            </a:r>
            <a:r>
              <a:rPr lang="tr-TR" dirty="0" err="1" smtClean="0"/>
              <a:t>Arıkan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4)EMCDDA 2013 Ulusal Raporu</a:t>
            </a:r>
          </a:p>
          <a:p>
            <a:pPr>
              <a:buNone/>
            </a:pPr>
            <a:r>
              <a:rPr lang="tr-TR" dirty="0" smtClean="0"/>
              <a:t>5)Kaplan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Sadock’s</a:t>
            </a:r>
            <a:r>
              <a:rPr lang="tr-TR" dirty="0" smtClean="0"/>
              <a:t> </a:t>
            </a:r>
            <a:r>
              <a:rPr lang="tr-TR" dirty="0" err="1" smtClean="0"/>
              <a:t>comprehensive</a:t>
            </a:r>
            <a:r>
              <a:rPr lang="tr-TR" dirty="0" smtClean="0"/>
              <a:t> </a:t>
            </a:r>
            <a:r>
              <a:rPr lang="tr-TR" dirty="0" err="1" smtClean="0"/>
              <a:t>textbook</a:t>
            </a:r>
            <a:r>
              <a:rPr lang="tr-TR" dirty="0" smtClean="0"/>
              <a:t> of </a:t>
            </a:r>
            <a:r>
              <a:rPr lang="tr-TR" dirty="0" err="1" smtClean="0"/>
              <a:t>psychiatry</a:t>
            </a:r>
            <a:r>
              <a:rPr lang="tr-TR" dirty="0" smtClean="0"/>
              <a:t>, sekizinci baskı</a:t>
            </a:r>
          </a:p>
          <a:p>
            <a:pPr>
              <a:buNone/>
            </a:pPr>
            <a:r>
              <a:rPr lang="tr-TR" dirty="0" smtClean="0"/>
              <a:t>6)ICD-10 Ruhsal ve Davranışsal Bozukluklar Sınıflandırması, Klinik Tanımlamalar ve Tanı Kılavuzları</a:t>
            </a:r>
          </a:p>
          <a:p>
            <a:pPr>
              <a:buNone/>
            </a:pPr>
            <a:r>
              <a:rPr lang="tr-TR" dirty="0" smtClean="0"/>
              <a:t>7)DSM-5 Tanı Ölçütleri Başvuru El Kitabı</a:t>
            </a:r>
          </a:p>
          <a:p>
            <a:pPr>
              <a:buNone/>
            </a:pPr>
            <a:r>
              <a:rPr lang="tr-TR" dirty="0" smtClean="0"/>
              <a:t>8)Sentetik </a:t>
            </a:r>
            <a:r>
              <a:rPr lang="tr-TR" dirty="0" err="1" smtClean="0"/>
              <a:t>Kannabinoid</a:t>
            </a:r>
            <a:r>
              <a:rPr lang="tr-TR" dirty="0" smtClean="0"/>
              <a:t> Kullanımına Bağlı Acil Durumlara Yaklaşım, T.C Sağlık Bakanlığı Kamu Hastaneleri Kurumu eğitici eğitimi notları</a:t>
            </a:r>
          </a:p>
          <a:p>
            <a:pPr>
              <a:buNone/>
            </a:pPr>
            <a:r>
              <a:rPr lang="tr-TR" dirty="0" smtClean="0"/>
              <a:t>9)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Maudsley</a:t>
            </a:r>
            <a:r>
              <a:rPr lang="tr-TR" dirty="0" smtClean="0"/>
              <a:t>, </a:t>
            </a:r>
            <a:r>
              <a:rPr lang="tr-TR" dirty="0" err="1" smtClean="0"/>
              <a:t>Prescribing</a:t>
            </a:r>
            <a:r>
              <a:rPr lang="tr-TR" dirty="0" smtClean="0"/>
              <a:t> </a:t>
            </a:r>
            <a:r>
              <a:rPr lang="tr-TR" dirty="0" err="1" smtClean="0"/>
              <a:t>guidelines</a:t>
            </a:r>
            <a:r>
              <a:rPr lang="tr-TR" dirty="0" smtClean="0"/>
              <a:t> in </a:t>
            </a:r>
            <a:r>
              <a:rPr lang="tr-TR" dirty="0" err="1" smtClean="0"/>
              <a:t>psychiatry</a:t>
            </a:r>
            <a:r>
              <a:rPr lang="tr-TR" dirty="0" smtClean="0"/>
              <a:t>, </a:t>
            </a:r>
            <a:r>
              <a:rPr lang="tr-TR" dirty="0" err="1" smtClean="0"/>
              <a:t>eleventh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Pictures\2014-02-08 001\resimlerimiz\DSC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Stimülanlar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tr-TR" dirty="0" smtClean="0"/>
              <a:t>Bu sınıftaki en bilinen madde kokain ve amfetamin.</a:t>
            </a:r>
          </a:p>
          <a:p>
            <a:r>
              <a:rPr lang="tr-TR" dirty="0" err="1" smtClean="0"/>
              <a:t>Stimülan</a:t>
            </a:r>
            <a:r>
              <a:rPr lang="tr-TR" dirty="0" smtClean="0"/>
              <a:t> bağımlılığında bilinen etkili bir tedavi yok.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Kokain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Burun yoluyla, iv ya da </a:t>
            </a:r>
            <a:r>
              <a:rPr lang="tr-TR" i="1" dirty="0" smtClean="0"/>
              <a:t>taş</a:t>
            </a:r>
            <a:r>
              <a:rPr lang="tr-TR" dirty="0" smtClean="0"/>
              <a:t> şeklinde kullanımı oluyor.</a:t>
            </a:r>
          </a:p>
          <a:p>
            <a:r>
              <a:rPr lang="tr-TR" dirty="0" smtClean="0"/>
              <a:t>Kokain yoksunluğu için kanıtlanmış spesifik bir tedavi yok.</a:t>
            </a:r>
          </a:p>
          <a:p>
            <a:r>
              <a:rPr lang="tr-TR" dirty="0" smtClean="0"/>
              <a:t>Kokain yoksunluğu bulguları; </a:t>
            </a:r>
            <a:r>
              <a:rPr lang="tr-TR" dirty="0" err="1" smtClean="0"/>
              <a:t>depresif</a:t>
            </a:r>
            <a:r>
              <a:rPr lang="tr-TR" dirty="0" smtClean="0"/>
              <a:t> </a:t>
            </a:r>
            <a:r>
              <a:rPr lang="tr-TR" dirty="0" err="1" smtClean="0"/>
              <a:t>mood</a:t>
            </a:r>
            <a:r>
              <a:rPr lang="tr-TR" dirty="0" smtClean="0"/>
              <a:t>, ajitasyon ve uykusuzluk.</a:t>
            </a:r>
          </a:p>
          <a:p>
            <a:r>
              <a:rPr lang="tr-TR" dirty="0" smtClean="0"/>
              <a:t>Genellikle uzun sürmüyor.</a:t>
            </a:r>
          </a:p>
          <a:p>
            <a:r>
              <a:rPr lang="tr-TR" dirty="0" smtClean="0"/>
              <a:t>Hastalar kendi kendine </a:t>
            </a:r>
            <a:r>
              <a:rPr lang="tr-TR" dirty="0" err="1" smtClean="0"/>
              <a:t>detoks</a:t>
            </a:r>
            <a:r>
              <a:rPr lang="tr-TR" dirty="0" smtClean="0"/>
              <a:t> tedavisini yapabiliyor.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Kokain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Kısa dönem </a:t>
            </a:r>
            <a:r>
              <a:rPr lang="tr-TR" dirty="0" err="1" smtClean="0"/>
              <a:t>sedatif</a:t>
            </a:r>
            <a:r>
              <a:rPr lang="tr-TR" dirty="0" smtClean="0"/>
              <a:t>- </a:t>
            </a:r>
            <a:r>
              <a:rPr lang="tr-TR" dirty="0" err="1" smtClean="0"/>
              <a:t>hipnotik</a:t>
            </a:r>
            <a:r>
              <a:rPr lang="tr-TR" dirty="0" smtClean="0"/>
              <a:t> kullanılabilir.</a:t>
            </a:r>
          </a:p>
          <a:p>
            <a:r>
              <a:rPr lang="tr-TR" dirty="0" err="1" smtClean="0"/>
              <a:t>İmipramin</a:t>
            </a:r>
            <a:r>
              <a:rPr lang="tr-TR" dirty="0" smtClean="0"/>
              <a:t> yoksunlukta?</a:t>
            </a:r>
          </a:p>
          <a:p>
            <a:r>
              <a:rPr lang="tr-TR" dirty="0" smtClean="0"/>
              <a:t>Yerine koyma tedavisi şuan için iddia edilse de yararı kanıtlanamamış.</a:t>
            </a:r>
          </a:p>
          <a:p>
            <a:r>
              <a:rPr lang="tr-TR" dirty="0" smtClean="0"/>
              <a:t>Kokain kullanımını azaltabilecek ilaçlar; </a:t>
            </a:r>
            <a:r>
              <a:rPr lang="tr-TR" dirty="0" err="1" smtClean="0"/>
              <a:t>modafinil</a:t>
            </a:r>
            <a:r>
              <a:rPr lang="tr-TR" dirty="0" smtClean="0"/>
              <a:t>, </a:t>
            </a:r>
            <a:r>
              <a:rPr lang="tr-TR" dirty="0" err="1" smtClean="0"/>
              <a:t>naltrexone</a:t>
            </a:r>
            <a:r>
              <a:rPr lang="tr-TR" dirty="0" smtClean="0"/>
              <a:t>, </a:t>
            </a:r>
            <a:r>
              <a:rPr lang="tr-TR" dirty="0" err="1" smtClean="0"/>
              <a:t>acamprosate</a:t>
            </a:r>
            <a:r>
              <a:rPr lang="tr-TR" dirty="0" smtClean="0"/>
              <a:t> ve </a:t>
            </a:r>
            <a:r>
              <a:rPr lang="tr-TR" dirty="0" err="1" smtClean="0"/>
              <a:t>vigabatrin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Yoğun madde alma isteği yaşanıyor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Amfetaminler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Sokak amfetamini, </a:t>
            </a:r>
            <a:r>
              <a:rPr lang="tr-TR" dirty="0" err="1" smtClean="0"/>
              <a:t>metamfetamin</a:t>
            </a:r>
            <a:r>
              <a:rPr lang="tr-TR" dirty="0" smtClean="0"/>
              <a:t> ve </a:t>
            </a:r>
            <a:r>
              <a:rPr lang="tr-TR" dirty="0" err="1" smtClean="0"/>
              <a:t>dexamfetamin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Yoksunluk için henüz kanıta dayalı özelleşmiş bir tedavi yok.</a:t>
            </a:r>
          </a:p>
          <a:p>
            <a:r>
              <a:rPr lang="tr-TR" dirty="0" err="1" smtClean="0"/>
              <a:t>Modafinil</a:t>
            </a:r>
            <a:r>
              <a:rPr lang="tr-TR" dirty="0" smtClean="0"/>
              <a:t>, </a:t>
            </a:r>
            <a:r>
              <a:rPr lang="tr-TR" dirty="0" err="1" smtClean="0"/>
              <a:t>bupropion</a:t>
            </a:r>
            <a:r>
              <a:rPr lang="tr-TR" dirty="0" smtClean="0"/>
              <a:t> ve </a:t>
            </a:r>
            <a:r>
              <a:rPr lang="tr-TR" dirty="0" err="1" smtClean="0"/>
              <a:t>naltreksonun</a:t>
            </a:r>
            <a:r>
              <a:rPr lang="tr-TR" dirty="0" smtClean="0"/>
              <a:t> amfetamin kullanımını azalttığı söyleniyor.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Amfetaminler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r>
              <a:rPr lang="tr-TR" dirty="0" err="1" smtClean="0"/>
              <a:t>semptomatik</a:t>
            </a:r>
            <a:r>
              <a:rPr lang="tr-TR" dirty="0" smtClean="0"/>
              <a:t>.</a:t>
            </a:r>
          </a:p>
          <a:p>
            <a:r>
              <a:rPr lang="tr-TR" dirty="0" smtClean="0"/>
              <a:t>Yoksunluk bulguları; </a:t>
            </a:r>
            <a:r>
              <a:rPr lang="tr-TR" dirty="0" smtClean="0">
                <a:solidFill>
                  <a:srgbClr val="FF0000"/>
                </a:solidFill>
              </a:rPr>
              <a:t>keyifsizlik,</a:t>
            </a:r>
            <a:r>
              <a:rPr lang="tr-TR" dirty="0" smtClean="0"/>
              <a:t> halsizlik, umursamazlık, ilgisizlik, uykusuzluk.</a:t>
            </a:r>
          </a:p>
          <a:p>
            <a:r>
              <a:rPr lang="tr-TR" dirty="0" smtClean="0"/>
              <a:t>Yoksunluk bulguları kısa sürer. Tedavi gerekmeyebilir.</a:t>
            </a:r>
          </a:p>
          <a:p>
            <a:r>
              <a:rPr lang="tr-TR" dirty="0" smtClean="0"/>
              <a:t>Sürdürüm tedavisinde </a:t>
            </a:r>
            <a:r>
              <a:rPr lang="tr-TR" dirty="0" err="1" smtClean="0"/>
              <a:t>dexamfetamine</a:t>
            </a:r>
            <a:r>
              <a:rPr lang="tr-TR" dirty="0" smtClean="0"/>
              <a:t> önerilmez. 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r>
              <a:rPr lang="tr-TR" dirty="0" err="1" smtClean="0"/>
              <a:t>Semptomatik</a:t>
            </a:r>
            <a:r>
              <a:rPr lang="tr-TR" dirty="0" smtClean="0"/>
              <a:t> tedavi uygulanır.</a:t>
            </a:r>
          </a:p>
          <a:p>
            <a:r>
              <a:rPr lang="tr-TR" dirty="0" smtClean="0"/>
              <a:t>Madde arayışı ve istek yoğun izlenir.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MDMA(ECSTASY)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Amfetamin benzeri, orta derecede </a:t>
            </a:r>
            <a:r>
              <a:rPr lang="tr-TR" dirty="0" err="1" smtClean="0"/>
              <a:t>halüsinojenik</a:t>
            </a:r>
            <a:r>
              <a:rPr lang="tr-TR" dirty="0" smtClean="0"/>
              <a:t>, sentetik bir maddedir.</a:t>
            </a:r>
          </a:p>
          <a:p>
            <a:r>
              <a:rPr lang="tr-TR" dirty="0" smtClean="0"/>
              <a:t>Maddenin kullanımından sonra huzursuzluk, </a:t>
            </a:r>
            <a:r>
              <a:rPr lang="tr-TR" dirty="0" smtClean="0">
                <a:solidFill>
                  <a:srgbClr val="FF0000"/>
                </a:solidFill>
              </a:rPr>
              <a:t>depresyon</a:t>
            </a:r>
            <a:r>
              <a:rPr lang="tr-TR" dirty="0" smtClean="0"/>
              <a:t>, uykusuzluk tanımlanır.</a:t>
            </a:r>
          </a:p>
          <a:p>
            <a:r>
              <a:rPr lang="tr-TR" dirty="0" smtClean="0"/>
              <a:t>Halüsinasyonlar ve </a:t>
            </a:r>
            <a:r>
              <a:rPr lang="tr-TR" dirty="0" err="1" smtClean="0"/>
              <a:t>paranoid</a:t>
            </a:r>
            <a:r>
              <a:rPr lang="tr-TR" dirty="0" smtClean="0"/>
              <a:t> düşünceler ortaya çıkabilir. Yüksek dozda </a:t>
            </a:r>
            <a:r>
              <a:rPr lang="tr-TR" dirty="0" err="1" smtClean="0"/>
              <a:t>paranoid</a:t>
            </a:r>
            <a:r>
              <a:rPr lang="tr-TR" dirty="0" smtClean="0"/>
              <a:t> psikoz gelişebilir.</a:t>
            </a:r>
          </a:p>
          <a:p>
            <a:r>
              <a:rPr lang="tr-TR" dirty="0" err="1" smtClean="0"/>
              <a:t>Diyare</a:t>
            </a:r>
            <a:r>
              <a:rPr lang="tr-TR" dirty="0" smtClean="0"/>
              <a:t>, </a:t>
            </a:r>
            <a:r>
              <a:rPr lang="tr-TR" dirty="0" err="1" smtClean="0"/>
              <a:t>nistagmus</a:t>
            </a:r>
            <a:r>
              <a:rPr lang="tr-TR" dirty="0" smtClean="0"/>
              <a:t>, epileptik nöbet, böbrek yetmezliği ve </a:t>
            </a:r>
            <a:r>
              <a:rPr lang="tr-TR" dirty="0" err="1" smtClean="0"/>
              <a:t>kardiyovasküler</a:t>
            </a:r>
            <a:r>
              <a:rPr lang="tr-TR" dirty="0" smtClean="0"/>
              <a:t> etkiler bildirilmiştir.</a:t>
            </a:r>
          </a:p>
          <a:p>
            <a:r>
              <a:rPr lang="tr-TR" dirty="0" smtClean="0"/>
              <a:t>Tedavi </a:t>
            </a:r>
            <a:r>
              <a:rPr lang="tr-TR" dirty="0" err="1" smtClean="0"/>
              <a:t>semptomatik</a:t>
            </a:r>
            <a:r>
              <a:rPr lang="tr-TR" dirty="0" smtClean="0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KAFEİN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Dünyada en yaygın kullanılan </a:t>
            </a:r>
            <a:r>
              <a:rPr lang="tr-TR" dirty="0" err="1" smtClean="0"/>
              <a:t>psikoaktif</a:t>
            </a:r>
            <a:r>
              <a:rPr lang="tr-TR" dirty="0" smtClean="0"/>
              <a:t> madde kafeindir.</a:t>
            </a:r>
          </a:p>
          <a:p>
            <a:r>
              <a:rPr lang="tr-TR" dirty="0" smtClean="0"/>
              <a:t>Bir fincan normal kahvede </a:t>
            </a:r>
            <a:r>
              <a:rPr lang="tr-TR" dirty="0" smtClean="0">
                <a:solidFill>
                  <a:srgbClr val="FF0000"/>
                </a:solidFill>
              </a:rPr>
              <a:t>85-120mg</a:t>
            </a:r>
            <a:r>
              <a:rPr lang="tr-TR" dirty="0" smtClean="0"/>
              <a:t>, kolada ise </a:t>
            </a:r>
            <a:r>
              <a:rPr lang="tr-TR" dirty="0" smtClean="0">
                <a:solidFill>
                  <a:srgbClr val="FF0000"/>
                </a:solidFill>
              </a:rPr>
              <a:t>20mg</a:t>
            </a:r>
            <a:r>
              <a:rPr lang="tr-TR" dirty="0" smtClean="0"/>
              <a:t>, orta boy bir çikolatada </a:t>
            </a:r>
            <a:r>
              <a:rPr lang="tr-TR" dirty="0" smtClean="0">
                <a:solidFill>
                  <a:srgbClr val="FF0000"/>
                </a:solidFill>
              </a:rPr>
              <a:t>5mg</a:t>
            </a:r>
            <a:r>
              <a:rPr lang="tr-TR" dirty="0" smtClean="0"/>
              <a:t>  kafein bulunur.</a:t>
            </a:r>
          </a:p>
          <a:p>
            <a:r>
              <a:rPr lang="tr-TR" dirty="0" smtClean="0"/>
              <a:t>Kafein kullanımı sonrası tolerans ve bağımlılık gelişir. </a:t>
            </a:r>
          </a:p>
          <a:p>
            <a:r>
              <a:rPr lang="tr-TR" dirty="0" smtClean="0"/>
              <a:t>Baş ağrısı, yorgunluk, huzursuzluk, </a:t>
            </a:r>
            <a:r>
              <a:rPr lang="tr-TR" dirty="0" err="1" smtClean="0"/>
              <a:t>anksiyete</a:t>
            </a:r>
            <a:r>
              <a:rPr lang="tr-TR" dirty="0" smtClean="0"/>
              <a:t> gibi yoksunluk bulguları izlenir.</a:t>
            </a:r>
          </a:p>
          <a:p>
            <a:r>
              <a:rPr lang="tr-TR" dirty="0" smtClean="0"/>
              <a:t>Tedavide kafein dozu kademeli olarak azaltılır.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411</Words>
  <Application>Microsoft Office PowerPoint</Application>
  <PresentationFormat>Ekran Gösterisi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Psikostimülanlar</vt:lpstr>
      <vt:lpstr>Stimülanlar</vt:lpstr>
      <vt:lpstr>Kokain</vt:lpstr>
      <vt:lpstr>Kokain</vt:lpstr>
      <vt:lpstr>Amfetaminler</vt:lpstr>
      <vt:lpstr>Amfetaminler</vt:lpstr>
      <vt:lpstr>Tedavi</vt:lpstr>
      <vt:lpstr>MDMA(ECSTASY)</vt:lpstr>
      <vt:lpstr>KAFEİN</vt:lpstr>
      <vt:lpstr>Kaynaklar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Stimülanlar</dc:title>
  <dc:creator>Pc</dc:creator>
  <cp:lastModifiedBy>Pc</cp:lastModifiedBy>
  <cp:revision>17</cp:revision>
  <dcterms:created xsi:type="dcterms:W3CDTF">2015-05-23T13:32:26Z</dcterms:created>
  <dcterms:modified xsi:type="dcterms:W3CDTF">2015-05-27T01:49:24Z</dcterms:modified>
</cp:coreProperties>
</file>