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media/image7.jpeg" ContentType="image/jpeg"/>
  <Override PartName="/ppt/media/image1.png" ContentType="image/png"/>
  <Override PartName="/ppt/media/image2.png" ContentType="image/png"/>
  <Override PartName="/ppt/media/image9.jpeg" ContentType="image/jpeg"/>
  <Override PartName="/ppt/media/image17.jpeg" ContentType="image/jpeg"/>
  <Override PartName="/ppt/media/image3.png" ContentType="image/png"/>
  <Override PartName="/ppt/media/image4.png" ContentType="image/png"/>
  <Override PartName="/ppt/media/image5.jpeg" ContentType="image/jpeg"/>
  <Override PartName="/ppt/media/image8.jpeg" ContentType="image/jpeg"/>
  <Override PartName="/ppt/media/image6.png" ContentType="image/pn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Override PartName="/ppt/media/image23.jpeg" ContentType="image/jpeg"/>
  <Override PartName="/ppt/media/image24.jpeg" ContentType="image/jpeg"/>
  <Override PartName="/ppt/media/image25.jpeg" ContentType="image/jpeg"/>
  <Override PartName="/ppt/media/image26.jpeg" ContentType="image/jpeg"/>
  <Override PartName="/ppt/media/image27.jpeg" ContentType="image/jpeg"/>
  <Override PartName="/ppt/media/image28.png" ContentType="image/png"/>
  <Override PartName="/ppt/media/image29.jpeg" ContentType="image/jpeg"/>
  <Override PartName="/ppt/media/image30.jpeg" ContentType="image/jpeg"/>
  <Override PartName="/ppt/media/image31.jpeg" ContentType="image/jpeg"/>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609480" y="1604520"/>
            <a:ext cx="10972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609480" y="3682080"/>
            <a:ext cx="10972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28" name="PlaceHolder 2"/>
          <p:cNvSpPr>
            <a:spLocks noGrp="1"/>
          </p:cNvSpPr>
          <p:nvPr>
            <p:ph type="body"/>
          </p:nvPr>
        </p:nvSpPr>
        <p:spPr>
          <a:xfrm>
            <a:off x="60948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29" name="PlaceHolder 3"/>
          <p:cNvSpPr>
            <a:spLocks noGrp="1"/>
          </p:cNvSpPr>
          <p:nvPr>
            <p:ph type="body"/>
          </p:nvPr>
        </p:nvSpPr>
        <p:spPr>
          <a:xfrm>
            <a:off x="623196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30" name="PlaceHolder 4"/>
          <p:cNvSpPr>
            <a:spLocks noGrp="1"/>
          </p:cNvSpPr>
          <p:nvPr>
            <p:ph type="body"/>
          </p:nvPr>
        </p:nvSpPr>
        <p:spPr>
          <a:xfrm>
            <a:off x="6231960" y="368208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31" name="PlaceHolder 5"/>
          <p:cNvSpPr>
            <a:spLocks noGrp="1"/>
          </p:cNvSpPr>
          <p:nvPr>
            <p:ph type="body"/>
          </p:nvPr>
        </p:nvSpPr>
        <p:spPr>
          <a:xfrm>
            <a:off x="609480" y="368208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33" name="PlaceHolder 2"/>
          <p:cNvSpPr>
            <a:spLocks noGrp="1"/>
          </p:cNvSpPr>
          <p:nvPr>
            <p:ph type="body"/>
          </p:nvPr>
        </p:nvSpPr>
        <p:spPr>
          <a:xfrm>
            <a:off x="609480" y="1604520"/>
            <a:ext cx="1097244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34" name="PlaceHolder 3"/>
          <p:cNvSpPr>
            <a:spLocks noGrp="1"/>
          </p:cNvSpPr>
          <p:nvPr>
            <p:ph type="body"/>
          </p:nvPr>
        </p:nvSpPr>
        <p:spPr>
          <a:xfrm>
            <a:off x="609480" y="1604520"/>
            <a:ext cx="1097244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pic>
        <p:nvPicPr>
          <p:cNvPr id="35" name="" descr=""/>
          <p:cNvPicPr/>
          <p:nvPr/>
        </p:nvPicPr>
        <p:blipFill>
          <a:blip r:embed="rId2"/>
          <a:stretch/>
        </p:blipFill>
        <p:spPr>
          <a:xfrm>
            <a:off x="3602880" y="1604520"/>
            <a:ext cx="4984920" cy="3977280"/>
          </a:xfrm>
          <a:prstGeom prst="rect">
            <a:avLst/>
          </a:prstGeom>
          <a:ln>
            <a:noFill/>
          </a:ln>
        </p:spPr>
      </p:pic>
      <p:pic>
        <p:nvPicPr>
          <p:cNvPr id="36" name="" descr=""/>
          <p:cNvPicPr/>
          <p:nvPr/>
        </p:nvPicPr>
        <p:blipFill>
          <a:blip r:embed="rId3"/>
          <a:stretch/>
        </p:blipFill>
        <p:spPr>
          <a:xfrm>
            <a:off x="360288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40"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609480" y="1604520"/>
            <a:ext cx="1097244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44" name="PlaceHolder 2"/>
          <p:cNvSpPr>
            <a:spLocks noGrp="1"/>
          </p:cNvSpPr>
          <p:nvPr>
            <p:ph type="body"/>
          </p:nvPr>
        </p:nvSpPr>
        <p:spPr>
          <a:xfrm>
            <a:off x="609480" y="1604520"/>
            <a:ext cx="535428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45" name="PlaceHolder 3"/>
          <p:cNvSpPr>
            <a:spLocks noGrp="1"/>
          </p:cNvSpPr>
          <p:nvPr>
            <p:ph type="body"/>
          </p:nvPr>
        </p:nvSpPr>
        <p:spPr>
          <a:xfrm>
            <a:off x="6231960" y="1604520"/>
            <a:ext cx="535428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49" name="PlaceHolder 2"/>
          <p:cNvSpPr>
            <a:spLocks noGrp="1"/>
          </p:cNvSpPr>
          <p:nvPr>
            <p:ph type="body"/>
          </p:nvPr>
        </p:nvSpPr>
        <p:spPr>
          <a:xfrm>
            <a:off x="60948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50" name="PlaceHolder 3"/>
          <p:cNvSpPr>
            <a:spLocks noGrp="1"/>
          </p:cNvSpPr>
          <p:nvPr>
            <p:ph type="body"/>
          </p:nvPr>
        </p:nvSpPr>
        <p:spPr>
          <a:xfrm>
            <a:off x="609480" y="368208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51" name="PlaceHolder 4"/>
          <p:cNvSpPr>
            <a:spLocks noGrp="1"/>
          </p:cNvSpPr>
          <p:nvPr>
            <p:ph type="body"/>
          </p:nvPr>
        </p:nvSpPr>
        <p:spPr>
          <a:xfrm>
            <a:off x="6231960" y="1604520"/>
            <a:ext cx="535428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4" name="PlaceHolder 2"/>
          <p:cNvSpPr>
            <a:spLocks noGrp="1"/>
          </p:cNvSpPr>
          <p:nvPr>
            <p:ph type="subTitle"/>
          </p:nvPr>
        </p:nvSpPr>
        <p:spPr>
          <a:xfrm>
            <a:off x="609480" y="1604520"/>
            <a:ext cx="10972440" cy="397728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53" name="PlaceHolder 2"/>
          <p:cNvSpPr>
            <a:spLocks noGrp="1"/>
          </p:cNvSpPr>
          <p:nvPr>
            <p:ph type="body"/>
          </p:nvPr>
        </p:nvSpPr>
        <p:spPr>
          <a:xfrm>
            <a:off x="609480" y="1604520"/>
            <a:ext cx="535428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54" name="PlaceHolder 3"/>
          <p:cNvSpPr>
            <a:spLocks noGrp="1"/>
          </p:cNvSpPr>
          <p:nvPr>
            <p:ph type="body"/>
          </p:nvPr>
        </p:nvSpPr>
        <p:spPr>
          <a:xfrm>
            <a:off x="623196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55" name="PlaceHolder 4"/>
          <p:cNvSpPr>
            <a:spLocks noGrp="1"/>
          </p:cNvSpPr>
          <p:nvPr>
            <p:ph type="body"/>
          </p:nvPr>
        </p:nvSpPr>
        <p:spPr>
          <a:xfrm>
            <a:off x="6231960" y="368208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57" name="PlaceHolder 2"/>
          <p:cNvSpPr>
            <a:spLocks noGrp="1"/>
          </p:cNvSpPr>
          <p:nvPr>
            <p:ph type="body"/>
          </p:nvPr>
        </p:nvSpPr>
        <p:spPr>
          <a:xfrm>
            <a:off x="60948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58" name="PlaceHolder 3"/>
          <p:cNvSpPr>
            <a:spLocks noGrp="1"/>
          </p:cNvSpPr>
          <p:nvPr>
            <p:ph type="body"/>
          </p:nvPr>
        </p:nvSpPr>
        <p:spPr>
          <a:xfrm>
            <a:off x="623196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59" name="PlaceHolder 4"/>
          <p:cNvSpPr>
            <a:spLocks noGrp="1"/>
          </p:cNvSpPr>
          <p:nvPr>
            <p:ph type="body"/>
          </p:nvPr>
        </p:nvSpPr>
        <p:spPr>
          <a:xfrm>
            <a:off x="609480" y="3682080"/>
            <a:ext cx="10972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61" name="PlaceHolder 2"/>
          <p:cNvSpPr>
            <a:spLocks noGrp="1"/>
          </p:cNvSpPr>
          <p:nvPr>
            <p:ph type="body"/>
          </p:nvPr>
        </p:nvSpPr>
        <p:spPr>
          <a:xfrm>
            <a:off x="609480" y="1604520"/>
            <a:ext cx="10972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62" name="PlaceHolder 3"/>
          <p:cNvSpPr>
            <a:spLocks noGrp="1"/>
          </p:cNvSpPr>
          <p:nvPr>
            <p:ph type="body"/>
          </p:nvPr>
        </p:nvSpPr>
        <p:spPr>
          <a:xfrm>
            <a:off x="609480" y="3682080"/>
            <a:ext cx="10972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64" name="PlaceHolder 2"/>
          <p:cNvSpPr>
            <a:spLocks noGrp="1"/>
          </p:cNvSpPr>
          <p:nvPr>
            <p:ph type="body"/>
          </p:nvPr>
        </p:nvSpPr>
        <p:spPr>
          <a:xfrm>
            <a:off x="60948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65" name="PlaceHolder 3"/>
          <p:cNvSpPr>
            <a:spLocks noGrp="1"/>
          </p:cNvSpPr>
          <p:nvPr>
            <p:ph type="body"/>
          </p:nvPr>
        </p:nvSpPr>
        <p:spPr>
          <a:xfrm>
            <a:off x="623196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66" name="PlaceHolder 4"/>
          <p:cNvSpPr>
            <a:spLocks noGrp="1"/>
          </p:cNvSpPr>
          <p:nvPr>
            <p:ph type="body"/>
          </p:nvPr>
        </p:nvSpPr>
        <p:spPr>
          <a:xfrm>
            <a:off x="6231960" y="368208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67" name="PlaceHolder 5"/>
          <p:cNvSpPr>
            <a:spLocks noGrp="1"/>
          </p:cNvSpPr>
          <p:nvPr>
            <p:ph type="body"/>
          </p:nvPr>
        </p:nvSpPr>
        <p:spPr>
          <a:xfrm>
            <a:off x="609480" y="368208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609480" y="1604520"/>
            <a:ext cx="1097244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70" name="PlaceHolder 3"/>
          <p:cNvSpPr>
            <a:spLocks noGrp="1"/>
          </p:cNvSpPr>
          <p:nvPr>
            <p:ph type="body"/>
          </p:nvPr>
        </p:nvSpPr>
        <p:spPr>
          <a:xfrm>
            <a:off x="609480" y="1604520"/>
            <a:ext cx="1097244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pic>
        <p:nvPicPr>
          <p:cNvPr id="71" name="" descr=""/>
          <p:cNvPicPr/>
          <p:nvPr/>
        </p:nvPicPr>
        <p:blipFill>
          <a:blip r:embed="rId2"/>
          <a:stretch/>
        </p:blipFill>
        <p:spPr>
          <a:xfrm>
            <a:off x="3602880" y="1604520"/>
            <a:ext cx="4984920" cy="3977280"/>
          </a:xfrm>
          <a:prstGeom prst="rect">
            <a:avLst/>
          </a:prstGeom>
          <a:ln>
            <a:noFill/>
          </a:ln>
        </p:spPr>
      </p:pic>
      <p:pic>
        <p:nvPicPr>
          <p:cNvPr id="72" name="" descr=""/>
          <p:cNvPicPr/>
          <p:nvPr/>
        </p:nvPicPr>
        <p:blipFill>
          <a:blip r:embed="rId3"/>
          <a:stretch/>
        </p:blipFill>
        <p:spPr>
          <a:xfrm>
            <a:off x="3602880" y="1604520"/>
            <a:ext cx="4984920" cy="39772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6" name="PlaceHolder 2"/>
          <p:cNvSpPr>
            <a:spLocks noGrp="1"/>
          </p:cNvSpPr>
          <p:nvPr>
            <p:ph type="body"/>
          </p:nvPr>
        </p:nvSpPr>
        <p:spPr>
          <a:xfrm>
            <a:off x="609480" y="1604520"/>
            <a:ext cx="1097244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8" name="PlaceHolder 2"/>
          <p:cNvSpPr>
            <a:spLocks noGrp="1"/>
          </p:cNvSpPr>
          <p:nvPr>
            <p:ph type="body"/>
          </p:nvPr>
        </p:nvSpPr>
        <p:spPr>
          <a:xfrm>
            <a:off x="609480" y="1604520"/>
            <a:ext cx="535428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9" name="PlaceHolder 3"/>
          <p:cNvSpPr>
            <a:spLocks noGrp="1"/>
          </p:cNvSpPr>
          <p:nvPr>
            <p:ph type="body"/>
          </p:nvPr>
        </p:nvSpPr>
        <p:spPr>
          <a:xfrm>
            <a:off x="6231960" y="1604520"/>
            <a:ext cx="535428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09480" y="273600"/>
            <a:ext cx="10972440" cy="5307840"/>
          </a:xfrm>
          <a:prstGeom prst="rect">
            <a:avLst/>
          </a:prstGeom>
        </p:spPr>
        <p:txBody>
          <a:bodyPr lIns="0" rIns="0" tIns="0" bIns="0" anchor="ctr"/>
          <a:p>
            <a:pPr algn="ctr"/>
            <a:endParaRPr b="0" lang="tr-T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3" name="PlaceHolder 2"/>
          <p:cNvSpPr>
            <a:spLocks noGrp="1"/>
          </p:cNvSpPr>
          <p:nvPr>
            <p:ph type="body"/>
          </p:nvPr>
        </p:nvSpPr>
        <p:spPr>
          <a:xfrm>
            <a:off x="60948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4" name="PlaceHolder 3"/>
          <p:cNvSpPr>
            <a:spLocks noGrp="1"/>
          </p:cNvSpPr>
          <p:nvPr>
            <p:ph type="body"/>
          </p:nvPr>
        </p:nvSpPr>
        <p:spPr>
          <a:xfrm>
            <a:off x="609480" y="368208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5" name="PlaceHolder 4"/>
          <p:cNvSpPr>
            <a:spLocks noGrp="1"/>
          </p:cNvSpPr>
          <p:nvPr>
            <p:ph type="body"/>
          </p:nvPr>
        </p:nvSpPr>
        <p:spPr>
          <a:xfrm>
            <a:off x="6231960" y="1604520"/>
            <a:ext cx="535428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17" name="PlaceHolder 2"/>
          <p:cNvSpPr>
            <a:spLocks noGrp="1"/>
          </p:cNvSpPr>
          <p:nvPr>
            <p:ph type="body"/>
          </p:nvPr>
        </p:nvSpPr>
        <p:spPr>
          <a:xfrm>
            <a:off x="609480" y="1604520"/>
            <a:ext cx="5354280" cy="397728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8" name="PlaceHolder 3"/>
          <p:cNvSpPr>
            <a:spLocks noGrp="1"/>
          </p:cNvSpPr>
          <p:nvPr>
            <p:ph type="body"/>
          </p:nvPr>
        </p:nvSpPr>
        <p:spPr>
          <a:xfrm>
            <a:off x="623196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19" name="PlaceHolder 4"/>
          <p:cNvSpPr>
            <a:spLocks noGrp="1"/>
          </p:cNvSpPr>
          <p:nvPr>
            <p:ph type="body"/>
          </p:nvPr>
        </p:nvSpPr>
        <p:spPr>
          <a:xfrm>
            <a:off x="6231960" y="368208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73600"/>
            <a:ext cx="10972440" cy="1144800"/>
          </a:xfrm>
          <a:prstGeom prst="rect">
            <a:avLst/>
          </a:prstGeom>
        </p:spPr>
        <p:txBody>
          <a:bodyPr lIns="0" rIns="0" tIns="0" bIns="0" anchor="ctr"/>
          <a:p>
            <a:pPr algn="ctr"/>
            <a:endParaRPr b="0" lang="tr-TR" sz="4400" spc="-1" strike="noStrike">
              <a:solidFill>
                <a:srgbClr val="000000"/>
              </a:solidFill>
              <a:uFill>
                <a:solidFill>
                  <a:srgbClr val="ffffff"/>
                </a:solidFill>
              </a:uFill>
              <a:latin typeface="Arial"/>
            </a:endParaRPr>
          </a:p>
        </p:txBody>
      </p:sp>
      <p:sp>
        <p:nvSpPr>
          <p:cNvPr id="21" name="PlaceHolder 2"/>
          <p:cNvSpPr>
            <a:spLocks noGrp="1"/>
          </p:cNvSpPr>
          <p:nvPr>
            <p:ph type="body"/>
          </p:nvPr>
        </p:nvSpPr>
        <p:spPr>
          <a:xfrm>
            <a:off x="60948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22" name="PlaceHolder 3"/>
          <p:cNvSpPr>
            <a:spLocks noGrp="1"/>
          </p:cNvSpPr>
          <p:nvPr>
            <p:ph type="body"/>
          </p:nvPr>
        </p:nvSpPr>
        <p:spPr>
          <a:xfrm>
            <a:off x="6231960" y="1604520"/>
            <a:ext cx="535428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
        <p:nvSpPr>
          <p:cNvPr id="23" name="PlaceHolder 4"/>
          <p:cNvSpPr>
            <a:spLocks noGrp="1"/>
          </p:cNvSpPr>
          <p:nvPr>
            <p:ph type="body"/>
          </p:nvPr>
        </p:nvSpPr>
        <p:spPr>
          <a:xfrm>
            <a:off x="609480" y="3682080"/>
            <a:ext cx="10972440" cy="1896840"/>
          </a:xfrm>
          <a:prstGeom prst="rect">
            <a:avLst/>
          </a:prstGeom>
        </p:spPr>
        <p:txBody>
          <a:bodyPr lIns="0" rIns="0" tIns="0" bIns="0"/>
          <a:p>
            <a:endParaRPr b="0" lang="tr-TR"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4880" cy="1324800"/>
          </a:xfrm>
          <a:prstGeom prst="rect">
            <a:avLst/>
          </a:prstGeom>
        </p:spPr>
        <p:txBody>
          <a:bodyPr lIns="0" rIns="0" tIns="0" bIns="0" anchor="ctr"/>
          <a:p>
            <a:r>
              <a:rPr b="0" lang="tr-TR" sz="1800" spc="-1" strike="noStrike">
                <a:solidFill>
                  <a:srgbClr val="000000"/>
                </a:solidFill>
                <a:uFill>
                  <a:solidFill>
                    <a:srgbClr val="ffffff"/>
                  </a:solidFill>
                </a:uFill>
                <a:latin typeface="Arial"/>
              </a:rPr>
              <a:t>Ana başlık metnini düzenlemek için tıklayın</a:t>
            </a:r>
            <a:endParaRPr b="0" lang="tr-TR" sz="1800" spc="-1" strike="noStrike">
              <a:solidFill>
                <a:srgbClr val="000000"/>
              </a:solidFill>
              <a:uFill>
                <a:solidFill>
                  <a:srgbClr val="ffffff"/>
                </a:solidFill>
              </a:uFill>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tr-TR" sz="3200" spc="-1" strike="noStrike">
                <a:solidFill>
                  <a:srgbClr val="000000"/>
                </a:solidFill>
                <a:uFill>
                  <a:solidFill>
                    <a:srgbClr val="ffffff"/>
                  </a:solidFill>
                </a:uFill>
                <a:latin typeface="Arial"/>
              </a:rPr>
              <a:t>Anahat metninin biçimini düzenlemek için tıklayın</a:t>
            </a:r>
            <a:endParaRPr b="0" lang="tr-T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tr-TR" sz="2800" spc="-1" strike="noStrike">
                <a:solidFill>
                  <a:srgbClr val="000000"/>
                </a:solidFill>
                <a:uFill>
                  <a:solidFill>
                    <a:srgbClr val="ffffff"/>
                  </a:solidFill>
                </a:uFill>
                <a:latin typeface="Arial"/>
              </a:rPr>
              <a:t>İkinci Anahat Düzeyi</a:t>
            </a:r>
            <a:endParaRPr b="0" lang="tr-T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tr-TR" sz="2400" spc="-1" strike="noStrike">
                <a:solidFill>
                  <a:srgbClr val="000000"/>
                </a:solidFill>
                <a:uFill>
                  <a:solidFill>
                    <a:srgbClr val="ffffff"/>
                  </a:solidFill>
                </a:uFill>
                <a:latin typeface="Arial"/>
              </a:rPr>
              <a:t>Üçüncü Anahat Düzeyi</a:t>
            </a:r>
            <a:endParaRPr b="0" lang="tr-T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tr-TR" sz="2000" spc="-1" strike="noStrike">
                <a:solidFill>
                  <a:srgbClr val="000000"/>
                </a:solidFill>
                <a:uFill>
                  <a:solidFill>
                    <a:srgbClr val="ffffff"/>
                  </a:solidFill>
                </a:uFill>
                <a:latin typeface="Arial"/>
              </a:rPr>
              <a:t>Dördüncü Anahat Düzeyi</a:t>
            </a:r>
            <a:endParaRPr b="0" lang="tr-T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tr-TR" sz="2000" spc="-1" strike="noStrike">
                <a:solidFill>
                  <a:srgbClr val="000000"/>
                </a:solidFill>
                <a:uFill>
                  <a:solidFill>
                    <a:srgbClr val="ffffff"/>
                  </a:solidFill>
                </a:uFill>
                <a:latin typeface="Arial"/>
              </a:rPr>
              <a:t>Beşinci Anahat Düzeyi</a:t>
            </a:r>
            <a:endParaRPr b="0" lang="tr-T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tr-TR" sz="2000" spc="-1" strike="noStrike">
                <a:solidFill>
                  <a:srgbClr val="000000"/>
                </a:solidFill>
                <a:uFill>
                  <a:solidFill>
                    <a:srgbClr val="ffffff"/>
                  </a:solidFill>
                </a:uFill>
                <a:latin typeface="Arial"/>
              </a:rPr>
              <a:t>Altıncı Anahat Düzeyi</a:t>
            </a:r>
            <a:endParaRPr b="0" lang="tr-T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tr-TR" sz="2000" spc="-1" strike="noStrike">
                <a:solidFill>
                  <a:srgbClr val="000000"/>
                </a:solidFill>
                <a:uFill>
                  <a:solidFill>
                    <a:srgbClr val="ffffff"/>
                  </a:solidFill>
                </a:uFill>
                <a:latin typeface="Arial"/>
              </a:rPr>
              <a:t>Yedinci Anahat Düzeyi</a:t>
            </a:r>
            <a:endParaRPr b="0" lang="tr-TR" sz="2000" spc="-1" strike="noStrike">
              <a:solidFill>
                <a:srgbClr val="000000"/>
              </a:solidFill>
              <a:uFill>
                <a:solidFill>
                  <a:srgbClr val="ffffff"/>
                </a:solidFill>
              </a:uFill>
              <a:latin typeface="Arial"/>
            </a:endParaRPr>
          </a:p>
        </p:txBody>
      </p:sp>
      <p:sp>
        <p:nvSpPr>
          <p:cNvPr id="2" name="PlaceHolder 3"/>
          <p:cNvSpPr>
            <a:spLocks noGrp="1"/>
          </p:cNvSpPr>
          <p:nvPr>
            <p:ph type="sldNum"/>
          </p:nvPr>
        </p:nvSpPr>
        <p:spPr>
          <a:xfrm>
            <a:off x="8741520" y="6247440"/>
            <a:ext cx="2840400" cy="472680"/>
          </a:xfrm>
          <a:prstGeom prst="rect">
            <a:avLst/>
          </a:prstGeom>
        </p:spPr>
        <p:txBody>
          <a:bodyPr lIns="0" rIns="0" tIns="0" bIns="0"/>
          <a:p>
            <a:pPr algn="r"/>
            <a:fld id="{305963CD-6A18-48FD-BA81-56F66D9E38E0}" type="slidenum">
              <a:rPr b="0" lang="tr-TR" sz="1400" spc="-1" strike="noStrike">
                <a:solidFill>
                  <a:srgbClr val="000000"/>
                </a:solidFill>
                <a:uFill>
                  <a:solidFill>
                    <a:srgbClr val="ffffff"/>
                  </a:solidFill>
                </a:uFill>
                <a:latin typeface="Times New Roman"/>
              </a:rPr>
              <a:t>&lt;number&gt;</a:t>
            </a:fld>
            <a:endParaRPr b="0" lang="tr-T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73600"/>
            <a:ext cx="10972440" cy="1144800"/>
          </a:xfrm>
          <a:prstGeom prst="rect">
            <a:avLst/>
          </a:prstGeom>
        </p:spPr>
        <p:txBody>
          <a:bodyPr lIns="0" rIns="0" tIns="0" bIns="0" anchor="ctr"/>
          <a:p>
            <a:pPr algn="ctr"/>
            <a:r>
              <a:rPr b="0" lang="tr-TR" sz="4400" spc="-1" strike="noStrike">
                <a:solidFill>
                  <a:srgbClr val="000000"/>
                </a:solidFill>
                <a:uFill>
                  <a:solidFill>
                    <a:srgbClr val="ffffff"/>
                  </a:solidFill>
                </a:uFill>
                <a:latin typeface="Arial"/>
              </a:rPr>
              <a:t>Ana başlık metnini düzenlemek için tıklayın</a:t>
            </a:r>
            <a:endParaRPr b="0" lang="tr-TR" sz="4400" spc="-1" strike="noStrike">
              <a:solidFill>
                <a:srgbClr val="000000"/>
              </a:solidFill>
              <a:uFill>
                <a:solidFill>
                  <a:srgbClr val="ffffff"/>
                </a:solidFill>
              </a:uFill>
              <a:latin typeface="Arial"/>
            </a:endParaRPr>
          </a:p>
        </p:txBody>
      </p:sp>
      <p:sp>
        <p:nvSpPr>
          <p:cNvPr id="38"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tr-TR" sz="3200" spc="-1" strike="noStrike">
                <a:solidFill>
                  <a:srgbClr val="000000"/>
                </a:solidFill>
                <a:uFill>
                  <a:solidFill>
                    <a:srgbClr val="ffffff"/>
                  </a:solidFill>
                </a:uFill>
                <a:latin typeface="Arial"/>
              </a:rPr>
              <a:t>Anahat metninin biçimini düzenlemek için tıklayın</a:t>
            </a:r>
            <a:endParaRPr b="0" lang="tr-TR"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tr-TR" sz="2800" spc="-1" strike="noStrike">
                <a:solidFill>
                  <a:srgbClr val="000000"/>
                </a:solidFill>
                <a:uFill>
                  <a:solidFill>
                    <a:srgbClr val="ffffff"/>
                  </a:solidFill>
                </a:uFill>
                <a:latin typeface="Arial"/>
              </a:rPr>
              <a:t>İkinci Anahat Düzeyi</a:t>
            </a:r>
            <a:endParaRPr b="0" lang="tr-TR"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tr-TR" sz="2400" spc="-1" strike="noStrike">
                <a:solidFill>
                  <a:srgbClr val="000000"/>
                </a:solidFill>
                <a:uFill>
                  <a:solidFill>
                    <a:srgbClr val="ffffff"/>
                  </a:solidFill>
                </a:uFill>
                <a:latin typeface="Arial"/>
              </a:rPr>
              <a:t>Üçüncü Anahat Düzeyi</a:t>
            </a:r>
            <a:endParaRPr b="0" lang="tr-TR"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tr-TR" sz="2000" spc="-1" strike="noStrike">
                <a:solidFill>
                  <a:srgbClr val="000000"/>
                </a:solidFill>
                <a:uFill>
                  <a:solidFill>
                    <a:srgbClr val="ffffff"/>
                  </a:solidFill>
                </a:uFill>
                <a:latin typeface="Arial"/>
              </a:rPr>
              <a:t>Dördüncü Anahat Düzeyi</a:t>
            </a:r>
            <a:endParaRPr b="0" lang="tr-TR"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tr-TR" sz="2000" spc="-1" strike="noStrike">
                <a:solidFill>
                  <a:srgbClr val="000000"/>
                </a:solidFill>
                <a:uFill>
                  <a:solidFill>
                    <a:srgbClr val="ffffff"/>
                  </a:solidFill>
                </a:uFill>
                <a:latin typeface="Arial"/>
              </a:rPr>
              <a:t>Beşinci Anahat Düzeyi</a:t>
            </a:r>
            <a:endParaRPr b="0" lang="tr-TR"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tr-TR" sz="2000" spc="-1" strike="noStrike">
                <a:solidFill>
                  <a:srgbClr val="000000"/>
                </a:solidFill>
                <a:uFill>
                  <a:solidFill>
                    <a:srgbClr val="ffffff"/>
                  </a:solidFill>
                </a:uFill>
                <a:latin typeface="Arial"/>
              </a:rPr>
              <a:t>Altıncı Anahat Düzeyi</a:t>
            </a:r>
            <a:endParaRPr b="0" lang="tr-TR"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tr-TR" sz="2000" spc="-1" strike="noStrike">
                <a:solidFill>
                  <a:srgbClr val="000000"/>
                </a:solidFill>
                <a:uFill>
                  <a:solidFill>
                    <a:srgbClr val="ffffff"/>
                  </a:solidFill>
                </a:uFill>
                <a:latin typeface="Arial"/>
              </a:rPr>
              <a:t>Yedinci Anahat Düzeyi</a:t>
            </a:r>
            <a:endParaRPr b="0" lang="tr-TR"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CustomShape 1"/>
          <p:cNvSpPr/>
          <p:nvPr/>
        </p:nvSpPr>
        <p:spPr>
          <a:xfrm>
            <a:off x="1523880" y="1069200"/>
            <a:ext cx="9143280" cy="147240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tr-TR" sz="6000" spc="-1" strike="noStrike">
                <a:solidFill>
                  <a:srgbClr val="000000"/>
                </a:solidFill>
                <a:uFill>
                  <a:solidFill>
                    <a:srgbClr val="ffffff"/>
                  </a:solidFill>
                </a:uFill>
                <a:latin typeface="Calibri Light"/>
              </a:rPr>
              <a:t>PALYATİF BAKIM</a:t>
            </a:r>
            <a:endParaRPr b="0" lang="tr-TR" sz="1800" spc="-1" strike="noStrike">
              <a:solidFill>
                <a:srgbClr val="000000"/>
              </a:solidFill>
              <a:uFill>
                <a:solidFill>
                  <a:srgbClr val="ffffff"/>
                </a:solidFill>
              </a:uFill>
              <a:latin typeface="Arial"/>
            </a:endParaRPr>
          </a:p>
        </p:txBody>
      </p:sp>
      <p:sp>
        <p:nvSpPr>
          <p:cNvPr id="74" name="CustomShape 2"/>
          <p:cNvSpPr/>
          <p:nvPr/>
        </p:nvSpPr>
        <p:spPr>
          <a:xfrm>
            <a:off x="1523880" y="3602160"/>
            <a:ext cx="9143280" cy="1654920"/>
          </a:xfrm>
          <a:prstGeom prst="rect">
            <a:avLst/>
          </a:prstGeom>
          <a:noFill/>
          <a:ln>
            <a:noFill/>
          </a:ln>
        </p:spPr>
        <p:style>
          <a:lnRef idx="0"/>
          <a:fillRef idx="0"/>
          <a:effectRef idx="0"/>
          <a:fontRef idx="minor"/>
        </p:style>
        <p:txBody>
          <a:bodyPr lIns="90000" rIns="90000" tIns="45000" bIns="45000"/>
          <a:p>
            <a:pPr algn="ctr">
              <a:lnSpc>
                <a:spcPct val="100000"/>
              </a:lnSpc>
            </a:pPr>
            <a:r>
              <a:rPr b="0" lang="tr-TR" sz="2400" spc="-1" strike="noStrike">
                <a:solidFill>
                  <a:srgbClr val="000000"/>
                </a:solidFill>
                <a:uFill>
                  <a:solidFill>
                    <a:srgbClr val="ffffff"/>
                  </a:solidFill>
                </a:uFill>
                <a:latin typeface="Calibri"/>
              </a:rPr>
              <a:t>  </a:t>
            </a:r>
            <a:endParaRPr b="0" lang="tr-TR" sz="1800" spc="-1" strike="noStrike">
              <a:solidFill>
                <a:srgbClr val="000000"/>
              </a:solidFill>
              <a:uFill>
                <a:solidFill>
                  <a:srgbClr val="ffffff"/>
                </a:solidFill>
              </a:uFill>
              <a:latin typeface="Arial"/>
            </a:endParaRPr>
          </a:p>
        </p:txBody>
      </p:sp>
      <p:pic>
        <p:nvPicPr>
          <p:cNvPr id="75" name="Picture 2" descr=""/>
          <p:cNvPicPr/>
          <p:nvPr/>
        </p:nvPicPr>
        <p:blipFill>
          <a:blip r:embed="rId1"/>
          <a:stretch/>
        </p:blipFill>
        <p:spPr>
          <a:xfrm>
            <a:off x="2025720" y="2757240"/>
            <a:ext cx="6414120" cy="39524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 </a:t>
            </a:r>
            <a:endParaRPr b="0" lang="tr-TR" sz="1800" spc="-1" strike="noStrike">
              <a:solidFill>
                <a:srgbClr val="000000"/>
              </a:solidFill>
              <a:uFill>
                <a:solidFill>
                  <a:srgbClr val="ffffff"/>
                </a:solidFill>
              </a:uFill>
              <a:latin typeface="Arial"/>
            </a:endParaRPr>
          </a:p>
        </p:txBody>
      </p:sp>
      <p:sp>
        <p:nvSpPr>
          <p:cNvPr id="93" name="CustomShape 2"/>
          <p:cNvSpPr/>
          <p:nvPr/>
        </p:nvSpPr>
        <p:spPr>
          <a:xfrm>
            <a:off x="838080" y="502200"/>
            <a:ext cx="3192840" cy="19641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45720" rIns="45720" tIns="45000" bIns="45000" anchor="ctr"/>
          <a:p>
            <a:pPr algn="ctr">
              <a:lnSpc>
                <a:spcPct val="90000"/>
              </a:lnSpc>
            </a:pPr>
            <a:r>
              <a:rPr b="0" lang="tr-TR" sz="1200" spc="-1" strike="noStrike" u="sng">
                <a:solidFill>
                  <a:srgbClr val="ffffff"/>
                </a:solidFill>
                <a:uFill>
                  <a:solidFill>
                    <a:srgbClr val="ffffff"/>
                  </a:solidFill>
                </a:uFill>
                <a:latin typeface="Calibri"/>
                <a:ea typeface="DejaVu Sans"/>
              </a:rPr>
              <a:t>FİZİKSEL</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Ağrı</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Yorgunluk</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Uyku</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Bulantı-kusma</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İştah-kilo kaybı</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kabızlık</a:t>
            </a:r>
            <a:endParaRPr b="0" lang="tr-TR" sz="1800" spc="-1" strike="noStrike">
              <a:solidFill>
                <a:srgbClr val="000000"/>
              </a:solidFill>
              <a:uFill>
                <a:solidFill>
                  <a:srgbClr val="ffffff"/>
                </a:solidFill>
              </a:uFill>
              <a:latin typeface="Arial"/>
            </a:endParaRPr>
          </a:p>
        </p:txBody>
      </p:sp>
      <p:sp>
        <p:nvSpPr>
          <p:cNvPr id="94" name="CustomShape 3"/>
          <p:cNvSpPr/>
          <p:nvPr/>
        </p:nvSpPr>
        <p:spPr>
          <a:xfrm>
            <a:off x="4354560" y="2437920"/>
            <a:ext cx="3192840" cy="19155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45720" rIns="45720" tIns="45000" bIns="45000" anchor="ctr"/>
          <a:p>
            <a:pPr algn="ctr">
              <a:lnSpc>
                <a:spcPct val="90000"/>
              </a:lnSpc>
            </a:pPr>
            <a:r>
              <a:rPr b="0" lang="tr-TR" sz="1200" spc="-1" strike="noStrike">
                <a:solidFill>
                  <a:srgbClr val="ffffff"/>
                </a:solidFill>
                <a:uFill>
                  <a:solidFill>
                    <a:srgbClr val="ffffff"/>
                  </a:solidFill>
                </a:uFill>
                <a:latin typeface="Calibri"/>
                <a:ea typeface="DejaVu Sans"/>
              </a:rPr>
              <a:t>YAŞAM KALİTESİNİ OLUMSUZ ETKİLEYEN FAKTÖRLER</a:t>
            </a:r>
            <a:endParaRPr b="0" lang="tr-TR" sz="1800" spc="-1" strike="noStrike">
              <a:solidFill>
                <a:srgbClr val="000000"/>
              </a:solidFill>
              <a:uFill>
                <a:solidFill>
                  <a:srgbClr val="ffffff"/>
                </a:solidFill>
              </a:uFill>
              <a:latin typeface="Arial"/>
            </a:endParaRPr>
          </a:p>
          <a:p>
            <a:pPr algn="ctr">
              <a:lnSpc>
                <a:spcPct val="90000"/>
              </a:lnSpc>
            </a:pPr>
            <a:endParaRPr b="0" lang="tr-TR" sz="1800" spc="-1" strike="noStrike">
              <a:solidFill>
                <a:srgbClr val="000000"/>
              </a:solidFill>
              <a:uFill>
                <a:solidFill>
                  <a:srgbClr val="ffffff"/>
                </a:solidFill>
              </a:uFill>
              <a:latin typeface="Arial"/>
            </a:endParaRPr>
          </a:p>
        </p:txBody>
      </p:sp>
      <p:sp>
        <p:nvSpPr>
          <p:cNvPr id="95" name="CustomShape 4"/>
          <p:cNvSpPr/>
          <p:nvPr/>
        </p:nvSpPr>
        <p:spPr>
          <a:xfrm>
            <a:off x="7870680" y="502200"/>
            <a:ext cx="3482280" cy="212760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45720" rIns="45720" tIns="45000" bIns="45000" anchor="ctr"/>
          <a:p>
            <a:pPr algn="ctr">
              <a:lnSpc>
                <a:spcPct val="90000"/>
              </a:lnSpc>
            </a:pPr>
            <a:r>
              <a:rPr b="0" lang="tr-TR" sz="1200" spc="-1" strike="noStrike" u="sng">
                <a:solidFill>
                  <a:srgbClr val="ffffff"/>
                </a:solidFill>
                <a:uFill>
                  <a:solidFill>
                    <a:srgbClr val="ffffff"/>
                  </a:solidFill>
                </a:uFill>
                <a:latin typeface="Calibri"/>
                <a:ea typeface="DejaVu Sans"/>
              </a:rPr>
              <a:t>PSİKOLOJİK</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Anksiyete</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Depresyon</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Ölüm korkusu</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Kötülük hali</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Dikkat bozukluğu</a:t>
            </a:r>
            <a:endParaRPr b="0" lang="tr-TR" sz="1800" spc="-1" strike="noStrike">
              <a:solidFill>
                <a:srgbClr val="000000"/>
              </a:solidFill>
              <a:uFill>
                <a:solidFill>
                  <a:srgbClr val="ffffff"/>
                </a:solidFill>
              </a:uFill>
              <a:latin typeface="Arial"/>
            </a:endParaRPr>
          </a:p>
        </p:txBody>
      </p:sp>
      <p:sp>
        <p:nvSpPr>
          <p:cNvPr id="96" name="CustomShape 5"/>
          <p:cNvSpPr/>
          <p:nvPr/>
        </p:nvSpPr>
        <p:spPr>
          <a:xfrm>
            <a:off x="986040" y="3316680"/>
            <a:ext cx="3192840" cy="19155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45720" rIns="45720" tIns="45000" bIns="45000" anchor="ctr"/>
          <a:p>
            <a:pPr algn="ctr">
              <a:lnSpc>
                <a:spcPct val="90000"/>
              </a:lnSpc>
            </a:pPr>
            <a:r>
              <a:rPr b="0" lang="tr-TR" sz="1200" spc="-1" strike="noStrike" u="sng">
                <a:solidFill>
                  <a:srgbClr val="ffffff"/>
                </a:solidFill>
                <a:uFill>
                  <a:solidFill>
                    <a:srgbClr val="ffffff"/>
                  </a:solidFill>
                </a:uFill>
                <a:latin typeface="Calibri"/>
                <a:ea typeface="DejaVu Sans"/>
              </a:rPr>
              <a:t>SOSYAL</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Ekonomik kayıp</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Bakım alamama</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Aile\arkadaş ilişkileri</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Fiziksel görünüm</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İzolasyon</a:t>
            </a:r>
            <a:endParaRPr b="0" lang="tr-TR" sz="1800" spc="-1" strike="noStrike">
              <a:solidFill>
                <a:srgbClr val="000000"/>
              </a:solidFill>
              <a:uFill>
                <a:solidFill>
                  <a:srgbClr val="ffffff"/>
                </a:solidFill>
              </a:uFill>
              <a:latin typeface="Arial"/>
            </a:endParaRPr>
          </a:p>
          <a:p>
            <a:pPr algn="ctr">
              <a:lnSpc>
                <a:spcPct val="90000"/>
              </a:lnSpc>
            </a:pPr>
            <a:endParaRPr b="0" lang="tr-TR" sz="1800" spc="-1" strike="noStrike">
              <a:solidFill>
                <a:srgbClr val="000000"/>
              </a:solidFill>
              <a:uFill>
                <a:solidFill>
                  <a:srgbClr val="ffffff"/>
                </a:solidFill>
              </a:uFill>
              <a:latin typeface="Arial"/>
            </a:endParaRPr>
          </a:p>
        </p:txBody>
      </p:sp>
      <p:sp>
        <p:nvSpPr>
          <p:cNvPr id="97" name="CustomShape 6"/>
          <p:cNvSpPr/>
          <p:nvPr/>
        </p:nvSpPr>
        <p:spPr>
          <a:xfrm>
            <a:off x="8012160" y="3412080"/>
            <a:ext cx="3192840" cy="1915560"/>
          </a:xfrm>
          <a:prstGeom prst="rect">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45720" rIns="45720" tIns="45000" bIns="45000" anchor="ctr"/>
          <a:p>
            <a:pPr algn="ctr">
              <a:lnSpc>
                <a:spcPct val="90000"/>
              </a:lnSpc>
            </a:pPr>
            <a:r>
              <a:rPr b="0" lang="tr-TR" sz="1200" spc="-1" strike="noStrike" u="sng">
                <a:solidFill>
                  <a:srgbClr val="ffffff"/>
                </a:solidFill>
                <a:uFill>
                  <a:solidFill>
                    <a:srgbClr val="ffffff"/>
                  </a:solidFill>
                </a:uFill>
                <a:latin typeface="Calibri"/>
                <a:ea typeface="DejaVu Sans"/>
              </a:rPr>
              <a:t>MANEVİ</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Umutsuzluk</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Vazgeçme</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Bilinmezlik</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Suçluluk</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Acı çekme</a:t>
            </a:r>
            <a:endParaRPr b="0" lang="tr-TR" sz="1800" spc="-1" strike="noStrike">
              <a:solidFill>
                <a:srgbClr val="000000"/>
              </a:solidFill>
              <a:uFill>
                <a:solidFill>
                  <a:srgbClr val="ffffff"/>
                </a:solidFill>
              </a:uFill>
              <a:latin typeface="Arial"/>
            </a:endParaRPr>
          </a:p>
          <a:p>
            <a:pPr algn="ctr">
              <a:lnSpc>
                <a:spcPct val="90000"/>
              </a:lnSpc>
            </a:pPr>
            <a:r>
              <a:rPr b="0" lang="tr-TR" sz="1200" spc="-1" strike="noStrike">
                <a:solidFill>
                  <a:srgbClr val="ffffff"/>
                </a:solidFill>
                <a:uFill>
                  <a:solidFill>
                    <a:srgbClr val="ffffff"/>
                  </a:solidFill>
                </a:uFill>
                <a:latin typeface="Calibri"/>
                <a:ea typeface="DejaVu Sans"/>
              </a:rPr>
              <a:t>Hayatın anlamı</a:t>
            </a:r>
            <a:endParaRPr b="0" lang="tr-TR" sz="1800" spc="-1" strike="noStrike">
              <a:solidFill>
                <a:srgbClr val="000000"/>
              </a:solidFill>
              <a:uFill>
                <a:solidFill>
                  <a:srgbClr val="ffffff"/>
                </a:solidFill>
              </a:uFill>
              <a:latin typeface="Arial"/>
            </a:endParaRPr>
          </a:p>
          <a:p>
            <a:pPr algn="ctr">
              <a:lnSpc>
                <a:spcPct val="90000"/>
              </a:lnSpc>
            </a:pPr>
            <a:endParaRPr b="0" lang="tr-TR" sz="1800" spc="-1" strike="noStrike">
              <a:solidFill>
                <a:srgbClr val="000000"/>
              </a:solidFill>
              <a:uFill>
                <a:solidFill>
                  <a:srgbClr val="ffffff"/>
                </a:solidFill>
              </a:u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PALYATİF BAKIM HASTASI YBÜ KABUL</a:t>
            </a:r>
            <a:endParaRPr b="0" lang="tr-TR" sz="1800" spc="-1" strike="noStrike">
              <a:solidFill>
                <a:srgbClr val="000000"/>
              </a:solidFill>
              <a:uFill>
                <a:solidFill>
                  <a:srgbClr val="ffffff"/>
                </a:solidFill>
              </a:uFill>
              <a:latin typeface="Arial"/>
            </a:endParaRPr>
          </a:p>
        </p:txBody>
      </p:sp>
      <p:sp>
        <p:nvSpPr>
          <p:cNvPr id="99" name="CustomShape 2"/>
          <p:cNvSpPr/>
          <p:nvPr/>
        </p:nvSpPr>
        <p:spPr>
          <a:xfrm>
            <a:off x="838080" y="1825560"/>
            <a:ext cx="10514880" cy="4826160"/>
          </a:xfrm>
          <a:prstGeom prst="rect">
            <a:avLst/>
          </a:prstGeom>
          <a:noFill/>
          <a:ln>
            <a:noFill/>
          </a:ln>
        </p:spPr>
        <p:style>
          <a:lnRef idx="0"/>
          <a:fillRef idx="0"/>
          <a:effectRef idx="0"/>
          <a:fontRef idx="minor"/>
        </p:style>
        <p:txBody>
          <a:bodyPr lIns="90000" rIns="90000" tIns="45000" bIns="45000"/>
          <a:p>
            <a:pPr>
              <a:lnSpc>
                <a:spcPct val="100000"/>
              </a:lnSpc>
            </a:pPr>
            <a:r>
              <a:rPr b="0" lang="tr-TR" sz="2800" spc="-1" strike="noStrike">
                <a:solidFill>
                  <a:srgbClr val="000000"/>
                </a:solidFill>
                <a:uFill>
                  <a:solidFill>
                    <a:srgbClr val="ffffff"/>
                  </a:solidFill>
                </a:uFill>
                <a:latin typeface="Calibri"/>
              </a:rPr>
              <a:t>• </a:t>
            </a:r>
            <a:r>
              <a:rPr b="0" lang="tr-TR" sz="2800" spc="-1" strike="noStrike">
                <a:solidFill>
                  <a:srgbClr val="000000"/>
                </a:solidFill>
                <a:uFill>
                  <a:solidFill>
                    <a:srgbClr val="ffffff"/>
                  </a:solidFill>
                </a:uFill>
                <a:latin typeface="Calibri"/>
              </a:rPr>
              <a:t>Hayatı tehdit eden bir olayda, hastaya ait bilgi eksikliği nedeniyle veya hasta tercihi bilinmeden yapılan yatış</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Calibri"/>
              </a:rPr>
              <a:t>• </a:t>
            </a:r>
            <a:r>
              <a:rPr b="0" lang="tr-TR" sz="2800" spc="-1" strike="noStrike">
                <a:solidFill>
                  <a:srgbClr val="000000"/>
                </a:solidFill>
                <a:uFill>
                  <a:solidFill>
                    <a:srgbClr val="ffffff"/>
                  </a:solidFill>
                </a:uFill>
                <a:latin typeface="Calibri"/>
              </a:rPr>
              <a:t>Semptom kontrolü için yüksek seviyede izlem veya bire bir hemşirelik hizmet gereksinimi </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Calibri"/>
              </a:rPr>
              <a:t>• </a:t>
            </a:r>
            <a:r>
              <a:rPr b="0" lang="tr-TR" sz="2800" spc="-1" strike="noStrike">
                <a:solidFill>
                  <a:srgbClr val="000000"/>
                </a:solidFill>
                <a:uFill>
                  <a:solidFill>
                    <a:srgbClr val="ffffff"/>
                  </a:solidFill>
                </a:uFill>
                <a:latin typeface="Calibri"/>
              </a:rPr>
              <a:t>Hasta/yakınları tarafından tam destek tedavisinin talebi </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Calibri"/>
              </a:rPr>
              <a:t>• </a:t>
            </a:r>
            <a:r>
              <a:rPr b="0" lang="tr-TR" sz="2800" spc="-1" strike="noStrike">
                <a:solidFill>
                  <a:srgbClr val="000000"/>
                </a:solidFill>
                <a:uFill>
                  <a:solidFill>
                    <a:srgbClr val="ffffff"/>
                  </a:solidFill>
                </a:uFill>
                <a:latin typeface="Calibri"/>
              </a:rPr>
              <a:t>Hekimlerin medikolegal kaygıları</a:t>
            </a:r>
            <a:r>
              <a:rPr b="0" lang="tr-TR" sz="2800" spc="-1" strike="noStrike">
                <a:solidFill>
                  <a:srgbClr val="000000"/>
                </a:solidFill>
                <a:uFill>
                  <a:solidFill>
                    <a:srgbClr val="ffffff"/>
                  </a:solidFill>
                </a:uFill>
                <a:latin typeface="Calibri"/>
              </a:rPr>
              <a:t>	</a:t>
            </a:r>
            <a:r>
              <a:rPr b="0" lang="tr-TR" sz="2800" spc="-1" strike="noStrike">
                <a:solidFill>
                  <a:srgbClr val="000000"/>
                </a:solidFill>
                <a:uFill>
                  <a:solidFill>
                    <a:srgbClr val="ffffff"/>
                  </a:solidFill>
                </a:uFill>
                <a:latin typeface="Calibri"/>
              </a:rPr>
              <a:t>	</a:t>
            </a:r>
            <a:r>
              <a:rPr b="0" lang="tr-TR" sz="2800" spc="-1" strike="noStrike">
                <a:solidFill>
                  <a:srgbClr val="000000"/>
                </a:solidFill>
                <a:uFill>
                  <a:solidFill>
                    <a:srgbClr val="ffffff"/>
                  </a:solidFill>
                </a:uFill>
                <a:latin typeface="Calibri"/>
              </a:rPr>
              <a:t>	</a:t>
            </a:r>
            <a:endParaRPr b="0" lang="tr-TR" sz="1800" spc="-1" strike="noStrike">
              <a:solidFill>
                <a:srgbClr val="000000"/>
              </a:solidFill>
              <a:uFill>
                <a:solidFill>
                  <a:srgbClr val="ffffff"/>
                </a:solidFill>
              </a:uFill>
              <a:latin typeface="Arial"/>
            </a:endParaRPr>
          </a:p>
        </p:txBody>
      </p:sp>
      <p:pic>
        <p:nvPicPr>
          <p:cNvPr id="100" name="Picture 161" descr=""/>
          <p:cNvPicPr/>
          <p:nvPr/>
        </p:nvPicPr>
        <p:blipFill>
          <a:blip r:embed="rId1"/>
          <a:stretch/>
        </p:blipFill>
        <p:spPr>
          <a:xfrm>
            <a:off x="9218880" y="3459960"/>
            <a:ext cx="2764800" cy="3397320"/>
          </a:xfrm>
          <a:prstGeom prst="rect">
            <a:avLst/>
          </a:prstGeom>
          <a:ln>
            <a:noFill/>
          </a:ln>
        </p:spPr>
      </p:pic>
      <p:sp>
        <p:nvSpPr>
          <p:cNvPr id="101" name="CustomShape 3"/>
          <p:cNvSpPr/>
          <p:nvPr/>
        </p:nvSpPr>
        <p:spPr>
          <a:xfrm>
            <a:off x="9477360" y="3756240"/>
            <a:ext cx="332280" cy="541440"/>
          </a:xfrm>
          <a:custGeom>
            <a:avLst/>
            <a:gdLst/>
            <a:ahLst/>
            <a:rect l="l" t="t" r="r" b="b"/>
            <a:pathLst>
              <a:path w="333121" h="542036">
                <a:moveTo>
                  <a:pt x="130556" y="0"/>
                </a:moveTo>
                <a:lnTo>
                  <a:pt x="198247" y="152527"/>
                </a:lnTo>
                <a:lnTo>
                  <a:pt x="170307" y="170561"/>
                </a:lnTo>
                <a:lnTo>
                  <a:pt x="255651" y="301244"/>
                </a:lnTo>
                <a:lnTo>
                  <a:pt x="227711" y="323088"/>
                </a:lnTo>
                <a:lnTo>
                  <a:pt x="333121" y="542036"/>
                </a:lnTo>
                <a:lnTo>
                  <a:pt x="154305" y="374269"/>
                </a:lnTo>
                <a:lnTo>
                  <a:pt x="188468" y="351028"/>
                </a:lnTo>
                <a:lnTo>
                  <a:pt x="77470" y="243459"/>
                </a:lnTo>
                <a:lnTo>
                  <a:pt x="117221" y="210312"/>
                </a:lnTo>
                <a:lnTo>
                  <a:pt x="0" y="97536"/>
                </a:lnTo>
                <a:lnTo>
                  <a:pt x="130556" y="0"/>
                </a:lnTo>
                <a:close/>
              </a:path>
            </a:pathLst>
          </a:custGeom>
          <a:solidFill>
            <a:srgbClr val="ed7d31"/>
          </a:solidFill>
          <a:ln>
            <a:noFill/>
          </a:ln>
        </p:spPr>
        <p:style>
          <a:lnRef idx="0"/>
          <a:fillRef idx="0"/>
          <a:effectRef idx="0"/>
          <a:fontRef idx="minor"/>
        </p:style>
      </p:sp>
      <p:sp>
        <p:nvSpPr>
          <p:cNvPr id="102" name="CustomShape 4"/>
          <p:cNvSpPr/>
          <p:nvPr/>
        </p:nvSpPr>
        <p:spPr>
          <a:xfrm>
            <a:off x="9477360" y="3756240"/>
            <a:ext cx="332280" cy="541440"/>
          </a:xfrm>
          <a:custGeom>
            <a:avLst/>
            <a:gdLst/>
            <a:ahLst/>
            <a:rect l="l" t="t" r="r" b="b"/>
            <a:pathLst>
              <a:path w="333121" h="542036">
                <a:moveTo>
                  <a:pt x="130556" y="0"/>
                </a:moveTo>
                <a:lnTo>
                  <a:pt x="198247" y="152527"/>
                </a:lnTo>
                <a:lnTo>
                  <a:pt x="170307" y="170561"/>
                </a:lnTo>
                <a:lnTo>
                  <a:pt x="255651" y="301244"/>
                </a:lnTo>
                <a:lnTo>
                  <a:pt x="227711" y="323088"/>
                </a:lnTo>
                <a:lnTo>
                  <a:pt x="333121" y="542036"/>
                </a:lnTo>
                <a:lnTo>
                  <a:pt x="154305" y="374269"/>
                </a:lnTo>
                <a:lnTo>
                  <a:pt x="188468" y="351028"/>
                </a:lnTo>
                <a:lnTo>
                  <a:pt x="77470" y="243459"/>
                </a:lnTo>
                <a:lnTo>
                  <a:pt x="117221" y="210312"/>
                </a:lnTo>
                <a:lnTo>
                  <a:pt x="0" y="97536"/>
                </a:lnTo>
                <a:close/>
              </a:path>
            </a:pathLst>
          </a:custGeom>
          <a:noFill/>
          <a:ln w="12600">
            <a:solidFill>
              <a:srgbClr val="ae5a21"/>
            </a:solidFill>
            <a:miter/>
          </a:ln>
        </p:spPr>
        <p:style>
          <a:lnRef idx="0"/>
          <a:fillRef idx="0"/>
          <a:effectRef idx="0"/>
          <a:fontRef idx="minor"/>
        </p:style>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 </a:t>
            </a:r>
            <a:endParaRPr b="0" lang="tr-TR" sz="1800" spc="-1" strike="noStrike">
              <a:solidFill>
                <a:srgbClr val="000000"/>
              </a:solidFill>
              <a:uFill>
                <a:solidFill>
                  <a:srgbClr val="ffffff"/>
                </a:solidFill>
              </a:uFill>
              <a:latin typeface="Arial"/>
            </a:endParaRPr>
          </a:p>
        </p:txBody>
      </p:sp>
      <p:sp>
        <p:nvSpPr>
          <p:cNvPr id="104" name="CustomShape 2"/>
          <p:cNvSpPr/>
          <p:nvPr/>
        </p:nvSpPr>
        <p:spPr>
          <a:xfrm>
            <a:off x="0" y="662760"/>
            <a:ext cx="11352960" cy="5513760"/>
          </a:xfrm>
          <a:prstGeom prst="rect">
            <a:avLst/>
          </a:prstGeom>
          <a:noFill/>
          <a:ln>
            <a:noFill/>
          </a:ln>
        </p:spPr>
        <p:style>
          <a:lnRef idx="0"/>
          <a:fillRef idx="0"/>
          <a:effectRef idx="0"/>
          <a:fontRef idx="minor"/>
        </p:style>
        <p:txBody>
          <a:bodyPr lIns="90000" rIns="90000" tIns="45000" bIns="45000"/>
          <a:p>
            <a:pPr marL="990720" indent="-5760">
              <a:lnSpc>
                <a:spcPct val="100000"/>
              </a:lnSpc>
              <a:buClr>
                <a:srgbClr val="404040"/>
              </a:buClr>
              <a:buFont typeface="Arial"/>
              <a:buChar char="•"/>
            </a:pPr>
            <a:r>
              <a:rPr b="0" lang="tr-TR" sz="2800" spc="-1" strike="noStrike">
                <a:solidFill>
                  <a:srgbClr val="404040"/>
                </a:solidFill>
                <a:uFill>
                  <a:solidFill>
                    <a:srgbClr val="ffffff"/>
                  </a:solidFill>
                </a:uFill>
                <a:latin typeface="Calibri"/>
                <a:ea typeface="Calibri"/>
              </a:rPr>
              <a:t>YBÜ’lerinde , palyatif bakım geçiş protokollerinin bulunması hasta ve ailelerin pozitif yaklaşımını etkilemektedir. </a:t>
            </a:r>
            <a:endParaRPr b="0" lang="tr-TR" sz="1800" spc="-1" strike="noStrike">
              <a:solidFill>
                <a:srgbClr val="000000"/>
              </a:solidFill>
              <a:uFill>
                <a:solidFill>
                  <a:srgbClr val="ffffff"/>
                </a:solidFill>
              </a:uFill>
              <a:latin typeface="Arial"/>
            </a:endParaRPr>
          </a:p>
          <a:p>
            <a:pPr marL="343080" indent="-342360">
              <a:lnSpc>
                <a:spcPct val="100000"/>
              </a:lnSpc>
              <a:buClr>
                <a:srgbClr val="e48312"/>
              </a:buClr>
              <a:buFont typeface="Arial"/>
              <a:buChar char="•"/>
            </a:pPr>
            <a:r>
              <a:rPr b="0" lang="tr-TR" sz="2800" spc="-1" strike="noStrike">
                <a:solidFill>
                  <a:srgbClr val="404040"/>
                </a:solidFill>
                <a:uFill>
                  <a:solidFill>
                    <a:srgbClr val="ffffff"/>
                  </a:solidFill>
                </a:uFill>
                <a:latin typeface="Arial"/>
                <a:ea typeface="Arial"/>
              </a:rPr>
              <a:t>Bakımın hedeflerini tartışmak kavramsal olarak prognoz hakkında ve kötü gidişatı konuşmaktan daha olumlu sonuçlar üretmektedir.* </a:t>
            </a:r>
            <a:endParaRPr b="0" lang="tr-TR" sz="1800" spc="-1" strike="noStrike">
              <a:solidFill>
                <a:srgbClr val="000000"/>
              </a:solidFill>
              <a:uFill>
                <a:solidFill>
                  <a:srgbClr val="ffffff"/>
                </a:solidFill>
              </a:uFill>
              <a:latin typeface="Arial"/>
            </a:endParaRPr>
          </a:p>
          <a:p>
            <a:pPr marL="343080" indent="-342360">
              <a:lnSpc>
                <a:spcPct val="100000"/>
              </a:lnSpc>
              <a:buClr>
                <a:srgbClr val="e48312"/>
              </a:buClr>
              <a:buFont typeface="Arial"/>
              <a:buChar char="•"/>
            </a:pPr>
            <a:r>
              <a:rPr b="0" lang="tr-TR" sz="2800" spc="-1" strike="noStrike">
                <a:solidFill>
                  <a:srgbClr val="404040"/>
                </a:solidFill>
                <a:uFill>
                  <a:solidFill>
                    <a:srgbClr val="ffffff"/>
                  </a:solidFill>
                </a:uFill>
                <a:latin typeface="Arial"/>
                <a:ea typeface="Arial"/>
              </a:rPr>
              <a:t>YB’da kalış süresinde uzama ile aile memnuniyeti azalırken, palyatif bakım veya tedavi çekme yaklaşımlarının anlatıldığı ailelerde memnuniyet oranı artmaktadır*. </a:t>
            </a:r>
            <a:endParaRPr b="0" lang="tr-TR" sz="1800" spc="-1" strike="noStrike">
              <a:solidFill>
                <a:srgbClr val="000000"/>
              </a:solidFill>
              <a:uFill>
                <a:solidFill>
                  <a:srgbClr val="ffffff"/>
                </a:solidFill>
              </a:uFill>
              <a:latin typeface="Arial"/>
            </a:endParaRPr>
          </a:p>
          <a:p>
            <a:pPr marL="343080" indent="-342360">
              <a:lnSpc>
                <a:spcPct val="100000"/>
              </a:lnSpc>
              <a:buClr>
                <a:srgbClr val="e48312"/>
              </a:buClr>
              <a:buFont typeface="Arial"/>
              <a:buChar char="•"/>
            </a:pPr>
            <a:r>
              <a:rPr b="0" lang="tr-TR" sz="2800" spc="-1" strike="noStrike">
                <a:solidFill>
                  <a:srgbClr val="404040"/>
                </a:solidFill>
                <a:uFill>
                  <a:solidFill>
                    <a:srgbClr val="ffffff"/>
                  </a:solidFill>
                </a:uFill>
                <a:latin typeface="Arial"/>
                <a:ea typeface="Arial"/>
              </a:rPr>
              <a:t>Aile ve YB ekibi arasında iletişimi-uyumu sağlayan bir görevlinin bulunması hasta memnuniyetini artırmakta, maliyet ve hastanede kalış süresini azaltmaktadır**.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r>
              <a:rPr b="0" lang="tr-TR" sz="4400" spc="-1" strike="noStrike">
                <a:solidFill>
                  <a:srgbClr val="000000"/>
                </a:solidFill>
                <a:uFill>
                  <a:solidFill>
                    <a:srgbClr val="ffffff"/>
                  </a:solidFill>
                </a:uFill>
                <a:latin typeface="Calibri Light"/>
              </a:rPr>
              <a:t>Hasta yakını nasıl algılıyor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
        <p:nvSpPr>
          <p:cNvPr id="106"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Ülkemizde;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ve aileleri yaşam sonu bakımın yapıldığı yer olarak çoğunlukla ev, palyatif bakım, hemşireli bakımevi ya da hospis yerine “yoğun bakım” da ileri yaşam desteği  istemektedir.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 </a:t>
            </a:r>
            <a:endParaRPr b="0" lang="tr-TR" sz="1800" spc="-1" strike="noStrike">
              <a:solidFill>
                <a:srgbClr val="000000"/>
              </a:solidFill>
              <a:uFill>
                <a:solidFill>
                  <a:srgbClr val="ffffff"/>
                </a:solidFill>
              </a:uFill>
              <a:latin typeface="Arial"/>
            </a:endParaRPr>
          </a:p>
        </p:txBody>
      </p:sp>
      <p:sp>
        <p:nvSpPr>
          <p:cNvPr id="108"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Ülkemizde son dönem kanser hastalarının terminal safhalarda yoğun bakım yataklarında yattığını, ileri yaşam desteği uygulandığını izlemekteyiz. </a:t>
            </a:r>
            <a:endParaRPr b="0" lang="tr-TR"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Canlandırma yapmama (Do Not Resuscitate) </a:t>
            </a:r>
            <a:endParaRPr b="0" lang="tr-TR"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Tedavileri çekme (withdrawal) </a:t>
            </a:r>
            <a:endParaRPr b="0" lang="tr-TR"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Yeni bir tedavinin başlanmaması (withholding) </a:t>
            </a:r>
            <a:endParaRPr b="0" lang="tr-TR"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Ötenazi  gibi bazı batı ülkelerinde yasal olan kararlar ile ilgili kapsamlı bir hukuki düzenleme olmayışı da son dönem hastaların yoğun bakım ünitelerinde tam desteklenmesine neden olmaktadır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r>
              <a:rPr b="0" lang="tr-TR" sz="4400" spc="-1" strike="noStrike">
                <a:solidFill>
                  <a:srgbClr val="000000"/>
                </a:solidFill>
                <a:uFill>
                  <a:solidFill>
                    <a:srgbClr val="ffffff"/>
                  </a:solidFill>
                </a:uFill>
                <a:latin typeface="Calibri Light"/>
              </a:rPr>
              <a:t>YBÜ’de palyatif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
        <p:nvSpPr>
          <p:cNvPr id="110"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YB ekibi palyatif bakım ekibinden destek istemeli ve onların önerileri doğrultusunda süreci yönetmeli. </a:t>
            </a:r>
            <a:endParaRPr b="0" lang="tr-TR"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Standardize ve kanıta dayalı palyatif bakım sağlanır.  </a:t>
            </a:r>
            <a:endParaRPr b="0" lang="tr-TR"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YBÜ de ve hastanede yatış süresi kısalır.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t>
            </a:r>
            <a:r>
              <a:rPr b="0" lang="tr-TR" sz="2800" spc="-1" strike="noStrike">
                <a:solidFill>
                  <a:srgbClr val="000000"/>
                </a:solidFill>
                <a:uFill>
                  <a:solidFill>
                    <a:srgbClr val="ffffff"/>
                  </a:solidFill>
                </a:uFill>
                <a:latin typeface="Calibri"/>
              </a:rPr>
              <a:t>YB ekibi bu işi üstlenecekse, gerekli eğitim, donanım, dökümana ve motivasyona sahip olmalı. </a:t>
            </a:r>
            <a:endParaRPr b="0" lang="tr-TR"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Hernekadar profesyonel bir ekip anlayışı ile yaklaşılsa da empati düzeyi yüksek tutulmalı </a:t>
            </a:r>
            <a:endParaRPr b="0" lang="tr-TR" sz="1800" spc="-1" strike="noStrike">
              <a:solidFill>
                <a:srgbClr val="000000"/>
              </a:solidFill>
              <a:uFill>
                <a:solidFill>
                  <a:srgbClr val="ffffff"/>
                </a:solidFill>
              </a:uFill>
              <a:latin typeface="Arial"/>
            </a:endParaRPr>
          </a:p>
          <a:p>
            <a:pPr marL="228600" indent="-227880">
              <a:lnSpc>
                <a:spcPct val="100000"/>
              </a:lnSpc>
              <a:buClr>
                <a:srgbClr val="000000"/>
              </a:buClr>
              <a:buFont typeface="Arial"/>
              <a:buChar char="•"/>
            </a:pPr>
            <a:r>
              <a:rPr b="0" lang="tr-TR" sz="2800" spc="-1" strike="noStrike">
                <a:solidFill>
                  <a:srgbClr val="000000"/>
                </a:solidFill>
                <a:uFill>
                  <a:solidFill>
                    <a:srgbClr val="ffffff"/>
                  </a:solidFill>
                </a:uFill>
                <a:latin typeface="Calibri"/>
              </a:rPr>
              <a:t>Aile ile iletişim kanalları zinde tutulmalı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için hazırlanan plan aileyle paylaşılmalı ve bu hususta ayrıntılı bilgilendirmeli </a:t>
            </a:r>
            <a:endParaRPr b="0" lang="tr-TR" sz="1800" spc="-1" strike="noStrike">
              <a:solidFill>
                <a:srgbClr val="000000"/>
              </a:solidFill>
              <a:uFill>
                <a:solidFill>
                  <a:srgbClr val="ffffff"/>
                </a:solidFill>
              </a:uFill>
              <a:latin typeface="Arial"/>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838080" y="48096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3600" spc="-1" strike="noStrike">
                <a:solidFill>
                  <a:srgbClr val="000000"/>
                </a:solidFill>
                <a:uFill>
                  <a:solidFill>
                    <a:srgbClr val="ffffff"/>
                  </a:solidFill>
                </a:uFill>
                <a:latin typeface="Calibri Light"/>
              </a:rPr>
              <a:t>Protokoller dahilinde ve entegre bir çalışma ile Yoğun bakımdan palyatif bakıma geçiş yapıldığında; </a:t>
            </a:r>
            <a:endParaRPr b="0" lang="tr-TR" sz="1800" spc="-1" strike="noStrike">
              <a:solidFill>
                <a:srgbClr val="000000"/>
              </a:solidFill>
              <a:uFill>
                <a:solidFill>
                  <a:srgbClr val="ffffff"/>
                </a:solidFill>
              </a:uFill>
              <a:latin typeface="Arial"/>
            </a:endParaRPr>
          </a:p>
        </p:txBody>
      </p:sp>
      <p:sp>
        <p:nvSpPr>
          <p:cNvPr id="112"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Ventilatör gününün azaldığı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t>
            </a:r>
            <a:r>
              <a:rPr b="0" lang="tr-TR" sz="2800" spc="-1" strike="noStrike">
                <a:solidFill>
                  <a:srgbClr val="000000"/>
                </a:solidFill>
                <a:uFill>
                  <a:solidFill>
                    <a:srgbClr val="ffffff"/>
                  </a:solidFill>
                </a:uFill>
                <a:latin typeface="Calibri"/>
              </a:rPr>
              <a:t>Parenteral beslenmenin azaldığı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t>
            </a:r>
            <a:r>
              <a:rPr b="0" lang="tr-TR" sz="2800" spc="-1" strike="noStrike">
                <a:solidFill>
                  <a:srgbClr val="000000"/>
                </a:solidFill>
                <a:uFill>
                  <a:solidFill>
                    <a:srgbClr val="ffffff"/>
                  </a:solidFill>
                </a:uFill>
                <a:latin typeface="Calibri"/>
              </a:rPr>
              <a:t>Posttravmatik stres bozukluğunun azaldığı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t>
            </a:r>
            <a:r>
              <a:rPr b="0" lang="tr-TR" sz="2800" spc="-1" strike="noStrike">
                <a:solidFill>
                  <a:srgbClr val="000000"/>
                </a:solidFill>
                <a:uFill>
                  <a:solidFill>
                    <a:srgbClr val="ffffff"/>
                  </a:solidFill>
                </a:uFill>
                <a:latin typeface="Calibri"/>
              </a:rPr>
              <a:t>YBÜ de yatış süresinin kısaldığı,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t>
            </a:r>
            <a:r>
              <a:rPr b="0" lang="tr-TR" sz="2800" spc="-1" strike="noStrike">
                <a:solidFill>
                  <a:srgbClr val="000000"/>
                </a:solidFill>
                <a:uFill>
                  <a:solidFill>
                    <a:srgbClr val="ffffff"/>
                  </a:solidFill>
                </a:uFill>
                <a:latin typeface="Calibri"/>
              </a:rPr>
              <a:t>Hastanede yatış süresinin kısaldığı,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t>
            </a:r>
            <a:r>
              <a:rPr b="0" lang="tr-TR" sz="2800" spc="-1" strike="noStrike">
                <a:solidFill>
                  <a:srgbClr val="000000"/>
                </a:solidFill>
                <a:uFill>
                  <a:solidFill>
                    <a:srgbClr val="ffffff"/>
                  </a:solidFill>
                </a:uFill>
                <a:latin typeface="Calibri"/>
              </a:rPr>
              <a:t>Aile anksiyetesinin azaldığı,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t>
            </a:r>
            <a:r>
              <a:rPr b="0" lang="tr-TR" sz="2800" spc="-1" strike="noStrike">
                <a:solidFill>
                  <a:srgbClr val="000000"/>
                </a:solidFill>
                <a:uFill>
                  <a:solidFill>
                    <a:srgbClr val="ffffff"/>
                  </a:solidFill>
                </a:uFill>
                <a:latin typeface="Calibri"/>
              </a:rPr>
              <a:t>Aile memnuniyetinin arttığı gösterilmiştir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r>
              <a:rPr b="0" lang="tr-TR" sz="4400" spc="-1" strike="noStrike">
                <a:solidFill>
                  <a:srgbClr val="000000"/>
                </a:solidFill>
                <a:uFill>
                  <a:solidFill>
                    <a:srgbClr val="ffffff"/>
                  </a:solidFill>
                </a:uFill>
                <a:latin typeface="Calibri Light"/>
              </a:rPr>
              <a:t>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
        <p:nvSpPr>
          <p:cNvPr id="114" name="CustomShape 2"/>
          <p:cNvSpPr/>
          <p:nvPr/>
        </p:nvSpPr>
        <p:spPr>
          <a:xfrm>
            <a:off x="0" y="365040"/>
            <a:ext cx="7521480" cy="5415840"/>
          </a:xfrm>
          <a:prstGeom prst="rect">
            <a:avLst/>
          </a:prstGeom>
          <a:noFill/>
          <a:ln>
            <a:noFill/>
          </a:ln>
        </p:spPr>
        <p:style>
          <a:lnRef idx="0"/>
          <a:fillRef idx="0"/>
          <a:effectRef idx="0"/>
          <a:fontRef idx="minor"/>
        </p:style>
        <p:txBody>
          <a:bodyPr lIns="90000" rIns="90000" tIns="45000" bIns="45000"/>
          <a:p>
            <a:r>
              <a:rPr b="0" lang="tr-TR" sz="2800" spc="-1" strike="noStrike">
                <a:solidFill>
                  <a:srgbClr val="000000"/>
                </a:solidFill>
                <a:uFill>
                  <a:solidFill>
                    <a:srgbClr val="ffffff"/>
                  </a:solidFill>
                </a:uFill>
                <a:latin typeface="Calibri"/>
              </a:rPr>
              <a:t> </a:t>
            </a:r>
            <a:r>
              <a:rPr b="1" lang="tr-TR" sz="2800" spc="-1" strike="noStrike">
                <a:solidFill>
                  <a:srgbClr val="000000"/>
                </a:solidFill>
                <a:uFill>
                  <a:solidFill>
                    <a:srgbClr val="ffffff"/>
                  </a:solidFill>
                </a:uFill>
                <a:latin typeface="Calibri"/>
              </a:rPr>
              <a:t>Palyatif Bakım İlkeleri-1</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ve ailesinin bilgi gereksinimi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Her hasta ve ailenin bireysel  değerlendirmesi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Hastanın fiziksel semptomlarının yönetimi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Hastanın duygusal ve davranışsal gereksinimlerinin ifade edilmesi(Amerıcan Academy Of Pedıatrıcs Committee On Bioethics And Committee On Hospital Care Palliative Care For Children.Pedıatrıcs, 106, 2, 2000).</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 </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 </a:t>
            </a:r>
            <a:r>
              <a:rPr b="1" lang="tr-TR" sz="2800" spc="-1" strike="noStrike">
                <a:solidFill>
                  <a:srgbClr val="000000"/>
                </a:solidFill>
                <a:uFill>
                  <a:solidFill>
                    <a:srgbClr val="ffffff"/>
                  </a:solidFill>
                </a:uFill>
                <a:latin typeface="Calibri"/>
              </a:rPr>
              <a:t>Palyatif Bakım İlkeleri-2</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Yaşam kalitesinin güçlendirilmesi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Aileler için destek(sosyal, psikolojik, ve dini)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Ekonomik ve koşullara ilişkin destek</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Aileye dinlenme desteğinin sağlanması (respite care)</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Ölüm sırasındaki bakımYas süreci(Amerıcan Academy Of Pedıatrıcs Committee On Bioethics And Committee On Hospital Care Palliative Care For Children.Pedıatrıcs, 106, 2, 2000).</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pic>
        <p:nvPicPr>
          <p:cNvPr id="115" name="Picture 2" descr=""/>
          <p:cNvPicPr/>
          <p:nvPr/>
        </p:nvPicPr>
        <p:blipFill>
          <a:blip r:embed="rId1"/>
          <a:stretch/>
        </p:blipFill>
        <p:spPr>
          <a:xfrm>
            <a:off x="7025760" y="2701080"/>
            <a:ext cx="4823640" cy="276768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r>
              <a:rPr b="0" lang="tr-TR" sz="4400" spc="-1" strike="noStrike">
                <a:solidFill>
                  <a:srgbClr val="000000"/>
                </a:solidFill>
                <a:uFill>
                  <a:solidFill>
                    <a:srgbClr val="ffffff"/>
                  </a:solidFill>
                </a:uFill>
                <a:latin typeface="Calibri Light"/>
              </a:rPr>
              <a:t>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pic>
        <p:nvPicPr>
          <p:cNvPr id="117" name="Picture 2" descr=""/>
          <p:cNvPicPr/>
          <p:nvPr/>
        </p:nvPicPr>
        <p:blipFill>
          <a:blip r:embed="rId1"/>
          <a:stretch/>
        </p:blipFill>
        <p:spPr>
          <a:xfrm>
            <a:off x="0" y="0"/>
            <a:ext cx="12191400" cy="696600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 </a:t>
            </a:r>
            <a:endParaRPr b="0" lang="tr-TR" sz="1800" spc="-1" strike="noStrike">
              <a:solidFill>
                <a:srgbClr val="000000"/>
              </a:solidFill>
              <a:uFill>
                <a:solidFill>
                  <a:srgbClr val="ffffff"/>
                </a:solidFill>
              </a:uFill>
              <a:latin typeface="Arial"/>
            </a:endParaRPr>
          </a:p>
        </p:txBody>
      </p:sp>
      <p:pic>
        <p:nvPicPr>
          <p:cNvPr id="119" name="Picture 2" descr=""/>
          <p:cNvPicPr/>
          <p:nvPr/>
        </p:nvPicPr>
        <p:blipFill>
          <a:blip r:embed="rId1"/>
          <a:stretch/>
        </p:blipFill>
        <p:spPr>
          <a:xfrm>
            <a:off x="35280" y="-98640"/>
            <a:ext cx="12484440" cy="69991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CustomShape 1"/>
          <p:cNvSpPr/>
          <p:nvPr/>
        </p:nvSpPr>
        <p:spPr>
          <a:xfrm>
            <a:off x="3193200" y="365040"/>
            <a:ext cx="815976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Palyatif Bakım</a:t>
            </a:r>
            <a:endParaRPr b="0" lang="tr-TR" sz="1800" spc="-1" strike="noStrike">
              <a:solidFill>
                <a:srgbClr val="000000"/>
              </a:solidFill>
              <a:uFill>
                <a:solidFill>
                  <a:srgbClr val="ffffff"/>
                </a:solidFill>
              </a:uFill>
              <a:latin typeface="Arial"/>
            </a:endParaRPr>
          </a:p>
        </p:txBody>
      </p:sp>
      <p:sp>
        <p:nvSpPr>
          <p:cNvPr id="77"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Arial"/>
              </a:rPr>
              <a:t>Dünya Sağlık Örgütü (WHO) palyatif bakımı </a:t>
            </a:r>
            <a:endParaRPr b="0" lang="tr-TR" sz="1800" spc="-1" strike="noStrike">
              <a:solidFill>
                <a:srgbClr val="000000"/>
              </a:solidFill>
              <a:uFill>
                <a:solidFill>
                  <a:srgbClr val="ffffff"/>
                </a:solidFill>
              </a:uFill>
              <a:latin typeface="Arial"/>
            </a:endParaRPr>
          </a:p>
          <a:p>
            <a:pPr lvl="1" marL="685800" indent="-227880">
              <a:lnSpc>
                <a:spcPct val="100000"/>
              </a:lnSpc>
              <a:buClr>
                <a:srgbClr val="000000"/>
              </a:buClr>
              <a:buFont typeface="Arial"/>
              <a:buChar char="•"/>
            </a:pPr>
            <a:r>
              <a:rPr b="0" lang="tr-TR" sz="2000" spc="-1" strike="noStrike">
                <a:solidFill>
                  <a:srgbClr val="000000"/>
                </a:solidFill>
                <a:uFill>
                  <a:solidFill>
                    <a:srgbClr val="ffffff"/>
                  </a:solidFill>
                </a:uFill>
                <a:latin typeface="Arial"/>
              </a:rPr>
              <a:t>1990 yılında: </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Arial"/>
              </a:rPr>
              <a:t>“</a:t>
            </a:r>
            <a:r>
              <a:rPr b="0" lang="tr-TR" sz="1800" spc="-1" strike="noStrike">
                <a:solidFill>
                  <a:srgbClr val="000000"/>
                </a:solidFill>
                <a:uFill>
                  <a:solidFill>
                    <a:srgbClr val="ffffff"/>
                  </a:solidFill>
                </a:uFill>
                <a:latin typeface="Arial"/>
              </a:rPr>
              <a:t>Hastalığı ortadan kaldıran tedavilere yanıt vermeyen hastalara verilen aktif ve bütüncül bakımdır” şeklinde tanımlarken </a:t>
            </a:r>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a:p>
            <a:pPr lvl="1" marL="685800" indent="-227880">
              <a:lnSpc>
                <a:spcPct val="100000"/>
              </a:lnSpc>
              <a:buClr>
                <a:srgbClr val="000000"/>
              </a:buClr>
              <a:buFont typeface="Arial"/>
              <a:buChar char="•"/>
            </a:pPr>
            <a:r>
              <a:rPr b="0" lang="tr-TR" sz="2000" spc="-1" strike="noStrike">
                <a:solidFill>
                  <a:srgbClr val="000000"/>
                </a:solidFill>
                <a:uFill>
                  <a:solidFill>
                    <a:srgbClr val="ffffff"/>
                  </a:solidFill>
                </a:uFill>
                <a:latin typeface="Arial"/>
              </a:rPr>
              <a:t>2012 yılında:</a:t>
            </a:r>
            <a:endParaRPr b="0" lang="tr-TR" sz="1800" spc="-1" strike="noStrike">
              <a:solidFill>
                <a:srgbClr val="000000"/>
              </a:solidFill>
              <a:uFill>
                <a:solidFill>
                  <a:srgbClr val="ffffff"/>
                </a:solidFill>
              </a:uFill>
              <a:latin typeface="Arial"/>
            </a:endParaRPr>
          </a:p>
          <a:p>
            <a:pPr>
              <a:lnSpc>
                <a:spcPct val="100000"/>
              </a:lnSpc>
            </a:pPr>
            <a:r>
              <a:rPr b="0" lang="tr-TR" sz="1800" spc="-1" strike="noStrike">
                <a:solidFill>
                  <a:srgbClr val="000000"/>
                </a:solidFill>
                <a:uFill>
                  <a:solidFill>
                    <a:srgbClr val="ffffff"/>
                  </a:solidFill>
                </a:uFill>
                <a:latin typeface="Arial"/>
              </a:rPr>
              <a:t>“</a:t>
            </a:r>
            <a:r>
              <a:rPr b="0" lang="tr-TR" sz="1800" spc="-1" strike="noStrike">
                <a:solidFill>
                  <a:srgbClr val="000000"/>
                </a:solidFill>
                <a:uFill>
                  <a:solidFill>
                    <a:srgbClr val="ffffff"/>
                  </a:solidFill>
                </a:uFill>
                <a:latin typeface="Arial"/>
              </a:rPr>
              <a:t>yaşamı tehdit edici hastalıklara eşlik eden sorunlar yaşayan hasta ve ailelerin, fiziksel, psikososyal ve manevi (spiritüel) problemlerini erken tanımlama, değerlendirme, tedavi ederek acı çekmelerini azaltma ya da önleme ve böylece yaşam kalitelerini artırma amacı olan bir yaklaşım’ olarak tanımlamıştır.</a:t>
            </a:r>
            <a:r>
              <a:rPr b="0" lang="tr-TR" sz="2000" spc="-1" strike="noStrike">
                <a:solidFill>
                  <a:srgbClr val="000000"/>
                </a:solidFill>
                <a:uFill>
                  <a:solidFill>
                    <a:srgbClr val="ffffff"/>
                  </a:solidFill>
                </a:uFill>
                <a:latin typeface="Calibri"/>
              </a:rPr>
              <a:t>   </a:t>
            </a:r>
            <a:endParaRPr b="0" lang="tr-TR"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CustomShape 1"/>
          <p:cNvSpPr/>
          <p:nvPr/>
        </p:nvSpPr>
        <p:spPr>
          <a:xfrm>
            <a:off x="838080" y="365040"/>
            <a:ext cx="10514880" cy="1324800"/>
          </a:xfrm>
          <a:prstGeom prst="rect">
            <a:avLst/>
          </a:prstGeom>
          <a:noFill/>
          <a:ln>
            <a:noFill/>
          </a:ln>
        </p:spPr>
        <p:style>
          <a:lnRef idx="0"/>
          <a:fillRef idx="0"/>
          <a:effectRef idx="0"/>
          <a:fontRef idx="minor"/>
        </p:style>
      </p:sp>
      <p:pic>
        <p:nvPicPr>
          <p:cNvPr id="121" name="Picture 2" descr=""/>
          <p:cNvPicPr/>
          <p:nvPr/>
        </p:nvPicPr>
        <p:blipFill>
          <a:blip r:embed="rId1"/>
          <a:stretch/>
        </p:blipFill>
        <p:spPr>
          <a:xfrm>
            <a:off x="0" y="365040"/>
            <a:ext cx="12191400" cy="64922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838080" y="365040"/>
            <a:ext cx="10514880" cy="1324800"/>
          </a:xfrm>
          <a:prstGeom prst="rect">
            <a:avLst/>
          </a:prstGeom>
          <a:noFill/>
          <a:ln>
            <a:noFill/>
          </a:ln>
        </p:spPr>
        <p:style>
          <a:lnRef idx="0"/>
          <a:fillRef idx="0"/>
          <a:effectRef idx="0"/>
          <a:fontRef idx="minor"/>
        </p:style>
      </p:sp>
      <p:pic>
        <p:nvPicPr>
          <p:cNvPr id="123" name="Picture 2" descr=""/>
          <p:cNvPicPr/>
          <p:nvPr/>
        </p:nvPicPr>
        <p:blipFill>
          <a:blip r:embed="rId1"/>
          <a:stretch/>
        </p:blipFill>
        <p:spPr>
          <a:xfrm>
            <a:off x="-116280" y="0"/>
            <a:ext cx="12307320" cy="685728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CustomShape 1"/>
          <p:cNvSpPr/>
          <p:nvPr/>
        </p:nvSpPr>
        <p:spPr>
          <a:xfrm>
            <a:off x="838080" y="365040"/>
            <a:ext cx="10514880" cy="1324800"/>
          </a:xfrm>
          <a:prstGeom prst="rect">
            <a:avLst/>
          </a:prstGeom>
          <a:noFill/>
          <a:ln>
            <a:noFill/>
          </a:ln>
        </p:spPr>
        <p:style>
          <a:lnRef idx="0"/>
          <a:fillRef idx="0"/>
          <a:effectRef idx="0"/>
          <a:fontRef idx="minor"/>
        </p:style>
      </p:sp>
      <p:pic>
        <p:nvPicPr>
          <p:cNvPr id="125" name="Picture 4" descr=""/>
          <p:cNvPicPr/>
          <p:nvPr/>
        </p:nvPicPr>
        <p:blipFill>
          <a:blip r:embed="rId1"/>
          <a:stretch/>
        </p:blipFill>
        <p:spPr>
          <a:xfrm>
            <a:off x="0" y="261360"/>
            <a:ext cx="12191400" cy="659592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CustomShape 1"/>
          <p:cNvSpPr/>
          <p:nvPr/>
        </p:nvSpPr>
        <p:spPr>
          <a:xfrm>
            <a:off x="838080" y="365040"/>
            <a:ext cx="10514880" cy="1324800"/>
          </a:xfrm>
          <a:prstGeom prst="rect">
            <a:avLst/>
          </a:prstGeom>
          <a:noFill/>
          <a:ln>
            <a:noFill/>
          </a:ln>
        </p:spPr>
        <p:style>
          <a:lnRef idx="0"/>
          <a:fillRef idx="0"/>
          <a:effectRef idx="0"/>
          <a:fontRef idx="minor"/>
        </p:style>
      </p:sp>
      <p:pic>
        <p:nvPicPr>
          <p:cNvPr id="127" name="Picture 2" descr=""/>
          <p:cNvPicPr/>
          <p:nvPr/>
        </p:nvPicPr>
        <p:blipFill>
          <a:blip r:embed="rId1"/>
          <a:stretch/>
        </p:blipFill>
        <p:spPr>
          <a:xfrm>
            <a:off x="145080" y="365040"/>
            <a:ext cx="12191400" cy="6492240"/>
          </a:xfrm>
          <a:prstGeom prst="rect">
            <a:avLst/>
          </a:prstGeom>
          <a:ln>
            <a:noFill/>
          </a:ln>
        </p:spPr>
      </p:pic>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838080" y="365040"/>
            <a:ext cx="10514880" cy="1324800"/>
          </a:xfrm>
          <a:prstGeom prst="rect">
            <a:avLst/>
          </a:prstGeom>
          <a:noFill/>
          <a:ln>
            <a:noFill/>
          </a:ln>
        </p:spPr>
        <p:style>
          <a:lnRef idx="0"/>
          <a:fillRef idx="0"/>
          <a:effectRef idx="0"/>
          <a:fontRef idx="minor"/>
        </p:style>
      </p:sp>
      <p:pic>
        <p:nvPicPr>
          <p:cNvPr id="129" name="Picture 2" descr=""/>
          <p:cNvPicPr/>
          <p:nvPr/>
        </p:nvPicPr>
        <p:blipFill>
          <a:blip r:embed="rId1"/>
          <a:stretch/>
        </p:blipFill>
        <p:spPr>
          <a:xfrm>
            <a:off x="0" y="365040"/>
            <a:ext cx="12191400" cy="6492240"/>
          </a:xfrm>
          <a:prstGeom prst="rect">
            <a:avLst/>
          </a:prstGeom>
          <a:ln>
            <a:noFill/>
          </a:ln>
        </p:spPr>
      </p:pic>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303030"/>
                </a:solidFill>
                <a:uFill>
                  <a:solidFill>
                    <a:srgbClr val="ffffff"/>
                  </a:solidFill>
                </a:uFill>
                <a:latin typeface="Book Antiqua"/>
              </a:rPr>
              <a:t>Bakımdaki Zorluklar</a:t>
            </a:r>
            <a:endParaRPr b="0" lang="tr-TR" sz="1800" spc="-1" strike="noStrike">
              <a:solidFill>
                <a:srgbClr val="000000"/>
              </a:solidFill>
              <a:uFill>
                <a:solidFill>
                  <a:srgbClr val="ffffff"/>
                </a:solidFill>
              </a:uFill>
              <a:latin typeface="Arial"/>
            </a:endParaRPr>
          </a:p>
        </p:txBody>
      </p:sp>
      <p:sp>
        <p:nvSpPr>
          <p:cNvPr id="131"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343080" indent="-342360">
              <a:lnSpc>
                <a:spcPct val="100000"/>
              </a:lnSpc>
              <a:buClr>
                <a:srgbClr val="ad0101"/>
              </a:buClr>
              <a:buFont typeface="Wingdings" charset="2"/>
              <a:buChar char=""/>
            </a:pPr>
            <a:r>
              <a:rPr b="0" lang="tr-TR" sz="1800" spc="-1" strike="noStrike">
                <a:solidFill>
                  <a:srgbClr val="262626"/>
                </a:solidFill>
                <a:uFill>
                  <a:solidFill>
                    <a:srgbClr val="ffffff"/>
                  </a:solidFill>
                </a:uFill>
                <a:latin typeface="Arial"/>
              </a:rPr>
              <a:t>Terminal dönemdeki hastalarda palyatif bakım ve semptom kontrolü birçok faktör nedeniyle komplike bir hal alır.</a:t>
            </a:r>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a:p>
            <a:pPr lvl="1" marL="777240" indent="-365040">
              <a:lnSpc>
                <a:spcPct val="100000"/>
              </a:lnSpc>
              <a:buClr>
                <a:srgbClr val="ad0101"/>
              </a:buClr>
              <a:buFont typeface="Wingdings" charset="2"/>
              <a:buChar char=""/>
            </a:pPr>
            <a:r>
              <a:rPr b="0" lang="tr-TR" sz="1500" spc="-1" strike="noStrike">
                <a:solidFill>
                  <a:srgbClr val="262626"/>
                </a:solidFill>
                <a:uFill>
                  <a:solidFill>
                    <a:srgbClr val="ffffff"/>
                  </a:solidFill>
                </a:uFill>
                <a:latin typeface="Arial"/>
              </a:rPr>
              <a:t>İleri yaş (olguların üçte ikisi 65 yaş ve üzeri) </a:t>
            </a:r>
            <a:endParaRPr b="0" lang="tr-TR" sz="1800" spc="-1" strike="noStrike">
              <a:solidFill>
                <a:srgbClr val="000000"/>
              </a:solidFill>
              <a:uFill>
                <a:solidFill>
                  <a:srgbClr val="ffffff"/>
                </a:solidFill>
              </a:uFill>
              <a:latin typeface="Arial"/>
            </a:endParaRPr>
          </a:p>
          <a:p>
            <a:pPr lvl="1" marL="777240" indent="-365040">
              <a:lnSpc>
                <a:spcPct val="100000"/>
              </a:lnSpc>
              <a:buClr>
                <a:srgbClr val="ad0101"/>
              </a:buClr>
              <a:buFont typeface="Wingdings" charset="2"/>
              <a:buChar char=""/>
            </a:pPr>
            <a:r>
              <a:rPr b="0" lang="tr-TR" sz="1500" spc="-1" strike="noStrike">
                <a:solidFill>
                  <a:srgbClr val="262626"/>
                </a:solidFill>
                <a:uFill>
                  <a:solidFill>
                    <a:srgbClr val="ffffff"/>
                  </a:solidFill>
                </a:uFill>
                <a:latin typeface="Arial"/>
              </a:rPr>
              <a:t>Malnutrisyon, düşük serum albumin düzeyleri </a:t>
            </a:r>
            <a:endParaRPr b="0" lang="tr-TR" sz="1800" spc="-1" strike="noStrike">
              <a:solidFill>
                <a:srgbClr val="000000"/>
              </a:solidFill>
              <a:uFill>
                <a:solidFill>
                  <a:srgbClr val="ffffff"/>
                </a:solidFill>
              </a:uFill>
              <a:latin typeface="Arial"/>
            </a:endParaRPr>
          </a:p>
          <a:p>
            <a:pPr lvl="1" marL="777240" indent="-365040">
              <a:lnSpc>
                <a:spcPct val="100000"/>
              </a:lnSpc>
              <a:buClr>
                <a:srgbClr val="ad0101"/>
              </a:buClr>
              <a:buFont typeface="Wingdings" charset="2"/>
              <a:buChar char=""/>
            </a:pPr>
            <a:r>
              <a:rPr b="0" lang="tr-TR" sz="1500" spc="-1" strike="noStrike">
                <a:solidFill>
                  <a:srgbClr val="262626"/>
                </a:solidFill>
                <a:uFill>
                  <a:solidFill>
                    <a:srgbClr val="ffffff"/>
                  </a:solidFill>
                </a:uFill>
                <a:latin typeface="Arial"/>
              </a:rPr>
              <a:t>Otonom sinir sistemi fonksiyonlarında yetersizlik </a:t>
            </a:r>
            <a:endParaRPr b="0" lang="tr-TR" sz="1800" spc="-1" strike="noStrike">
              <a:solidFill>
                <a:srgbClr val="000000"/>
              </a:solidFill>
              <a:uFill>
                <a:solidFill>
                  <a:srgbClr val="ffffff"/>
                </a:solidFill>
              </a:uFill>
              <a:latin typeface="Arial"/>
            </a:endParaRPr>
          </a:p>
          <a:p>
            <a:pPr lvl="1" marL="777240" indent="-365040">
              <a:lnSpc>
                <a:spcPct val="100000"/>
              </a:lnSpc>
              <a:buClr>
                <a:srgbClr val="ad0101"/>
              </a:buClr>
              <a:buFont typeface="Wingdings" charset="2"/>
              <a:buChar char=""/>
            </a:pPr>
            <a:r>
              <a:rPr b="0" lang="tr-TR" sz="1500" spc="-1" strike="noStrike">
                <a:solidFill>
                  <a:srgbClr val="262626"/>
                </a:solidFill>
                <a:uFill>
                  <a:solidFill>
                    <a:srgbClr val="ffffff"/>
                  </a:solidFill>
                </a:uFill>
                <a:latin typeface="Arial"/>
              </a:rPr>
              <a:t>Azalmış renal fonksiyon kapasitesi </a:t>
            </a:r>
            <a:endParaRPr b="0" lang="tr-TR" sz="1800" spc="-1" strike="noStrike">
              <a:solidFill>
                <a:srgbClr val="000000"/>
              </a:solidFill>
              <a:uFill>
                <a:solidFill>
                  <a:srgbClr val="ffffff"/>
                </a:solidFill>
              </a:uFill>
              <a:latin typeface="Arial"/>
            </a:endParaRPr>
          </a:p>
          <a:p>
            <a:pPr lvl="1" marL="777240" indent="-365040">
              <a:lnSpc>
                <a:spcPct val="100000"/>
              </a:lnSpc>
              <a:buClr>
                <a:srgbClr val="ad0101"/>
              </a:buClr>
              <a:buFont typeface="Wingdings" charset="2"/>
              <a:buChar char=""/>
            </a:pPr>
            <a:r>
              <a:rPr b="0" lang="tr-TR" sz="1500" spc="-1" strike="noStrike">
                <a:solidFill>
                  <a:srgbClr val="262626"/>
                </a:solidFill>
                <a:uFill>
                  <a:solidFill>
                    <a:srgbClr val="ffffff"/>
                  </a:solidFill>
                </a:uFill>
                <a:latin typeface="Arial"/>
              </a:rPr>
              <a:t>Sınırda algı düzeyi </a:t>
            </a:r>
            <a:endParaRPr b="0" lang="tr-TR" sz="1800" spc="-1" strike="noStrike">
              <a:solidFill>
                <a:srgbClr val="000000"/>
              </a:solidFill>
              <a:uFill>
                <a:solidFill>
                  <a:srgbClr val="ffffff"/>
                </a:solidFill>
              </a:uFill>
              <a:latin typeface="Arial"/>
            </a:endParaRPr>
          </a:p>
          <a:p>
            <a:pPr lvl="1" marL="777240" indent="-365040">
              <a:lnSpc>
                <a:spcPct val="100000"/>
              </a:lnSpc>
              <a:buClr>
                <a:srgbClr val="ad0101"/>
              </a:buClr>
              <a:buFont typeface="Wingdings" charset="2"/>
              <a:buChar char=""/>
            </a:pPr>
            <a:r>
              <a:rPr b="0" lang="tr-TR" sz="1500" spc="-1" strike="noStrike">
                <a:solidFill>
                  <a:srgbClr val="262626"/>
                </a:solidFill>
                <a:uFill>
                  <a:solidFill>
                    <a:srgbClr val="ffffff"/>
                  </a:solidFill>
                </a:uFill>
                <a:latin typeface="Arial"/>
              </a:rPr>
              <a:t>Epilepsi eşiğinde düşme (metastatik beyin, opioid kullanımı) </a:t>
            </a:r>
            <a:endParaRPr b="0" lang="tr-TR" sz="1800" spc="-1" strike="noStrike">
              <a:solidFill>
                <a:srgbClr val="000000"/>
              </a:solidFill>
              <a:uFill>
                <a:solidFill>
                  <a:srgbClr val="ffffff"/>
                </a:solidFill>
              </a:uFill>
              <a:latin typeface="Arial"/>
            </a:endParaRPr>
          </a:p>
          <a:p>
            <a:pPr lvl="1" marL="777240" indent="-365040">
              <a:lnSpc>
                <a:spcPct val="100000"/>
              </a:lnSpc>
              <a:buClr>
                <a:srgbClr val="ad0101"/>
              </a:buClr>
              <a:buFont typeface="Wingdings" charset="2"/>
              <a:buChar char=""/>
            </a:pPr>
            <a:r>
              <a:rPr b="0" lang="tr-TR" sz="1500" spc="-1" strike="noStrike">
                <a:solidFill>
                  <a:srgbClr val="262626"/>
                </a:solidFill>
                <a:uFill>
                  <a:solidFill>
                    <a:srgbClr val="ffffff"/>
                  </a:solidFill>
                </a:uFill>
                <a:latin typeface="Arial"/>
              </a:rPr>
              <a:t>Uzun dönem opioid tedavisi </a:t>
            </a:r>
            <a:endParaRPr b="0" lang="tr-TR" sz="1800" spc="-1" strike="noStrike">
              <a:solidFill>
                <a:srgbClr val="000000"/>
              </a:solidFill>
              <a:uFill>
                <a:solidFill>
                  <a:srgbClr val="ffffff"/>
                </a:solidFill>
              </a:uFill>
              <a:latin typeface="Arial"/>
            </a:endParaRPr>
          </a:p>
          <a:p>
            <a:pPr lvl="1" marL="777240" indent="-365040">
              <a:lnSpc>
                <a:spcPct val="100000"/>
              </a:lnSpc>
              <a:buClr>
                <a:srgbClr val="ad0101"/>
              </a:buClr>
              <a:buFont typeface="Wingdings" charset="2"/>
              <a:buChar char=""/>
            </a:pPr>
            <a:r>
              <a:rPr b="0" lang="tr-TR" sz="1500" spc="-1" strike="noStrike">
                <a:solidFill>
                  <a:srgbClr val="262626"/>
                </a:solidFill>
                <a:uFill>
                  <a:solidFill>
                    <a:srgbClr val="ffffff"/>
                  </a:solidFill>
                </a:uFill>
                <a:latin typeface="Arial"/>
              </a:rPr>
              <a:t>Çoklu ilaç tedavisi</a:t>
            </a:r>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a:p>
            <a:pPr marL="343080" indent="-342360">
              <a:lnSpc>
                <a:spcPct val="100000"/>
              </a:lnSpc>
              <a:buClr>
                <a:srgbClr val="ad0101"/>
              </a:buClr>
              <a:buFont typeface="Wingdings" charset="2"/>
              <a:buChar char=""/>
            </a:pPr>
            <a:r>
              <a:rPr b="0" lang="tr-TR" sz="1800" spc="-1" strike="noStrike">
                <a:solidFill>
                  <a:srgbClr val="262626"/>
                </a:solidFill>
                <a:uFill>
                  <a:solidFill>
                    <a:srgbClr val="ffffff"/>
                  </a:solidFill>
                </a:uFill>
                <a:latin typeface="Arial"/>
              </a:rPr>
              <a:t>Sorunlardaki çeşitlilik nedeniyle palyatif bakım, farklı disiplinler arası iletişim ve koordinasyon dolayısıyla iyi bir ekip çalışması gerektirir.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838080" y="365040"/>
            <a:ext cx="10514880" cy="1324800"/>
          </a:xfrm>
          <a:prstGeom prst="rect">
            <a:avLst/>
          </a:prstGeom>
          <a:noFill/>
          <a:ln>
            <a:noFill/>
          </a:ln>
        </p:spPr>
        <p:style>
          <a:lnRef idx="0"/>
          <a:fillRef idx="0"/>
          <a:effectRef idx="0"/>
          <a:fontRef idx="minor"/>
        </p:style>
      </p:sp>
      <p:pic>
        <p:nvPicPr>
          <p:cNvPr id="133" name="Picture 2" descr=""/>
          <p:cNvPicPr/>
          <p:nvPr/>
        </p:nvPicPr>
        <p:blipFill>
          <a:blip r:embed="rId1"/>
          <a:stretch/>
        </p:blipFill>
        <p:spPr>
          <a:xfrm>
            <a:off x="290160" y="253080"/>
            <a:ext cx="11945160" cy="6103440"/>
          </a:xfrm>
          <a:prstGeom prst="rect">
            <a:avLst/>
          </a:prstGeom>
          <a:ln>
            <a:noFill/>
          </a:ln>
        </p:spPr>
      </p:pic>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CustomShape 1"/>
          <p:cNvSpPr/>
          <p:nvPr/>
        </p:nvSpPr>
        <p:spPr>
          <a:xfrm>
            <a:off x="838080" y="365040"/>
            <a:ext cx="10514880" cy="1324800"/>
          </a:xfrm>
          <a:prstGeom prst="rect">
            <a:avLst/>
          </a:prstGeom>
          <a:noFill/>
          <a:ln>
            <a:noFill/>
          </a:ln>
        </p:spPr>
        <p:style>
          <a:lnRef idx="0"/>
          <a:fillRef idx="0"/>
          <a:effectRef idx="0"/>
          <a:fontRef idx="minor"/>
        </p:style>
      </p:sp>
      <p:pic>
        <p:nvPicPr>
          <p:cNvPr id="135" name="Picture 2" descr=""/>
          <p:cNvPicPr/>
          <p:nvPr/>
        </p:nvPicPr>
        <p:blipFill>
          <a:blip r:embed="rId1"/>
          <a:stretch/>
        </p:blipFill>
        <p:spPr>
          <a:xfrm>
            <a:off x="435960" y="365040"/>
            <a:ext cx="10917000" cy="6246000"/>
          </a:xfrm>
          <a:prstGeom prst="rect">
            <a:avLst/>
          </a:prstGeom>
          <a:ln>
            <a:noFill/>
          </a:ln>
        </p:spPr>
      </p:pic>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CustomShape 1"/>
          <p:cNvSpPr/>
          <p:nvPr/>
        </p:nvSpPr>
        <p:spPr>
          <a:xfrm>
            <a:off x="838080" y="365040"/>
            <a:ext cx="10514880" cy="1324800"/>
          </a:xfrm>
          <a:prstGeom prst="rect">
            <a:avLst/>
          </a:prstGeom>
          <a:noFill/>
          <a:ln>
            <a:noFill/>
          </a:ln>
        </p:spPr>
        <p:style>
          <a:lnRef idx="0"/>
          <a:fillRef idx="0"/>
          <a:effectRef idx="0"/>
          <a:fontRef idx="minor"/>
        </p:style>
      </p:sp>
      <p:pic>
        <p:nvPicPr>
          <p:cNvPr id="137" name="Picture 2" descr=""/>
          <p:cNvPicPr/>
          <p:nvPr/>
        </p:nvPicPr>
        <p:blipFill>
          <a:blip r:embed="rId1"/>
          <a:stretch/>
        </p:blipFill>
        <p:spPr>
          <a:xfrm>
            <a:off x="838080" y="365040"/>
            <a:ext cx="10514880" cy="5811120"/>
          </a:xfrm>
          <a:prstGeom prst="rect">
            <a:avLst/>
          </a:prstGeom>
          <a:ln>
            <a:noFill/>
          </a:ln>
        </p:spPr>
      </p:pic>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838080" y="365040"/>
            <a:ext cx="10514880" cy="1324800"/>
          </a:xfrm>
          <a:prstGeom prst="rect">
            <a:avLst/>
          </a:prstGeom>
          <a:noFill/>
          <a:ln>
            <a:noFill/>
          </a:ln>
        </p:spPr>
        <p:style>
          <a:lnRef idx="0"/>
          <a:fillRef idx="0"/>
          <a:effectRef idx="0"/>
          <a:fontRef idx="minor"/>
        </p:style>
      </p:sp>
      <p:pic>
        <p:nvPicPr>
          <p:cNvPr id="139" name="Picture 2" descr=""/>
          <p:cNvPicPr/>
          <p:nvPr/>
        </p:nvPicPr>
        <p:blipFill>
          <a:blip r:embed="rId1"/>
          <a:stretch/>
        </p:blipFill>
        <p:spPr>
          <a:xfrm>
            <a:off x="838080" y="365040"/>
            <a:ext cx="10514880" cy="5811120"/>
          </a:xfrm>
          <a:prstGeom prst="rect">
            <a:avLst/>
          </a:prstGeom>
          <a:ln>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GENEL ANLAMDA PALYATİF</a:t>
            </a:r>
            <a:endParaRPr b="0" lang="tr-TR" sz="1800" spc="-1" strike="noStrike">
              <a:solidFill>
                <a:srgbClr val="000000"/>
              </a:solidFill>
              <a:uFill>
                <a:solidFill>
                  <a:srgbClr val="ffffff"/>
                </a:solidFill>
              </a:uFill>
              <a:latin typeface="Arial"/>
            </a:endParaRPr>
          </a:p>
        </p:txBody>
      </p:sp>
      <p:sp>
        <p:nvSpPr>
          <p:cNvPr id="79"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Hem bir bakım felsefesi,hem de klinik bakım yaklaşımı.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Hem hastalar,hem de onlara bakanlar için fiziksel,psikososyal,ve ruhsal boyutlardaki ızdırabı ele alır.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Kişilerin inanç ve davranışlarıyla sosyal ve kültürel değerlerine yanıt verir.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Yas dönemi de dahil olmak üzere hastalık süreci boyunca uygulanabilir.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Diğer terapilerle uygulanabileceği gibi bakımın tek odağını da teşkil edebilir.</a:t>
            </a:r>
            <a:endParaRPr b="0" lang="tr-TR"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CustomShape 1"/>
          <p:cNvSpPr/>
          <p:nvPr/>
        </p:nvSpPr>
        <p:spPr>
          <a:xfrm>
            <a:off x="838080" y="365040"/>
            <a:ext cx="10514880" cy="1324800"/>
          </a:xfrm>
          <a:prstGeom prst="rect">
            <a:avLst/>
          </a:prstGeom>
          <a:noFill/>
          <a:ln>
            <a:noFill/>
          </a:ln>
        </p:spPr>
        <p:style>
          <a:lnRef idx="0"/>
          <a:fillRef idx="0"/>
          <a:effectRef idx="0"/>
          <a:fontRef idx="minor"/>
        </p:style>
      </p:sp>
      <p:pic>
        <p:nvPicPr>
          <p:cNvPr id="141" name="Picture 2" descr=""/>
          <p:cNvPicPr/>
          <p:nvPr/>
        </p:nvPicPr>
        <p:blipFill>
          <a:blip r:embed="rId1"/>
          <a:stretch/>
        </p:blipFill>
        <p:spPr>
          <a:xfrm>
            <a:off x="838080" y="365040"/>
            <a:ext cx="10514880" cy="581112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838080" y="365040"/>
            <a:ext cx="10514880" cy="1324800"/>
          </a:xfrm>
          <a:prstGeom prst="rect">
            <a:avLst/>
          </a:prstGeom>
          <a:noFill/>
          <a:ln>
            <a:noFill/>
          </a:ln>
        </p:spPr>
        <p:style>
          <a:lnRef idx="0"/>
          <a:fillRef idx="0"/>
          <a:effectRef idx="0"/>
          <a:fontRef idx="minor"/>
        </p:style>
      </p:sp>
      <p:pic>
        <p:nvPicPr>
          <p:cNvPr id="143" name="Picture 2" descr=""/>
          <p:cNvPicPr/>
          <p:nvPr/>
        </p:nvPicPr>
        <p:blipFill>
          <a:blip r:embed="rId1"/>
          <a:stretch/>
        </p:blipFill>
        <p:spPr>
          <a:xfrm>
            <a:off x="838080" y="365040"/>
            <a:ext cx="10514880" cy="581112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838080" y="365040"/>
            <a:ext cx="10514880" cy="1324800"/>
          </a:xfrm>
          <a:prstGeom prst="rect">
            <a:avLst/>
          </a:prstGeom>
          <a:noFill/>
          <a:ln>
            <a:noFill/>
          </a:ln>
        </p:spPr>
        <p:style>
          <a:lnRef idx="0"/>
          <a:fillRef idx="0"/>
          <a:effectRef idx="0"/>
          <a:fontRef idx="minor"/>
        </p:style>
      </p:sp>
      <p:pic>
        <p:nvPicPr>
          <p:cNvPr id="145" name="Picture 2" descr=""/>
          <p:cNvPicPr/>
          <p:nvPr/>
        </p:nvPicPr>
        <p:blipFill>
          <a:blip r:embed="rId1"/>
          <a:stretch/>
        </p:blipFill>
        <p:spPr>
          <a:xfrm>
            <a:off x="689400" y="365040"/>
            <a:ext cx="10663920" cy="581112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CustomShape 1"/>
          <p:cNvSpPr/>
          <p:nvPr/>
        </p:nvSpPr>
        <p:spPr>
          <a:xfrm>
            <a:off x="838080" y="365040"/>
            <a:ext cx="10514880" cy="1324800"/>
          </a:xfrm>
          <a:prstGeom prst="rect">
            <a:avLst/>
          </a:prstGeom>
          <a:noFill/>
          <a:ln>
            <a:noFill/>
          </a:ln>
        </p:spPr>
        <p:style>
          <a:lnRef idx="0"/>
          <a:fillRef idx="0"/>
          <a:effectRef idx="0"/>
          <a:fontRef idx="minor"/>
        </p:style>
      </p:sp>
      <p:pic>
        <p:nvPicPr>
          <p:cNvPr id="147" name="Picture 2" descr=""/>
          <p:cNvPicPr/>
          <p:nvPr/>
        </p:nvPicPr>
        <p:blipFill>
          <a:blip r:embed="rId1"/>
          <a:stretch/>
        </p:blipFill>
        <p:spPr>
          <a:xfrm>
            <a:off x="838080" y="365040"/>
            <a:ext cx="10514880" cy="581112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838080" y="365040"/>
            <a:ext cx="10514880" cy="1324800"/>
          </a:xfrm>
          <a:prstGeom prst="rect">
            <a:avLst/>
          </a:prstGeom>
          <a:noFill/>
          <a:ln>
            <a:noFill/>
          </a:ln>
        </p:spPr>
        <p:style>
          <a:lnRef idx="0"/>
          <a:fillRef idx="0"/>
          <a:effectRef idx="0"/>
          <a:fontRef idx="minor"/>
        </p:style>
      </p:sp>
      <p:pic>
        <p:nvPicPr>
          <p:cNvPr id="149" name="Picture 2" descr=""/>
          <p:cNvPicPr/>
          <p:nvPr/>
        </p:nvPicPr>
        <p:blipFill>
          <a:blip r:embed="rId1"/>
          <a:stretch/>
        </p:blipFill>
        <p:spPr>
          <a:xfrm>
            <a:off x="838080" y="365040"/>
            <a:ext cx="10514880" cy="5811120"/>
          </a:xfrm>
          <a:prstGeom prst="rect">
            <a:avLst/>
          </a:prstGeom>
          <a:ln>
            <a:noFill/>
          </a:ln>
        </p:spPr>
      </p:pic>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838080" y="365040"/>
            <a:ext cx="10514880" cy="1324800"/>
          </a:xfrm>
          <a:prstGeom prst="rect">
            <a:avLst/>
          </a:prstGeom>
          <a:noFill/>
          <a:ln>
            <a:noFill/>
          </a:ln>
        </p:spPr>
        <p:style>
          <a:lnRef idx="0"/>
          <a:fillRef idx="0"/>
          <a:effectRef idx="0"/>
          <a:fontRef idx="minor"/>
        </p:style>
      </p:sp>
      <p:pic>
        <p:nvPicPr>
          <p:cNvPr id="151" name="Picture 2" descr=""/>
          <p:cNvPicPr/>
          <p:nvPr/>
        </p:nvPicPr>
        <p:blipFill>
          <a:blip r:embed="rId1"/>
          <a:stretch/>
        </p:blipFill>
        <p:spPr>
          <a:xfrm>
            <a:off x="731520" y="365040"/>
            <a:ext cx="10621440" cy="5811120"/>
          </a:xfrm>
          <a:prstGeom prst="rect">
            <a:avLst/>
          </a:prstGeom>
          <a:ln>
            <a:noFill/>
          </a:ln>
        </p:spPr>
      </p:pic>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838080" y="365040"/>
            <a:ext cx="10514880" cy="1324800"/>
          </a:xfrm>
          <a:prstGeom prst="rect">
            <a:avLst/>
          </a:prstGeom>
          <a:noFill/>
          <a:ln>
            <a:noFill/>
          </a:ln>
        </p:spPr>
        <p:style>
          <a:lnRef idx="0"/>
          <a:fillRef idx="0"/>
          <a:effectRef idx="0"/>
          <a:fontRef idx="minor"/>
        </p:style>
      </p:sp>
      <p:pic>
        <p:nvPicPr>
          <p:cNvPr id="153" name="Picture 2" descr=""/>
          <p:cNvPicPr/>
          <p:nvPr/>
        </p:nvPicPr>
        <p:blipFill>
          <a:blip r:embed="rId1"/>
          <a:stretch/>
        </p:blipFill>
        <p:spPr>
          <a:xfrm>
            <a:off x="838080" y="365040"/>
            <a:ext cx="10514880" cy="5614920"/>
          </a:xfrm>
          <a:prstGeom prst="rect">
            <a:avLst/>
          </a:prstGeom>
          <a:ln>
            <a:solidFill>
              <a:schemeClr val="accent4"/>
            </a:solidFill>
          </a:ln>
        </p:spPr>
      </p:pic>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838080" y="365040"/>
            <a:ext cx="10514880" cy="1324800"/>
          </a:xfrm>
          <a:prstGeom prst="rect">
            <a:avLst/>
          </a:prstGeom>
          <a:noFill/>
          <a:ln>
            <a:noFill/>
          </a:ln>
        </p:spPr>
        <p:style>
          <a:lnRef idx="0"/>
          <a:fillRef idx="0"/>
          <a:effectRef idx="0"/>
          <a:fontRef idx="minor"/>
        </p:style>
      </p:sp>
      <p:pic>
        <p:nvPicPr>
          <p:cNvPr id="155" name="Picture 2" descr=""/>
          <p:cNvPicPr/>
          <p:nvPr/>
        </p:nvPicPr>
        <p:blipFill>
          <a:blip r:embed="rId1"/>
          <a:stretch/>
        </p:blipFill>
        <p:spPr>
          <a:xfrm>
            <a:off x="838080" y="365040"/>
            <a:ext cx="10514880" cy="5811120"/>
          </a:xfrm>
          <a:prstGeom prst="rect">
            <a:avLst/>
          </a:prstGeom>
          <a:ln>
            <a:noFill/>
          </a:ln>
        </p:spPr>
      </p:pic>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838080" y="365040"/>
            <a:ext cx="10514880" cy="1324800"/>
          </a:xfrm>
          <a:prstGeom prst="rect">
            <a:avLst/>
          </a:prstGeom>
          <a:noFill/>
          <a:ln>
            <a:noFill/>
          </a:ln>
        </p:spPr>
        <p:style>
          <a:lnRef idx="0"/>
          <a:fillRef idx="0"/>
          <a:effectRef idx="0"/>
          <a:fontRef idx="minor"/>
        </p:style>
      </p:sp>
      <p:pic>
        <p:nvPicPr>
          <p:cNvPr id="157" name="Picture 2" descr=""/>
          <p:cNvPicPr/>
          <p:nvPr/>
        </p:nvPicPr>
        <p:blipFill>
          <a:blip r:embed="rId1"/>
          <a:stretch/>
        </p:blipFill>
        <p:spPr>
          <a:xfrm>
            <a:off x="838080" y="210240"/>
            <a:ext cx="10727280" cy="5928480"/>
          </a:xfrm>
          <a:prstGeom prst="rect">
            <a:avLst/>
          </a:prstGeom>
          <a:ln>
            <a:solidFill>
              <a:srgbClr val="ffc000"/>
            </a:solidFill>
          </a:ln>
        </p:spPr>
      </p:pic>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838080" y="365040"/>
            <a:ext cx="10514880" cy="1324800"/>
          </a:xfrm>
          <a:prstGeom prst="rect">
            <a:avLst/>
          </a:prstGeom>
          <a:noFill/>
          <a:ln>
            <a:noFill/>
          </a:ln>
        </p:spPr>
        <p:style>
          <a:lnRef idx="0"/>
          <a:fillRef idx="0"/>
          <a:effectRef idx="0"/>
          <a:fontRef idx="minor"/>
        </p:style>
      </p:sp>
      <p:pic>
        <p:nvPicPr>
          <p:cNvPr id="159" name="Picture 2" descr=""/>
          <p:cNvPicPr/>
          <p:nvPr/>
        </p:nvPicPr>
        <p:blipFill>
          <a:blip r:embed="rId1"/>
          <a:stretch/>
        </p:blipFill>
        <p:spPr>
          <a:xfrm>
            <a:off x="838080" y="365040"/>
            <a:ext cx="10514880" cy="581112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PALYATİF BAKIMIN AMACI</a:t>
            </a:r>
            <a:endParaRPr b="0" lang="tr-TR" sz="1800" spc="-1" strike="noStrike">
              <a:solidFill>
                <a:srgbClr val="000000"/>
              </a:solidFill>
              <a:uFill>
                <a:solidFill>
                  <a:srgbClr val="ffffff"/>
                </a:solidFill>
              </a:uFill>
              <a:latin typeface="Arial"/>
            </a:endParaRPr>
          </a:p>
        </p:txBody>
      </p:sp>
      <p:sp>
        <p:nvSpPr>
          <p:cNvPr id="81"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Ağrı ve diğer rahatsız edici belirtilerin ortaya çıkışını önlemek,</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Belirtilerin tedavisini en az yan etki ile sağlamak,</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ve ailesini psikososyal ve manevi yönden desteklemek,</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Yaşanan sürenin kalitesini arttırmak,</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Ölümün onurlu ve doğal gerçekleşmesini sağlamak.</a:t>
            </a:r>
            <a:endParaRPr b="0" lang="tr-TR"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CustomShape 1"/>
          <p:cNvSpPr/>
          <p:nvPr/>
        </p:nvSpPr>
        <p:spPr>
          <a:xfrm>
            <a:off x="838080" y="365040"/>
            <a:ext cx="10514880" cy="1324800"/>
          </a:xfrm>
          <a:prstGeom prst="rect">
            <a:avLst/>
          </a:prstGeom>
          <a:noFill/>
          <a:ln>
            <a:noFill/>
          </a:ln>
        </p:spPr>
        <p:style>
          <a:lnRef idx="0"/>
          <a:fillRef idx="0"/>
          <a:effectRef idx="0"/>
          <a:fontRef idx="minor"/>
        </p:style>
      </p:sp>
      <p:pic>
        <p:nvPicPr>
          <p:cNvPr id="161" name="Picture 2" descr=""/>
          <p:cNvPicPr/>
          <p:nvPr/>
        </p:nvPicPr>
        <p:blipFill>
          <a:blip r:embed="rId1"/>
          <a:stretch/>
        </p:blipFill>
        <p:spPr>
          <a:xfrm>
            <a:off x="618840" y="365040"/>
            <a:ext cx="10859400" cy="5811120"/>
          </a:xfrm>
          <a:prstGeom prst="rect">
            <a:avLst/>
          </a:prstGeom>
          <a:ln>
            <a:noFill/>
          </a:ln>
        </p:spPr>
      </p:pic>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PALYATİF BAKIM HEMŞİRESİNİN YAKLAŞIMI</a:t>
            </a:r>
            <a:endParaRPr b="0" lang="tr-TR" sz="1800" spc="-1" strike="noStrike">
              <a:solidFill>
                <a:srgbClr val="000000"/>
              </a:solidFill>
              <a:uFill>
                <a:solidFill>
                  <a:srgbClr val="ffffff"/>
                </a:solidFill>
              </a:uFill>
              <a:latin typeface="Arial"/>
            </a:endParaRPr>
          </a:p>
        </p:txBody>
      </p:sp>
      <p:sp>
        <p:nvSpPr>
          <p:cNvPr id="163"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Hastaya planlı zaman ayırmalı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ile iletişim açık tutulmalı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Ulaşılabilir ve insani olmalı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Hastanın inkar mekanizması bozulmamalı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ölümü konuşmak istiyorsa konu değiştirilmemeli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Duygularını ifade etmesi için hasta cesaretlendirilmeli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Hastanın daha önce kullandığı başetme yöntemleri işler hale getirilmeli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Hastanın aileyle beraberliği sağlanmalı</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HEMŞİRE NASIL DAVRANMALI</a:t>
            </a:r>
            <a:endParaRPr b="0" lang="tr-TR" sz="1800" spc="-1" strike="noStrike">
              <a:solidFill>
                <a:srgbClr val="000000"/>
              </a:solidFill>
              <a:uFill>
                <a:solidFill>
                  <a:srgbClr val="ffffff"/>
                </a:solidFill>
              </a:uFill>
              <a:latin typeface="Arial"/>
            </a:endParaRPr>
          </a:p>
        </p:txBody>
      </p:sp>
      <p:sp>
        <p:nvSpPr>
          <p:cNvPr id="165"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Sadece hastaya saygı,nezaket ve itina göstermek değildir…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Hemşire kendini adıyla tanıtmalı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Hastaya adıyla hitap etmeli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Hastaya anlayacağı sözcükler kullanmalı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konuşurken konuşmasını bölmemeli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Empatik davranmalı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Hastaya her aşamada neler olacağı açıklanmalı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Soru sormaya teşvik edilmeli[iki yönlü iletişim]</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ne zaman isterse tekrar konuşabileceği söylenmeli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yanından ayrılırken sıcak bir şekilde  geçmiş olsun dilekleri iletilmeli.</a:t>
            </a:r>
            <a:endParaRPr b="0" lang="tr-TR" sz="1800" spc="-1" strike="noStrike">
              <a:solidFill>
                <a:srgbClr val="000000"/>
              </a:solidFill>
              <a:uFill>
                <a:solidFill>
                  <a:srgbClr val="ffffff"/>
                </a:solidFill>
              </a:uFill>
              <a:latin typeface="Arial"/>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HASTA YAKINI</a:t>
            </a:r>
            <a:endParaRPr b="0" lang="tr-TR" sz="1800" spc="-1" strike="noStrike">
              <a:solidFill>
                <a:srgbClr val="000000"/>
              </a:solidFill>
              <a:uFill>
                <a:solidFill>
                  <a:srgbClr val="ffffff"/>
                </a:solidFill>
              </a:uFill>
              <a:latin typeface="Arial"/>
            </a:endParaRPr>
          </a:p>
        </p:txBody>
      </p:sp>
      <p:sp>
        <p:nvSpPr>
          <p:cNvPr id="167"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Psikolojik ve sosyal desteğin en önemli ayağı hasta yakınıdır.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Aileye ve özellikle bakım vericiye yapılan yardım,hastanın sağlığını,tedaviye uyumunu,psikososyaliyilik halini,başa çıkma beceriisinive işlevselliğini olumlu etkiler.</a:t>
            </a:r>
            <a:endParaRPr b="0" lang="tr-TR" sz="1800" spc="-1" strike="noStrike">
              <a:solidFill>
                <a:srgbClr val="000000"/>
              </a:solidFill>
              <a:uFill>
                <a:solidFill>
                  <a:srgbClr val="ffffff"/>
                </a:solidFill>
              </a:uFill>
              <a:latin typeface="Arial"/>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541520" y="500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3200" spc="-1" strike="noStrike">
                <a:solidFill>
                  <a:srgbClr val="000000"/>
                </a:solidFill>
                <a:uFill>
                  <a:solidFill>
                    <a:srgbClr val="ffffff"/>
                  </a:solidFill>
                </a:uFill>
                <a:latin typeface="Calibri Light"/>
              </a:rPr>
              <a:t>HASTANIN AİLESİNİ BİLGİLENDİRME VE EĞİTİM</a:t>
            </a:r>
            <a:endParaRPr b="0" lang="tr-TR" sz="1800" spc="-1" strike="noStrike">
              <a:solidFill>
                <a:srgbClr val="000000"/>
              </a:solidFill>
              <a:uFill>
                <a:solidFill>
                  <a:srgbClr val="ffffff"/>
                </a:solidFill>
              </a:uFill>
              <a:latin typeface="Arial"/>
            </a:endParaRPr>
          </a:p>
        </p:txBody>
      </p:sp>
      <p:sp>
        <p:nvSpPr>
          <p:cNvPr id="169"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Hastanın prognozu</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Semptomların sebepleri,önemi ve kontrolü</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 bakım yöntemleri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Olası ani değişiklikler ve nasıl davranılacağı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Yardım istenebilecek mevcut kaynaklar konusunda bilgilendirme.</a:t>
            </a:r>
            <a:endParaRPr b="0" lang="tr-TR" sz="1800" spc="-1" strike="noStrike">
              <a:solidFill>
                <a:srgbClr val="000000"/>
              </a:solidFill>
              <a:uFill>
                <a:solidFill>
                  <a:srgbClr val="ffffff"/>
                </a:solidFill>
              </a:uFill>
              <a:latin typeface="Arial"/>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Hastanın Kaybından Sonra</a:t>
            </a:r>
            <a:endParaRPr b="0" lang="tr-TR" sz="1800" spc="-1" strike="noStrike">
              <a:solidFill>
                <a:srgbClr val="000000"/>
              </a:solidFill>
              <a:uFill>
                <a:solidFill>
                  <a:srgbClr val="ffffff"/>
                </a:solidFill>
              </a:uFill>
              <a:latin typeface="Arial"/>
            </a:endParaRPr>
          </a:p>
        </p:txBody>
      </p:sp>
      <p:sp>
        <p:nvSpPr>
          <p:cNvPr id="171"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İnkar,öfke ve sağlık personelini suçlama beklenen tepkilerdir.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Bu tepkilerin doğal olduğu bilinerek  savunmaya geçilmemelidir.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Şiddetli kontrol yitimi olmadığı sürece aile bireylerine sedatif verilmemeli.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Ailenin yası yaşamaları desteklenmelidir.</a:t>
            </a:r>
            <a:endParaRPr b="0" lang="tr-TR" sz="1800" spc="-1" strike="noStrike">
              <a:solidFill>
                <a:srgbClr val="000000"/>
              </a:solidFill>
              <a:uFill>
                <a:solidFill>
                  <a:srgbClr val="ffffff"/>
                </a:solidFill>
              </a:uFill>
              <a:latin typeface="Arial"/>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9101880" y="6176880"/>
            <a:ext cx="2954520" cy="6804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Teşekkürler</a:t>
            </a:r>
            <a:endParaRPr b="0" lang="tr-TR" sz="1800" spc="-1" strike="noStrike">
              <a:solidFill>
                <a:srgbClr val="000000"/>
              </a:solidFill>
              <a:uFill>
                <a:solidFill>
                  <a:srgbClr val="ffffff"/>
                </a:solidFill>
              </a:uFill>
              <a:latin typeface="Arial"/>
            </a:endParaRPr>
          </a:p>
        </p:txBody>
      </p:sp>
      <p:pic>
        <p:nvPicPr>
          <p:cNvPr id="173" name="Picture 2" descr=""/>
          <p:cNvPicPr/>
          <p:nvPr/>
        </p:nvPicPr>
        <p:blipFill>
          <a:blip r:embed="rId1"/>
          <a:stretch/>
        </p:blipFill>
        <p:spPr>
          <a:xfrm>
            <a:off x="2602440" y="1083240"/>
            <a:ext cx="6396480" cy="5092920"/>
          </a:xfrm>
          <a:prstGeom prst="rect">
            <a:avLst/>
          </a:prstGeom>
          <a:ln>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PALYATİF BAKIMDA HEDEF KİTLE</a:t>
            </a:r>
            <a:endParaRPr b="0" lang="tr-TR" sz="1800" spc="-1" strike="noStrike">
              <a:solidFill>
                <a:srgbClr val="000000"/>
              </a:solidFill>
              <a:uFill>
                <a:solidFill>
                  <a:srgbClr val="ffffff"/>
                </a:solidFill>
              </a:uFill>
              <a:latin typeface="Arial"/>
            </a:endParaRPr>
          </a:p>
        </p:txBody>
      </p:sp>
      <p:sp>
        <p:nvSpPr>
          <p:cNvPr id="83"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İlerleyici kanser hastalarında spesifik tedaviye yanıt vermeyen hastalar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Multifaktöriyel semptomları olan hastalar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Hastalık süresince,aralıklı bakım ve desteğe ihtiyaç duyan hastalar</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Terminal dönem hastaları-Sınırlı yaşam beklentisi olan hastalar&lt;6 ay</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Hastaya bakım verenler</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DSÖ’ye göre palyatif bakım gerektiren hastalıklar;</a:t>
            </a:r>
            <a:endParaRPr b="0" lang="tr-TR" sz="1800" spc="-1" strike="noStrike">
              <a:solidFill>
                <a:srgbClr val="000000"/>
              </a:solidFill>
              <a:uFill>
                <a:solidFill>
                  <a:srgbClr val="ffffff"/>
                </a:solidFill>
              </a:uFill>
              <a:latin typeface="Arial"/>
            </a:endParaRPr>
          </a:p>
        </p:txBody>
      </p:sp>
      <p:sp>
        <p:nvSpPr>
          <p:cNvPr id="85"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a:lnSpc>
                <a:spcPct val="100000"/>
              </a:lnSpc>
            </a:pPr>
            <a:r>
              <a:rPr b="0" lang="tr-TR" sz="2800" spc="-1" strike="noStrike">
                <a:solidFill>
                  <a:srgbClr val="000000"/>
                </a:solidFill>
                <a:uFill>
                  <a:solidFill>
                    <a:srgbClr val="ffffff"/>
                  </a:solidFill>
                </a:uFill>
                <a:latin typeface="Calibri"/>
              </a:rPr>
              <a:t>Motor nöron hastalıkları ve ilerleyici nörolojik hastalıklar(Alzheimer, ALS) </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Calibri"/>
              </a:rPr>
              <a:t>İleri dönem organ yetmezlikleri (kalp, akciğer, böbrek, karaciğer, beyin)</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Calibri"/>
              </a:rPr>
              <a:t>Tedaviye yanıtsız kanserler</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Calibri"/>
              </a:rPr>
              <a:t>HIV/AIDS</a:t>
            </a:r>
            <a:endParaRPr b="0" lang="tr-TR" sz="1800" spc="-1" strike="noStrike">
              <a:solidFill>
                <a:srgbClr val="000000"/>
              </a:solidFill>
              <a:uFill>
                <a:solidFill>
                  <a:srgbClr val="ffffff"/>
                </a:solidFill>
              </a:uFill>
              <a:latin typeface="Arial"/>
            </a:endParaRPr>
          </a:p>
          <a:p>
            <a:pPr>
              <a:lnSpc>
                <a:spcPct val="100000"/>
              </a:lnSpc>
            </a:pPr>
            <a:r>
              <a:rPr b="0" lang="tr-TR" sz="2800" spc="-1" strike="noStrike">
                <a:solidFill>
                  <a:srgbClr val="000000"/>
                </a:solidFill>
                <a:uFill>
                  <a:solidFill>
                    <a:srgbClr val="ffffff"/>
                  </a:solidFill>
                </a:uFill>
                <a:latin typeface="Calibri"/>
              </a:rPr>
              <a:t>Çocuklarda genetik/konjenital, ilerleyici hastalıklar</a:t>
            </a:r>
            <a:endParaRPr b="0" lang="tr-TR"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CustomShape 1"/>
          <p:cNvSpPr/>
          <p:nvPr/>
        </p:nvSpPr>
        <p:spPr>
          <a:xfrm>
            <a:off x="1870920" y="-239040"/>
            <a:ext cx="9482040" cy="192924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303030"/>
                </a:solidFill>
                <a:uFill>
                  <a:solidFill>
                    <a:srgbClr val="ffffff"/>
                  </a:solidFill>
                </a:uFill>
                <a:latin typeface="Book Antiqua"/>
              </a:rPr>
              <a:t>PALYATİF BAKIM EKİBİ</a:t>
            </a:r>
            <a:endParaRPr b="0" lang="tr-TR" sz="1800" spc="-1" strike="noStrike">
              <a:solidFill>
                <a:srgbClr val="000000"/>
              </a:solidFill>
              <a:uFill>
                <a:solidFill>
                  <a:srgbClr val="ffffff"/>
                </a:solidFill>
              </a:uFill>
              <a:latin typeface="Arial"/>
            </a:endParaRPr>
          </a:p>
        </p:txBody>
      </p:sp>
      <p:pic>
        <p:nvPicPr>
          <p:cNvPr id="87" name="Picture 2" descr=""/>
          <p:cNvPicPr/>
          <p:nvPr/>
        </p:nvPicPr>
        <p:blipFill>
          <a:blip r:embed="rId1"/>
          <a:stretch/>
        </p:blipFill>
        <p:spPr>
          <a:xfrm>
            <a:off x="1870920" y="1234080"/>
            <a:ext cx="6929640" cy="525780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2405520" y="365040"/>
            <a:ext cx="894744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5400" spc="-1" strike="noStrike">
                <a:solidFill>
                  <a:srgbClr val="303030"/>
                </a:solidFill>
                <a:uFill>
                  <a:solidFill>
                    <a:srgbClr val="ffffff"/>
                  </a:solidFill>
                </a:uFill>
                <a:latin typeface="Book Antiqua"/>
              </a:rPr>
              <a:t>Neden önemli?</a:t>
            </a:r>
            <a:endParaRPr b="0" lang="tr-TR" sz="1800" spc="-1" strike="noStrike">
              <a:solidFill>
                <a:srgbClr val="000000"/>
              </a:solidFill>
              <a:uFill>
                <a:solidFill>
                  <a:srgbClr val="ffffff"/>
                </a:solidFill>
              </a:uFill>
              <a:latin typeface="Arial"/>
            </a:endParaRPr>
          </a:p>
        </p:txBody>
      </p:sp>
      <p:sp>
        <p:nvSpPr>
          <p:cNvPr id="89"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1600" spc="-1" strike="noStrike">
                <a:solidFill>
                  <a:srgbClr val="000000"/>
                </a:solidFill>
                <a:uFill>
                  <a:solidFill>
                    <a:srgbClr val="ffffff"/>
                  </a:solidFill>
                </a:uFill>
                <a:latin typeface="Arial"/>
              </a:rPr>
              <a:t>Palyatif bakım ciddi hastalıklarda erken dönemde başlatıldığında klinik açıdan ve yaşam kalitesi açısından daha anlamlı iyilik sağlar.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a:p>
            <a:pPr lvl="1" marL="685800" indent="-227880">
              <a:lnSpc>
                <a:spcPct val="100000"/>
              </a:lnSpc>
              <a:buClr>
                <a:srgbClr val="000000"/>
              </a:buClr>
              <a:buFont typeface="Arial"/>
              <a:buChar char="•"/>
            </a:pPr>
            <a:r>
              <a:rPr b="0" lang="tr-TR" sz="1400" spc="-1" strike="noStrike">
                <a:solidFill>
                  <a:srgbClr val="000000"/>
                </a:solidFill>
                <a:uFill>
                  <a:solidFill>
                    <a:srgbClr val="ffffff"/>
                  </a:solidFill>
                </a:uFill>
                <a:latin typeface="Arial"/>
              </a:rPr>
              <a:t>Yapılan bir çalışmada yeni tanı konulan metastatik evre küçük hücreli dışı akciğer kanserli hastalar iki gruba randomize edilmiş, bir gruba sadece standart onkolojik tedavi, diğer gruba onkolojik tedavi ile birlikte erken palyatif tedavi uygulanmıştır.</a:t>
            </a:r>
            <a:endParaRPr b="0" lang="tr-TR" sz="1800" spc="-1" strike="noStrike">
              <a:solidFill>
                <a:srgbClr val="000000"/>
              </a:solidFill>
              <a:uFill>
                <a:solidFill>
                  <a:srgbClr val="ffffff"/>
                </a:solidFill>
              </a:uFill>
              <a:latin typeface="Arial"/>
            </a:endParaRPr>
          </a:p>
          <a:p>
            <a:pPr>
              <a:lnSpc>
                <a:spcPct val="100000"/>
              </a:lnSpc>
            </a:pPr>
            <a:endParaRPr b="0" lang="tr-TR" sz="1800" spc="-1" strike="noStrike">
              <a:solidFill>
                <a:srgbClr val="000000"/>
              </a:solidFill>
              <a:uFill>
                <a:solidFill>
                  <a:srgbClr val="ffffff"/>
                </a:solidFill>
              </a:uFill>
              <a:latin typeface="Arial"/>
            </a:endParaRPr>
          </a:p>
          <a:p>
            <a:pPr lvl="1" marL="685800" indent="-227880">
              <a:lnSpc>
                <a:spcPct val="100000"/>
              </a:lnSpc>
              <a:buClr>
                <a:srgbClr val="000000"/>
              </a:buClr>
              <a:buFont typeface="Arial"/>
              <a:buChar char="•"/>
            </a:pPr>
            <a:r>
              <a:rPr b="0" lang="tr-TR" sz="1400" spc="-1" strike="noStrike">
                <a:solidFill>
                  <a:srgbClr val="000000"/>
                </a:solidFill>
                <a:uFill>
                  <a:solidFill>
                    <a:srgbClr val="ffffff"/>
                  </a:solidFill>
                </a:uFill>
                <a:latin typeface="Arial"/>
              </a:rPr>
              <a:t>Erken palyatif tedavi uygulanan grupta daha iyi yaşam kalitesi skorları, daha az depresif semptomlar ve daha uzun sağ kalım elde edilmiştir.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1600" spc="-1" strike="noStrike">
                <a:solidFill>
                  <a:srgbClr val="000000"/>
                </a:solidFill>
                <a:uFill>
                  <a:solidFill>
                    <a:srgbClr val="ffffff"/>
                  </a:solidFill>
                </a:uFill>
                <a:latin typeface="Arial"/>
              </a:rPr>
              <a:t>Bu çalışmanın sonuçları palyatif bakımın sadece kanser hastalarında değil, yaşamı tehdit eden hastalığı olan tüm hastalarda önemli olacağına ışık tutmuştur. </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CustomShape 1"/>
          <p:cNvSpPr/>
          <p:nvPr/>
        </p:nvSpPr>
        <p:spPr>
          <a:xfrm>
            <a:off x="838080" y="365040"/>
            <a:ext cx="10514880" cy="1324800"/>
          </a:xfrm>
          <a:prstGeom prst="rect">
            <a:avLst/>
          </a:prstGeom>
          <a:noFill/>
          <a:ln>
            <a:noFill/>
          </a:ln>
        </p:spPr>
        <p:style>
          <a:lnRef idx="0"/>
          <a:fillRef idx="0"/>
          <a:effectRef idx="0"/>
          <a:fontRef idx="minor"/>
        </p:style>
        <p:txBody>
          <a:bodyPr lIns="90000" rIns="90000" tIns="45000" bIns="45000" anchor="ctr"/>
          <a:p>
            <a:pPr>
              <a:lnSpc>
                <a:spcPct val="90000"/>
              </a:lnSpc>
            </a:pPr>
            <a:r>
              <a:rPr b="0" lang="tr-TR" sz="4400" spc="-1" strike="noStrike">
                <a:solidFill>
                  <a:srgbClr val="000000"/>
                </a:solidFill>
                <a:uFill>
                  <a:solidFill>
                    <a:srgbClr val="ffffff"/>
                  </a:solidFill>
                </a:uFill>
                <a:latin typeface="Calibri Light"/>
              </a:rPr>
              <a:t>PALYATİF BAKIMDA SEMPTOM YÖNETİMİ</a:t>
            </a:r>
            <a:endParaRPr b="0" lang="tr-TR" sz="1800" spc="-1" strike="noStrike">
              <a:solidFill>
                <a:srgbClr val="000000"/>
              </a:solidFill>
              <a:uFill>
                <a:solidFill>
                  <a:srgbClr val="ffffff"/>
                </a:solidFill>
              </a:uFill>
              <a:latin typeface="Arial"/>
            </a:endParaRPr>
          </a:p>
        </p:txBody>
      </p:sp>
      <p:sp>
        <p:nvSpPr>
          <p:cNvPr id="91" name="CustomShape 2"/>
          <p:cNvSpPr/>
          <p:nvPr/>
        </p:nvSpPr>
        <p:spPr>
          <a:xfrm>
            <a:off x="838080" y="1825560"/>
            <a:ext cx="10514880" cy="4350600"/>
          </a:xfrm>
          <a:prstGeom prst="rect">
            <a:avLst/>
          </a:prstGeom>
          <a:noFill/>
          <a:ln>
            <a:noFill/>
          </a:ln>
        </p:spPr>
        <p:style>
          <a:lnRef idx="0"/>
          <a:fillRef idx="0"/>
          <a:effectRef idx="0"/>
          <a:fontRef idx="minor"/>
        </p:style>
        <p:txBody>
          <a:bodyPr lIns="90000" rIns="90000" tIns="45000" bIns="45000"/>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Sorunun tanımlanması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Değerlendirme</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Nedene ve hastaya özgün farmakolojik tedavive hasta bakım planı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Tedavi ve bakım planını uygulama</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Tedavi etkinliğini değerlendirme</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İhtiyaçların tekrar gözden geçirilmesi</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İletişim</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Ekip çalışması</a:t>
            </a:r>
            <a:endParaRPr b="0" lang="tr-TR" sz="1800" spc="-1" strike="noStrike">
              <a:solidFill>
                <a:srgbClr val="000000"/>
              </a:solidFill>
              <a:uFill>
                <a:solidFill>
                  <a:srgbClr val="ffffff"/>
                </a:solidFill>
              </a:uFill>
              <a:latin typeface="Arial"/>
            </a:endParaRPr>
          </a:p>
          <a:p>
            <a:pPr marL="228600" indent="-227880">
              <a:lnSpc>
                <a:spcPct val="90000"/>
              </a:lnSpc>
              <a:buClr>
                <a:srgbClr val="000000"/>
              </a:buClr>
              <a:buFont typeface="Arial"/>
              <a:buChar char="•"/>
            </a:pPr>
            <a:r>
              <a:rPr b="0" lang="tr-TR" sz="2800" spc="-1" strike="noStrike">
                <a:solidFill>
                  <a:srgbClr val="000000"/>
                </a:solidFill>
                <a:uFill>
                  <a:solidFill>
                    <a:srgbClr val="ffffff"/>
                  </a:solidFill>
                </a:uFill>
                <a:latin typeface="Calibri"/>
              </a:rPr>
              <a:t>Ailenin desteklenmesi</a:t>
            </a:r>
            <a:endParaRPr b="0" lang="tr-TR" sz="1800" spc="-1" strike="noStrike">
              <a:solidFill>
                <a:srgbClr val="000000"/>
              </a:solidFill>
              <a:uFill>
                <a:solidFill>
                  <a:srgbClr val="ffffff"/>
                </a:solidFill>
              </a:uFill>
              <a:latin typeface="Arial"/>
            </a:endParaRPr>
          </a:p>
          <a:p>
            <a:pPr>
              <a:lnSpc>
                <a:spcPct val="90000"/>
              </a:lnSpc>
            </a:pPr>
            <a:endParaRPr b="0" lang="tr-TR"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22</TotalTime>
  <Application>LibreOffice/5.2.5.1$Windows_x86 LibreOffice_project/0312e1a284a7d50ca85a365c316c7abbf20a4d22</Application>
  <Words>1111</Words>
  <Paragraphs>177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2018-09-02T13:31:54Z</dcterms:created>
  <dc:creator>ekrem-eren@outlook.com</dc:creator>
  <dc:description/>
  <dc:language>tr-TR</dc:language>
  <cp:lastModifiedBy/>
  <dcterms:modified xsi:type="dcterms:W3CDTF">2019-04-10T11:51:27Z</dcterms:modified>
  <cp:revision>6</cp:revision>
  <dc:subject/>
  <dc:title>PALYATİF BAKIM</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Geniş ekran</vt:lpwstr>
  </property>
  <property fmtid="{D5CDD505-2E9C-101B-9397-08002B2CF9AE}" pid="9" name="ScaleCrop">
    <vt:bool>0</vt:bool>
  </property>
  <property fmtid="{D5CDD505-2E9C-101B-9397-08002B2CF9AE}" pid="10" name="ShareDoc">
    <vt:bool>0</vt:bool>
  </property>
  <property fmtid="{D5CDD505-2E9C-101B-9397-08002B2CF9AE}" pid="11" name="Slides">
    <vt:i4>46</vt:i4>
  </property>
</Properties>
</file>