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sldIdLst>
    <p:sldId id="298" r:id="rId2"/>
    <p:sldId id="286" r:id="rId3"/>
    <p:sldId id="256" r:id="rId4"/>
    <p:sldId id="265" r:id="rId5"/>
    <p:sldId id="263" r:id="rId6"/>
    <p:sldId id="264" r:id="rId7"/>
    <p:sldId id="257" r:id="rId8"/>
    <p:sldId id="278" r:id="rId9"/>
    <p:sldId id="258" r:id="rId10"/>
    <p:sldId id="284" r:id="rId11"/>
    <p:sldId id="259" r:id="rId12"/>
    <p:sldId id="260" r:id="rId13"/>
    <p:sldId id="266" r:id="rId14"/>
    <p:sldId id="281" r:id="rId15"/>
    <p:sldId id="276" r:id="rId16"/>
    <p:sldId id="270" r:id="rId17"/>
    <p:sldId id="285" r:id="rId18"/>
    <p:sldId id="280" r:id="rId19"/>
    <p:sldId id="283" r:id="rId20"/>
    <p:sldId id="282" r:id="rId21"/>
    <p:sldId id="261" r:id="rId22"/>
    <p:sldId id="272" r:id="rId23"/>
    <p:sldId id="287" r:id="rId24"/>
    <p:sldId id="269" r:id="rId25"/>
    <p:sldId id="275" r:id="rId26"/>
    <p:sldId id="273" r:id="rId27"/>
    <p:sldId id="262" r:id="rId28"/>
    <p:sldId id="288" r:id="rId29"/>
    <p:sldId id="289" r:id="rId30"/>
    <p:sldId id="290" r:id="rId31"/>
    <p:sldId id="296" r:id="rId32"/>
    <p:sldId id="295" r:id="rId33"/>
    <p:sldId id="292" r:id="rId34"/>
    <p:sldId id="293" r:id="rId35"/>
    <p:sldId id="297" r:id="rId36"/>
    <p:sldId id="274" r:id="rId37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60" autoAdjust="0"/>
  </p:normalViewPr>
  <p:slideViewPr>
    <p:cSldViewPr snapToGrid="0">
      <p:cViewPr varScale="1">
        <p:scale>
          <a:sx n="101" d="100"/>
          <a:sy n="101" d="100"/>
        </p:scale>
        <p:origin x="14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001518-424A-4BFD-8E7D-AA6412C0AFFF}" type="datetimeFigureOut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1CA2F-05B5-45AD-8252-6ABE5F8A37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69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E5AA7-F341-4A06-BC5E-24F3F18C3A3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30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130EF-0B80-4623-A0DE-193C9D52C6F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710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85C07C-BD69-4B62-A10B-BF4A4316E5B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91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102FC-204A-4515-8484-58159AA8581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120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85A7D-C2B8-41A7-8FE0-0BDA717D25D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44B97-707B-487F-AD41-5AFF73645A7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73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005F5-5083-4468-9CC3-487DF67A8BA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939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BE0A8-7C1B-40A9-9A56-04AA4F315CE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861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A591F-EE80-44E3-9F3D-2BCEC95569E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GEBELERDE  400 mcg (mikrogram) folik asit alınması önerilir.</a:t>
            </a:r>
            <a:br>
              <a:rPr lang="tr-TR" smtClean="0"/>
            </a:br>
            <a:r>
              <a:rPr lang="tr-TR" smtClean="0"/>
              <a:t>Daha önce nöral tüp defekti anomalisi olan bebek doğuran ve risk grubunda olan kişiler için (epilepsi ilacı kullananlar, insülin kullanan diabetikler) bu doz on katı yani günde 4 mg (4000 mcg) olmalıdır.</a:t>
            </a:r>
          </a:p>
        </p:txBody>
      </p:sp>
      <p:sp>
        <p:nvSpPr>
          <p:cNvPr id="7168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8E641-9B25-4120-AFCD-4AB5F3AD48CF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747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F18F1-6210-40E5-AE63-74DC99D3E35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54DEE-6E88-4F7F-A46F-EE4342645C1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</a:endParaRPr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0D115-BCAA-4F0B-83F4-E5AD06E782F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3B6C8-D278-46DB-9E12-E7CCE4D5057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75224-1387-4908-91EA-3924B3503EB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32844-AD82-4950-94A7-D00BD7DD2C7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584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CA86B-8A12-4EA3-A868-57ADA7B31CD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789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40DD0-50D3-4923-A727-3F646F61A93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3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623A9-F19E-4421-B418-1C1E95E516E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E5C2-63C4-4DE4-84A6-5AD8C10D7B4F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A44B-F43B-44D7-B201-9023A2E08A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D8D3-5FD9-4F81-BABF-58AAC244E069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2E4D-4D5A-457E-9296-4F761B1690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9412-505B-48D1-9C3A-669B3B534F30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223D-2298-4487-B152-A8E53D0865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B47-1E44-4DFA-AA0A-9A0BA179A09F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86D-213F-4526-BB08-A9F6F612EE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229-E673-4B5D-AA5F-BD11B0FF86DB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FDFB-884F-4386-A507-0A4A326640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6E09-3D65-4C8C-A91A-E783B5DEA588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938E-29F6-44BB-BFB8-FA6C6254F0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8702-3413-450B-8359-261ECDF534DF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CEBE-5443-40C2-8717-D57445410D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D39E-73E2-4A4E-8485-56A9BA59D10E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5A01-ACEF-443C-A517-C00625EE7B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2E9D-3BC0-4C03-92AE-60C8F89BFE86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09C3-1695-4F4B-A0CB-82410CD300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608F-2B83-4B1D-8910-EDC90AB01A4D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F7F7-EFF7-4B98-AB4A-4F4CED66E9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859F-7971-4228-9CD2-CDEEBFA7CAF5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424-DB0B-4929-B32E-4698402EA9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2573-3F2B-48D3-9FED-25883761B692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10C2-1A10-4B64-AC06-2E8935C02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513B-93A0-4A4C-A296-02673E0C1B36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C056-D3E4-49EF-85C9-9AEAD40338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E4E4-4676-4E6A-B765-6EB8F618DCC2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F2AE-C077-44D9-B0B1-C5C9703BEF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872E-3397-4D8A-B272-5E113CEB4225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4D6E-F24B-4271-AD7D-F4BC939422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65E9-E882-4313-A21E-FF418E75F563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B763-4437-4DF7-BCF7-7D87E094C1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189F-E801-46DF-9B90-777E4EF65C69}" type="datetime1">
              <a:rPr lang="tr-TR"/>
              <a:pPr>
                <a:defRPr/>
              </a:pPr>
              <a:t>16.11.2021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Kaynaklar: Türk Hematoloji Derneği Vitamin B12 Eksikliği Tanı ve Tedavi Kılavuzu-2011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F5270-203E-4828-ACAD-FCBABBFDFE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Unvan 5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tr-TR" b="1" smtClean="0">
                <a:latin typeface="Times New Roman" pitchFamily="18" charset="0"/>
                <a:cs typeface="Times New Roman" pitchFamily="18" charset="0"/>
              </a:rPr>
              <a:t>VİTAMİN B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ve FOLİK ASİT EKSİKLİĞİ</a:t>
            </a:r>
            <a:endParaRPr lang="tr-TR" smtClean="0"/>
          </a:p>
        </p:txBody>
      </p:sp>
      <p:sp>
        <p:nvSpPr>
          <p:cNvPr id="19458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D7929-3DE8-4287-978A-9529AED0890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cs typeface="Arial" charset="0"/>
            </a:endParaRPr>
          </a:p>
        </p:txBody>
      </p:sp>
      <p:sp>
        <p:nvSpPr>
          <p:cNvPr id="19459" name="Dikdörtgen 7"/>
          <p:cNvSpPr>
            <a:spLocks noChangeArrowheads="1"/>
          </p:cNvSpPr>
          <p:nvPr/>
        </p:nvSpPr>
        <p:spPr bwMode="auto">
          <a:xfrm>
            <a:off x="8310563" y="5386388"/>
            <a:ext cx="319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Times New Roman" pitchFamily="18" charset="0"/>
                <a:cs typeface="Times New Roman" pitchFamily="18" charset="0"/>
              </a:rPr>
              <a:t>Dr. Zehra ASLAN AYDOĞDU</a:t>
            </a:r>
            <a:endParaRPr lang="tr-TR">
              <a:latin typeface="Century Gothic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167582" y="6101391"/>
            <a:ext cx="133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10.02.2015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 Nedenleri-2</a:t>
            </a:r>
            <a:endParaRPr lang="tr-TR" smtClean="0"/>
          </a:p>
        </p:txBody>
      </p:sp>
      <p:sp>
        <p:nvSpPr>
          <p:cNvPr id="34818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 emiliminde bozukluk 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b. İnce barsaklardan emilimin bozulması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1. İleal rezeksiyon veya hastalık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2. Kör urve/barsak sendromu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3. Parazitler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4. Malabsorpsiyon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5. Kobalamin emilim bozukluğu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Kobalaminin metabolik bozuklukları 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Transport bozuklukları- Transkobalamin eksikliği</a:t>
            </a:r>
            <a:endParaRPr lang="tr-TR" sz="1800" smtClean="0"/>
          </a:p>
        </p:txBody>
      </p:sp>
      <p:sp>
        <p:nvSpPr>
          <p:cNvPr id="3481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7995A-5B5C-462B-B3B4-527EFD6B17D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Belirti ve bulgular</a:t>
            </a:r>
          </a:p>
        </p:txBody>
      </p:sp>
      <p:sp>
        <p:nvSpPr>
          <p:cNvPr id="36866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403725"/>
          </a:xfrm>
        </p:spPr>
        <p:txBody>
          <a:bodyPr/>
          <a:lstStyle/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Anemi bulguları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Açıklanamayan parestezi, kol-bacakta hissizlik, depresyon, psikoz, kognitif değişiklikler, dengesiz yürüme, ataksi, yaşlılarda açıklanamayan psikiyatrik bozukluklar, demans bulguları  gibi nörolojik belirti ve bulgular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Süt çocukluğu döneminde; büyüme geriliği, kazanılmış motor hareketlerde gerileme, tremor, iştahsızlık ve apati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Dilde papillalarının atrofisi, düz, parlak kırmızı dil </a:t>
            </a:r>
          </a:p>
          <a:p>
            <a:pPr eaLnBrk="1" hangingPunct="1">
              <a:buFont typeface="Century Gothic" pitchFamily="34" charset="0"/>
              <a:buAutoNum type="arabicPeriod"/>
            </a:pPr>
            <a:endParaRPr lang="tr-TR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Hiperpigmentasyon, vitiligo</a:t>
            </a:r>
          </a:p>
        </p:txBody>
      </p:sp>
      <p:sp>
        <p:nvSpPr>
          <p:cNvPr id="3686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DECA5-8499-44D0-954B-413DCEC8677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cs typeface="Arial" charset="0"/>
            </a:endParaRPr>
          </a:p>
        </p:txBody>
      </p:sp>
      <p:pic>
        <p:nvPicPr>
          <p:cNvPr id="36868" name="Resim 5"/>
          <p:cNvPicPr>
            <a:picLocks noChangeAspect="1"/>
          </p:cNvPicPr>
          <p:nvPr/>
        </p:nvPicPr>
        <p:blipFill>
          <a:blip r:embed="rId3"/>
          <a:srcRect l="34406" t="52379" r="49336" b="12920"/>
          <a:stretch>
            <a:fillRect/>
          </a:stretch>
        </p:blipFill>
        <p:spPr bwMode="auto">
          <a:xfrm>
            <a:off x="9744075" y="0"/>
            <a:ext cx="244792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Laboratuvar</a:t>
            </a:r>
          </a:p>
        </p:txBody>
      </p:sp>
      <p:sp>
        <p:nvSpPr>
          <p:cNvPr id="38914" name="İçerik Yer Tutucusu 2"/>
          <p:cNvSpPr>
            <a:spLocks noGrp="1"/>
          </p:cNvSpPr>
          <p:nvPr>
            <p:ph idx="1"/>
          </p:nvPr>
        </p:nvSpPr>
        <p:spPr>
          <a:xfrm>
            <a:off x="2143125" y="1425575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1. Tam kan sayımı: 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makrositer anemi (MCV↑, RDW↑, MCH ↑)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lökosit ve trombosit N/↓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2. Periferik kan yayması: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makrositer oval eritrositler, anizositoz, poikilositoz, şistositler ve genç miyeloid öncüller 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nötrofillerde hipersegmentasyon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3. Retikülosit sayısı: Genellikle ↓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4. Kemik iliği yayması: Megaloblastik hematopoez ve displastik değişiklikler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5. Biyokimya: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laktik dehidrogenaz, indirekt bilirubin, serum demir satürasyonu ↑</a:t>
            </a:r>
          </a:p>
          <a:p>
            <a:pPr lvl="1"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haptoglobulin ↓</a:t>
            </a:r>
          </a:p>
        </p:txBody>
      </p:sp>
      <p:sp>
        <p:nvSpPr>
          <p:cNvPr id="3891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D7F77-FEC6-48B5-9F31-51BE87A8022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0962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5D064-95BD-4142-9F04-0BFB5F1E8CA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cs typeface="Arial" charset="0"/>
            </a:endParaRPr>
          </a:p>
        </p:txBody>
      </p:sp>
      <p:pic>
        <p:nvPicPr>
          <p:cNvPr id="40963" name="Resim 4"/>
          <p:cNvPicPr>
            <a:picLocks noChangeAspect="1"/>
          </p:cNvPicPr>
          <p:nvPr/>
        </p:nvPicPr>
        <p:blipFill>
          <a:blip r:embed="rId2"/>
          <a:srcRect l="22029" t="27193" r="60934" b="41838"/>
          <a:stretch>
            <a:fillRect/>
          </a:stretch>
        </p:blipFill>
        <p:spPr bwMode="auto">
          <a:xfrm>
            <a:off x="2592388" y="0"/>
            <a:ext cx="6710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4198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183E7-06DD-46BA-816C-B243B4682DE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>
              <a:cs typeface="Arial" charset="0"/>
            </a:endParaRPr>
          </a:p>
        </p:txBody>
      </p:sp>
      <p:pic>
        <p:nvPicPr>
          <p:cNvPr id="41988" name="Resim 4"/>
          <p:cNvPicPr>
            <a:picLocks noChangeAspect="1"/>
          </p:cNvPicPr>
          <p:nvPr/>
        </p:nvPicPr>
        <p:blipFill>
          <a:blip r:embed="rId3"/>
          <a:srcRect l="39230" t="27238" r="52274" b="57414"/>
          <a:stretch>
            <a:fillRect/>
          </a:stretch>
        </p:blipFill>
        <p:spPr bwMode="auto">
          <a:xfrm>
            <a:off x="2589213" y="0"/>
            <a:ext cx="66770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729C9-10CF-40E3-843E-3DE2EFF095E5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>
              <a:cs typeface="Arial" charset="0"/>
            </a:endParaRPr>
          </a:p>
        </p:txBody>
      </p:sp>
      <p:pic>
        <p:nvPicPr>
          <p:cNvPr id="44036" name="Resim 4"/>
          <p:cNvPicPr>
            <a:picLocks noChangeAspect="1"/>
          </p:cNvPicPr>
          <p:nvPr/>
        </p:nvPicPr>
        <p:blipFill>
          <a:blip r:embed="rId2"/>
          <a:srcRect l="18777" t="11334" r="31714" b="15532"/>
          <a:stretch>
            <a:fillRect/>
          </a:stretch>
        </p:blipFill>
        <p:spPr bwMode="auto">
          <a:xfrm>
            <a:off x="2589213" y="561975"/>
            <a:ext cx="64420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vitamini eksikliğine özgü laboratuvar testleri-1</a:t>
            </a:r>
          </a:p>
        </p:txBody>
      </p:sp>
      <p:sp>
        <p:nvSpPr>
          <p:cNvPr id="4505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227A0-AB13-4966-8683-007DBF0A831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>
              <a:cs typeface="Arial" charset="0"/>
            </a:endParaRPr>
          </a:p>
        </p:txBody>
      </p:sp>
      <p:graphicFrame>
        <p:nvGraphicFramePr>
          <p:cNvPr id="45121" name="Group 65"/>
          <p:cNvGraphicFramePr>
            <a:graphicFrameLocks noGrp="1"/>
          </p:cNvGraphicFramePr>
          <p:nvPr>
            <p:ph idx="4294967295"/>
          </p:nvPr>
        </p:nvGraphicFramePr>
        <p:xfrm>
          <a:off x="2541588" y="2022475"/>
          <a:ext cx="8915400" cy="4049713"/>
        </p:xfrm>
        <a:graphic>
          <a:graphicData uri="http://schemas.openxmlformats.org/drawingml/2006/table">
            <a:tbl>
              <a:tblPr/>
              <a:tblGrid>
                <a:gridCol w="26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Tetkik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Durum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Serum B12 vitamin düzeyi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B12 vitamin eksikliğini saptamada standart testtir.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Yaygın olarak &lt;200 /ml alt düzey olarak kabul edilir.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Bu test B12 vitamininin metabolik olarak aktif formunu ölçmez.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Bazen, düzeyler klinikle paralel değildir. Normal düzeyler laboratuarlara göre farklı olabilir.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Oral kontraseptif kullanan kadınlarda, kobalamin taşıyan protein düzeyindeki düşmeden dolayı, düşük düzeyler ölçülebilir.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Klinik olarak şiddetle B12 vitamini eksikliği düşünülen hastalarda normal değerler bulunabilir.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rinda" pitchFamily="2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Serum holotranskobalamin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B12 vitamininin metabolik olarak aktif formunu ölçer.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</a:rPr>
                        <a:t>Yeni kullanıma giren bir test olduğu için, kullanımı henüz çok yaygın değildir.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vitamini eksikliğine özgü laboratuvar testleri-2</a:t>
            </a:r>
            <a:endParaRPr lang="tr-TR" smtClean="0"/>
          </a:p>
        </p:txBody>
      </p:sp>
      <p:sp>
        <p:nvSpPr>
          <p:cNvPr id="4608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8A47D-BAB7-43DC-8498-0914997CB20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>
              <a:cs typeface="Arial" charset="0"/>
            </a:endParaRPr>
          </a:p>
        </p:txBody>
      </p:sp>
      <p:graphicFrame>
        <p:nvGraphicFramePr>
          <p:cNvPr id="46102" name="Group 22"/>
          <p:cNvGraphicFramePr>
            <a:graphicFrameLocks noGrp="1"/>
          </p:cNvGraphicFramePr>
          <p:nvPr>
            <p:ph idx="4294967295"/>
          </p:nvPr>
        </p:nvGraphicFramePr>
        <p:xfrm>
          <a:off x="2589213" y="2133600"/>
          <a:ext cx="8915400" cy="3535363"/>
        </p:xfrm>
        <a:graphic>
          <a:graphicData uri="http://schemas.openxmlformats.org/drawingml/2006/table">
            <a:tbl>
              <a:tblPr/>
              <a:tblGrid>
                <a:gridCol w="262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Tetkik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Uygulanması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Özel Durum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Serum homosistein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B12 vitamini eksikliğinde düzeyi yükselebilir.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Normal olması tanıyı dışlamaz.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Özellikle B12 vitamini eksikliği düşünülen, ancak düzeyi normal bulunan hastalarda homosistein düzeyinin yüksek bulunması tanı için oldukça anlamlı kabul edilir.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Bazı edinsel ve genetik hastalıklarda da düzeyin artabileceği akılda tutulur.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Serum ve/veya idrar metilmalonik asit düzeyi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B12 vitamini eksikliğinde düzeyi yükselebilir.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Normal olması tanıyı dışlamaz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Özellikle B12 vitamini eksikliği düşünülen, ancak düzeyi normal bulunan hastalarda metilmalonik asit düzeyinin yüksek bulunması tanı için oldukça anlamlı kabul edilir. 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Unvan 5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eksikliğinin tanısı ve taraması için yaklaşım-1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 bakmaksızın eksikliğe meyilli bütün insanların ilk fırsatta taranması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Otoimmun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pankreatit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Crohn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Mide veya ince barsak cerrahi öyküsü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Gastrit öyküsü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Malabsorbsiyon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skleroz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vejeteryan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diyet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reseptör antagonisti veya PPI kullanımı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Açıklanamayan anemi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B06D0-B2AD-465B-B13A-675FE0BE07C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Unvan 5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eksikliğinin tanısı ve taraması için yaklaşım-2</a:t>
            </a:r>
            <a:endParaRPr lang="tr-TR" smtClean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yaşındaki bireylerin taranması ve serum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seviyeleri 400 üzerinde ise 5 yılda bir tekrarlanması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yaşından sonra bütün hastaların yıllık taranması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vitamin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 400’den az ise aşağıdaki testler yapılmalı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total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MMA seviyesi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holotranskobalamin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seviyesi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İkincil olarak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 artmışsa diğer nedenleri ekarte et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Kemik iliği incelemesi,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yayma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eksikliğinin sebebini bulmaya yönelik ilave testler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7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2201C-83A6-44BA-94E3-306383EA7C4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1774825"/>
            <a:ext cx="89154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  <a:r>
              <a:rPr lang="tr-TR" sz="1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özellikleri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emilimi ve metabolizması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 ve bulgular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eksikliği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 bulguları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48188-B19F-4530-AAD6-ADD4411B7F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2226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2388" y="30163"/>
            <a:ext cx="7767637" cy="6827837"/>
          </a:xfrm>
        </p:spPr>
      </p:pic>
      <p:sp>
        <p:nvSpPr>
          <p:cNvPr id="52227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7075B-5C89-4A87-BF5D-861E18F1647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endParaRPr lang="tr-TR" sz="1800" smtClean="0"/>
          </a:p>
        </p:txBody>
      </p:sp>
      <p:sp>
        <p:nvSpPr>
          <p:cNvPr id="5427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B4B1DC-BDA3-44F5-97E9-1549E87F198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>
              <a:cs typeface="Arial" charset="0"/>
            </a:endParaRPr>
          </a:p>
        </p:txBody>
      </p:sp>
      <p:pic>
        <p:nvPicPr>
          <p:cNvPr id="54276" name="Resim 4"/>
          <p:cNvPicPr>
            <a:picLocks noChangeAspect="1"/>
          </p:cNvPicPr>
          <p:nvPr/>
        </p:nvPicPr>
        <p:blipFill>
          <a:blip r:embed="rId2"/>
          <a:srcRect l="33315" t="20625" r="26682" b="11613"/>
          <a:stretch>
            <a:fillRect/>
          </a:stretch>
        </p:blipFill>
        <p:spPr bwMode="auto">
          <a:xfrm>
            <a:off x="2252663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Tedavi-1</a:t>
            </a:r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ülkemizde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siyanokobalamin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formunda 1000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mikrogram’lık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hidroksikobalamin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içeren B kompleks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ampülü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şeklinde piyasada bulunmaktadır. Bu ilaç hem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oral tedavide kullanılır.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tedavisinin başında (ilk 48 saat) ağır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hipokalemi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ve/veya yetişkinlerde ani ölüm görülebilir. Bu açıdan hasta takip edilir ve ağır eksikliklerde tedavinin düşük dozlarda başlanması önerilir.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nedene göre belirlenir: Diyetle yetersiz alıma bağlıysa, eksiklik bulguları düzeldikten sonra yaşa uygun günlük B</a:t>
            </a:r>
            <a:r>
              <a:rPr lang="tr-TR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alımı (diyetle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multivitamin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desteğiyle)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sağlanır.</a:t>
            </a:r>
          </a:p>
        </p:txBody>
      </p:sp>
      <p:sp>
        <p:nvSpPr>
          <p:cNvPr id="5529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A112E-57E5-4740-8566-F7CB4E57FFA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Tedavi-2</a:t>
            </a:r>
            <a:endParaRPr lang="tr-TR" smtClean="0"/>
          </a:p>
        </p:txBody>
      </p:sp>
      <p:sp>
        <p:nvSpPr>
          <p:cNvPr id="56322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694113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Kobalamin emilim bozukluğu varsa ve altta yatan nedenin tamamen tedavisi mümkünse (örn: parazitoz) tedavi ile bulgular düzeldikten sonra, yaşa uygun günlük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alımı sağlanır. Ancak, bu grupta altta yatan hastalığın tedavisi mümkün değilse veya hastada kobalamin metabolizma bozukluğu varsa ömür boyu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kullanımı önerilir. 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vitamini eksikliği olan olgularda tek başına folik asit verilmesi nörolojik bulguların ağırlaşmasına neden olabilir.</a:t>
            </a:r>
          </a:p>
        </p:txBody>
      </p:sp>
      <p:sp>
        <p:nvSpPr>
          <p:cNvPr id="5632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6C7D1-63A8-44F1-A14F-D6D505F7B0C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Eksikliği Tedavisi</a:t>
            </a:r>
            <a:endParaRPr lang="tr-TR" smtClean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74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Tedavi</a:t>
                      </a:r>
                      <a:r>
                        <a:rPr lang="tr-TR" baseline="0" dirty="0" smtClean="0"/>
                        <a:t> Şekli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Başlangıç</a:t>
                      </a:r>
                      <a:r>
                        <a:rPr lang="tr-TR" baseline="0" dirty="0" smtClean="0"/>
                        <a:t> Dozu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İdame Dozu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Oral Tedavi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1000-2000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mcg</a:t>
                      </a:r>
                      <a:r>
                        <a:rPr lang="tr-TR" baseline="0" dirty="0" smtClean="0"/>
                        <a:t> 1-2 hafta süreyle </a:t>
                      </a:r>
                      <a:r>
                        <a:rPr lang="tr-TR" baseline="0" dirty="0" err="1" smtClean="0"/>
                        <a:t>hergün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mcg</a:t>
                      </a:r>
                      <a:r>
                        <a:rPr lang="tr-TR" baseline="0" dirty="0" smtClean="0"/>
                        <a:t> her gün / yaşam boyu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Parenteral</a:t>
                      </a:r>
                      <a:r>
                        <a:rPr lang="tr-TR" dirty="0" smtClean="0"/>
                        <a:t> Tedavi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100-1000 </a:t>
                      </a:r>
                      <a:r>
                        <a:rPr lang="tr-TR" dirty="0" err="1" smtClean="0"/>
                        <a:t>mcg</a:t>
                      </a:r>
                      <a:r>
                        <a:rPr lang="tr-TR" dirty="0" smtClean="0"/>
                        <a:t>/gün İM veya SK,1 hafta süreyle her gün, takiben haftada 2 gün 2 hafta süreyle, sonra haftada 1 defa 1-2 hafta süreyle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100-1000 </a:t>
                      </a:r>
                      <a:r>
                        <a:rPr lang="tr-TR" dirty="0" err="1" smtClean="0"/>
                        <a:t>mcg</a:t>
                      </a:r>
                      <a:r>
                        <a:rPr lang="tr-TR" dirty="0" smtClean="0"/>
                        <a:t> aylık/ yaşam boyu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38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E641F-A3A0-4944-B4A8-3FDDAAEFBE9E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>
              <a:cs typeface="Arial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2589213" y="5702300"/>
            <a:ext cx="7620000" cy="798513"/>
          </a:xfrm>
        </p:spPr>
        <p:txBody>
          <a:bodyPr/>
          <a:lstStyle/>
          <a:p>
            <a:pPr>
              <a:defRPr/>
            </a:pP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Hematoloji Derneği Vitamin B12 Eksikliği Tanı ve Tedavi Kılavuzu-2011</a:t>
            </a:r>
          </a:p>
          <a:p>
            <a:pPr>
              <a:defRPr/>
            </a:pP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Academy of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-Vitamin B12 </a:t>
            </a:r>
            <a:r>
              <a:rPr 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60418" name="Metin Yer Tutucusu 5"/>
          <p:cNvSpPr>
            <a:spLocks noGrp="1"/>
          </p:cNvSpPr>
          <p:nvPr>
            <p:ph type="body" idx="1"/>
          </p:nvPr>
        </p:nvSpPr>
        <p:spPr>
          <a:xfrm>
            <a:off x="2940050" y="1973263"/>
            <a:ext cx="3992563" cy="57626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İntramuskuler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589213" y="2549525"/>
            <a:ext cx="4343400" cy="3352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alabsorpsiyon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örolojik bozukluk -idame tedavi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haftada bir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Kobalamin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metabolizma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bozuklukları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20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7507288" y="1970088"/>
            <a:ext cx="3998912" cy="57626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Oral tedavi</a:t>
            </a:r>
          </a:p>
        </p:txBody>
      </p:sp>
      <p:sp>
        <p:nvSpPr>
          <p:cNvPr id="60421" name="İçerik Yer Tutucusu 7"/>
          <p:cNvSpPr>
            <a:spLocks noGrp="1"/>
          </p:cNvSpPr>
          <p:nvPr>
            <p:ph sz="quarter" idx="4"/>
          </p:nvPr>
        </p:nvSpPr>
        <p:spPr>
          <a:xfrm>
            <a:off x="7167563" y="2546350"/>
            <a:ext cx="4338637" cy="335280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Hastanın yeterli dozu aldığından emin ol- periyodik 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vitamini düzeylerinin ölçümü ,metil malonik asit, homosistein düzeyleri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Hafif-orta düzeyde 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 vitamini eksikliği olan yaşlılar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Çocuklarda kullanım kolaylığı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Yüksek doz- pasif difüzyon nedeni ile pernisiyöz anemi gibi emilim bozukluklarında bile etkin</a:t>
            </a:r>
          </a:p>
        </p:txBody>
      </p:sp>
      <p:sp>
        <p:nvSpPr>
          <p:cNvPr id="60422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8A5CE-919D-4714-9CA4-ED07DA23AC9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Tedaviye cevap</a:t>
            </a:r>
          </a:p>
        </p:txBody>
      </p:sp>
      <p:sp>
        <p:nvSpPr>
          <p:cNvPr id="61442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Kemik iliğinde megaloblastik değişikliklerin düzelmesi; 5-6 saat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Serum demir saturasyonunun ilk tanıdaki değerin yarısına düşmesi; 2-3 gün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Retikülositoz; 5-7 gün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Hemoglobin yükselmesi; 2-4 hafta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Lökopeni ve trombositopeninin düzelmesi; 2-3 hafta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Nörolojik bulguları düzelmesi; değişken</a:t>
            </a:r>
          </a:p>
        </p:txBody>
      </p:sp>
      <p:sp>
        <p:nvSpPr>
          <p:cNvPr id="61443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A7CE9-0C91-4AFC-A687-2AE1DC3775B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Bazı Vitamin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/>
              <a:t> Preparatları</a:t>
            </a:r>
          </a:p>
        </p:txBody>
      </p:sp>
      <p:graphicFrame>
        <p:nvGraphicFramePr>
          <p:cNvPr id="62490" name="Group 26"/>
          <p:cNvGraphicFramePr>
            <a:graphicFrameLocks noGrp="1"/>
          </p:cNvGraphicFramePr>
          <p:nvPr>
            <p:ph idx="1"/>
          </p:nvPr>
        </p:nvGraphicFramePr>
        <p:xfrm>
          <a:off x="1644650" y="2317750"/>
          <a:ext cx="9266238" cy="3108325"/>
        </p:xfrm>
        <a:graphic>
          <a:graphicData uri="http://schemas.openxmlformats.org/drawingml/2006/table">
            <a:tbl>
              <a:tblPr/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Piyasa ismi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Fiyatı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Etken Madde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BENEXOL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TABLET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5.69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B1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vitamini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BEVIT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30-60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5.50-11.02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Bı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APIKOBAL 50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11.08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mg B1 vitamini, 250 mg B6 vitamini, 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488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0FBFB-8902-4305-8633-6F23B72E7E6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Bazı Vitamin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mtClean="0"/>
              <a:t> Preparatları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087563" y="1560513"/>
          <a:ext cx="9266237" cy="4572000"/>
        </p:xfrm>
        <a:graphic>
          <a:graphicData uri="http://schemas.openxmlformats.org/drawingml/2006/table">
            <a:tbl>
              <a:tblPr/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Piyasa ismi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Fiyatı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Etken Madde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DODEX 1 ML 1000 MCG 5 AMPUL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7.91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 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VI-PLEX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nn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MCG 5 AMPUL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7.50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vitamini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VITAKOBAL 1000 MCG 5 AMPUL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7.91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mg B</a:t>
                      </a:r>
                      <a:r>
                        <a:rPr kumimoji="0" lang="tr-T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vitamini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(siyanokobalamin)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BEMIKS AMPUL 2ML 5 AMPUL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4.04 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mg B1 vitamini 2.734 mg B2 vitamini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mg B6 vitamini</a:t>
                      </a:r>
                      <a:b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mcg B12 vitamini (hidroksikobalamin)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mg Niasinamid</a:t>
                      </a:r>
                      <a:b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1.72 mg D-Pantenol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16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64A5C-3233-410A-86F8-359E6BFB11C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Unvan 5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FOLİK ASİT EKSİKLİĞİ</a:t>
            </a: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/>
          </a:p>
        </p:txBody>
      </p:sp>
      <p:sp>
        <p:nvSpPr>
          <p:cNvPr id="64516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16FD9-2682-4525-85C9-B4ABF42CFEB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>
              <a:cs typeface="Arial" charset="0"/>
            </a:endParaRPr>
          </a:p>
        </p:txBody>
      </p:sp>
      <p:pic>
        <p:nvPicPr>
          <p:cNvPr id="64517" name="Picture 2" descr="http://cdn.hafiftarif.com/wp-content/uploads/2010/08/folik-asit-kaynakl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938" y="0"/>
            <a:ext cx="4564062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ctrTitle"/>
          </p:nvPr>
        </p:nvSpPr>
        <p:spPr>
          <a:xfrm>
            <a:off x="1743075" y="985838"/>
            <a:ext cx="8915400" cy="2263775"/>
          </a:xfrm>
        </p:spPr>
        <p:txBody>
          <a:bodyPr/>
          <a:lstStyle/>
          <a:p>
            <a:pPr eaLnBrk="1" hangingPunct="1"/>
            <a:r>
              <a:rPr lang="tr-TR" b="1" smtClean="0">
                <a:latin typeface="Times New Roman" pitchFamily="18" charset="0"/>
                <a:cs typeface="Times New Roman" pitchFamily="18" charset="0"/>
              </a:rPr>
              <a:t>VİTAMİN B</a:t>
            </a:r>
            <a:r>
              <a:rPr lang="tr-TR" b="1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EKSİKLİĞİ</a:t>
            </a:r>
          </a:p>
        </p:txBody>
      </p:sp>
      <p:sp>
        <p:nvSpPr>
          <p:cNvPr id="21506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F1BF7-A1DE-48E5-8CD9-B54E71D2A5F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  <p:pic>
        <p:nvPicPr>
          <p:cNvPr id="21507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3973513"/>
            <a:ext cx="54197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Kaynakları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eşil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yapraklı sebzeler (ıspanak, brokoli, kuşkonmaz, marul gibi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Karaciğer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böbrek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Turunçgiller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aklagiller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umurta sarısı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ahıl taneleri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Balık eti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süt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ıstık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badem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3FFE2-1848-4A2B-9B51-8DE1865F3DA5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Eksikliğinin Nedenleri</a:t>
            </a:r>
            <a:endParaRPr lang="tr-TR" smtClean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237" cy="45545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 </a:t>
            </a:r>
            <a:endParaRPr lang="tr-TR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 </a:t>
            </a:r>
            <a:r>
              <a:rPr lang="tr-TR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Yaşlılık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Alkolizm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Hemodiyaliz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Prematüre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doğan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Keçi sütü ile beslenme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Emilim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kusuru 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İzole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malabsorbsiyonu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Gastrektomi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7191375" y="2125663"/>
            <a:ext cx="4313238" cy="44180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Gereksinim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artışı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hemolitik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anemi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Eksfolyatif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dermatit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Myeloproliferatif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Hipertiroidi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İlaca 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kontraseptifler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Fenitoin</a:t>
            </a:r>
            <a:r>
              <a:rPr lang="tr-TR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Barbitürat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Triamteren</a:t>
            </a:r>
            <a:r>
              <a:rPr lang="tr-TR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Kolestiramin</a:t>
            </a:r>
            <a:endParaRPr lang="tr-TR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4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2885E-20A9-41CE-9593-5FEF09FBA2B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Semptomlar</a:t>
            </a:r>
          </a:p>
        </p:txBody>
      </p:sp>
      <p:sp>
        <p:nvSpPr>
          <p:cNvPr id="67586" name="İçerik Yer Tutucusu 2"/>
          <p:cNvSpPr>
            <a:spLocks noGrp="1"/>
          </p:cNvSpPr>
          <p:nvPr>
            <p:ph idx="1"/>
          </p:nvPr>
        </p:nvSpPr>
        <p:spPr>
          <a:xfrm>
            <a:off x="2427288" y="1685925"/>
            <a:ext cx="8915400" cy="3776663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Yorgunluk, güçsüzlük, yoğunlaşma yeteneğinde azalma, irritabilite, baş ağrısı, çarpıntı, nefes darlığı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Dil şiş, parlak kırmızı ve ağrılı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Angüler stomatit, özellikle yemeklerden sonra bulantı, kusma, karın ağrısı, ishal, iştahsızlık, kilo kaybı 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sz="2000" baseline="-25000" smtClean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eksikliğinin aksine nörolojik semptomlar bulunmaz.</a:t>
            </a:r>
          </a:p>
          <a:p>
            <a:pPr eaLnBrk="1" hangingPunct="1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Hiçbir enfeksiyon yokken ateş görülebilir . </a:t>
            </a:r>
          </a:p>
        </p:txBody>
      </p:sp>
      <p:sp>
        <p:nvSpPr>
          <p:cNvPr id="67587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7BB6E3-ECB8-4A59-B649-8F556AE0E773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Laboratuvar Bulguları </a:t>
            </a:r>
          </a:p>
        </p:txBody>
      </p:sp>
      <p:sp>
        <p:nvSpPr>
          <p:cNvPr id="69634" name="İçerik Yer Tutucusu 2"/>
          <p:cNvSpPr>
            <a:spLocks noGrp="1"/>
          </p:cNvSpPr>
          <p:nvPr>
            <p:ph idx="1"/>
          </p:nvPr>
        </p:nvSpPr>
        <p:spPr>
          <a:xfrm>
            <a:off x="2589213" y="1506538"/>
            <a:ext cx="8915400" cy="3776662"/>
          </a:xfrm>
        </p:spPr>
        <p:txBody>
          <a:bodyPr/>
          <a:lstStyle/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Makrositik anemi (retikülosit sayısı ↓)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Nötropeni ve trombositopeni (Nötrofiller büyük, bazıları hipersegmente)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Serum folik asit seviyesi &lt; 3 ng/ml (N:5–20 ng/ml) 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Laktat dehidrogenaz ↑</a:t>
            </a:r>
          </a:p>
          <a:p>
            <a:pPr eaLnBrk="1" hangingPunct="1"/>
            <a:endParaRPr lang="tr-TR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 Kemik iliği hipersellüler</a:t>
            </a:r>
          </a:p>
        </p:txBody>
      </p:sp>
      <p:sp>
        <p:nvSpPr>
          <p:cNvPr id="69635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794D-9B80-44D5-95FA-5F7B890A44D7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Tedavi</a:t>
            </a:r>
          </a:p>
        </p:txBody>
      </p:sp>
      <p:sp>
        <p:nvSpPr>
          <p:cNvPr id="70658" name="İçerik Yer Tutucusu 2"/>
          <p:cNvSpPr>
            <a:spLocks noGrp="1"/>
          </p:cNvSpPr>
          <p:nvPr>
            <p:ph idx="1"/>
          </p:nvPr>
        </p:nvSpPr>
        <p:spPr>
          <a:xfrm>
            <a:off x="2589213" y="1595438"/>
            <a:ext cx="8915400" cy="4643437"/>
          </a:xfrm>
        </p:spPr>
        <p:txBody>
          <a:bodyPr/>
          <a:lstStyle/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Günde 1-5 mg folik asit alımıyla çoğu hastada iyi yanıt alınır.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Folik asit verilmeden önce B 12 vitamini eksikliğinin dışlanmış olması gereklidir. 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Folik asite klinik ve hematolojik yanıt oldukça hızlıdır.	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İştah 1–2 gün içinde artar 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Serum demir düzeyinde 24–48 saat içinde düşüş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Retikülosit sayısında 2–4 günde artış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Hb düzeyi 2–6 haftada normale döner. </a:t>
            </a:r>
          </a:p>
          <a:p>
            <a:pPr lvl="1"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Lökosit ve trombositler retikülositler ile birlikte artar ve kemik iliğindeki megaloblastik değişiklikler 24–48 saat içinde azalır.</a:t>
            </a:r>
          </a:p>
          <a:p>
            <a:pPr eaLnBrk="1" hangingPunct="1"/>
            <a:r>
              <a:rPr lang="tr-TR" sz="2000" smtClean="0">
                <a:latin typeface="Times New Roman" pitchFamily="18" charset="0"/>
                <a:cs typeface="Times New Roman" pitchFamily="18" charset="0"/>
              </a:rPr>
              <a:t> Folik asit genellikle yeni eritrosit oluşana kadar birkaç ay boyunca uygulanır.</a:t>
            </a:r>
          </a:p>
        </p:txBody>
      </p:sp>
      <p:sp>
        <p:nvSpPr>
          <p:cNvPr id="70659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B6286-14FE-400A-9326-6A5709E29B28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Folik Asit İçeren İlaçlar</a:t>
            </a:r>
            <a:br>
              <a:rPr lang="tr-TR" smtClean="0">
                <a:latin typeface="Times New Roman" pitchFamily="18" charset="0"/>
                <a:cs typeface="Times New Roman" pitchFamily="18" charset="0"/>
              </a:rPr>
            </a:b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84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Piyasa İsmi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Fiyatı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Etken Madde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FOLBIOL 5 MG 50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mg </a:t>
                      </a:r>
                      <a:r>
                        <a:rPr lang="tr-TR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Asit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FOLIDOCE 400 MCG/2 MCG 28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14.97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asit 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vitamin B12 (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siyanokobalamin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FOLIC PLUS 400 MCG 90 TABLET</a:t>
                      </a:r>
                    </a:p>
                    <a:p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8.66 TL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folik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asit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667 mg kalsiyum karbonat </a:t>
                      </a: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mcg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Vitamin D </a:t>
                      </a:r>
                      <a:endParaRPr lang="tr-TR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28" name="Slayt Numarası Yer Tutucusu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F15CB-DDF2-4551-839B-740786E675A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on Vitamin B12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ROBERT C. LANGAN,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KIMBERLY J. ZAWISTOSKI, DO, St.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Luke’s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Bethlehem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Pennsylvania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Robert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OH, CPT, MC, USA, U.S.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Darmstadt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Germany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BROWN, MAJ, MC, USA,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Madigan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Center, Fort </a:t>
            </a:r>
            <a:r>
              <a:rPr lang="tr-T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Aziz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Polat,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Nutrisyonel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eksikliğinde Tedavi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 hematoloji derneği ulusal tedavi kılavuzu 2011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 treat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cobalamin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Carmel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Medicine, New York Methodist Hospital, Brooklyn, and Weill Medical College, Cornell University, New York,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İ.Ü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Cerrahpaşa Tıp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 Sürekli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Tıp Eğitimi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Etkinlikleri Anemiler Sempozyumu 19-20 Nisan 2001, 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stanbul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33-47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Megaloblastik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Anemiler Prof. Dr. Teoman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Soysal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Yenidoğan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Süt Çocukluğu Döneminde B12 Vitamini, Demir ,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Folik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Asit Eksikliğinin Sıklığı ve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Düzeylerle Olan </a:t>
            </a: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İlişkisi,Uzmanlık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Tezi, Dr. Esra HAZAR SAYAR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B120B-C838-4D9D-BF0A-84F83F8DE06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Bazı bakteri ve küf mantarları tarafından üretilir.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Bitkisel sentezi söz konusu değildir.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İnsanda kolon bakterileri tarafından üretilse de bunun emilimi olmaz.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Diyetteki kobalaminler; adenosilkobalamin ve hidroksikobalamin şeklindedir</a:t>
            </a:r>
          </a:p>
          <a:p>
            <a:pPr eaLnBrk="1" hangingPunct="1">
              <a:buFontTx/>
              <a:buNone/>
            </a:pPr>
            <a:r>
              <a:rPr lang="tr-TR" sz="1800" smtClean="0">
                <a:solidFill>
                  <a:srgbClr val="F3AE33"/>
                </a:solidFill>
                <a:latin typeface="Times New Roman" pitchFamily="18" charset="0"/>
                <a:cs typeface="Times New Roman" pitchFamily="18" charset="0"/>
              </a:rPr>
              <a:t>Organizmada  aktif olan kobalaminler :</a:t>
            </a:r>
            <a:endParaRPr lang="tr-TR" sz="1800" u="sng" smtClean="0">
              <a:solidFill>
                <a:srgbClr val="F3AE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Metil kobalamin ve adenosilkobalamindir.</a:t>
            </a:r>
            <a:endParaRPr lang="tr-TR" sz="12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Hidroksikobalamin ise bu ikisine dönüşebilmektedir</a:t>
            </a:r>
          </a:p>
        </p:txBody>
      </p:sp>
      <p:sp>
        <p:nvSpPr>
          <p:cNvPr id="23555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1E7F-102C-481D-868D-98302DE8418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sim 4"/>
          <p:cNvPicPr>
            <a:picLocks noChangeAspect="1" noChangeArrowheads="1"/>
          </p:cNvPicPr>
          <p:nvPr/>
        </p:nvPicPr>
        <p:blipFill>
          <a:blip r:embed="rId3"/>
          <a:srcRect l="19608" t="22795" r="62033" b="25694"/>
          <a:stretch>
            <a:fillRect/>
          </a:stretch>
        </p:blipFill>
        <p:spPr bwMode="auto">
          <a:xfrm>
            <a:off x="6673850" y="3425825"/>
            <a:ext cx="55181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tr-TR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tr-T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1800" baseline="-2500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obalamin</a:t>
            </a:r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) DNA sentezi ve nörolojik fonksiyonlar için önemli rol oynar.</a:t>
            </a:r>
          </a:p>
        </p:txBody>
      </p:sp>
      <p:sp>
        <p:nvSpPr>
          <p:cNvPr id="25604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89B88-354A-477C-88EC-D10CD14CABF0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7650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13088" y="787400"/>
            <a:ext cx="6794500" cy="5470525"/>
          </a:xfrm>
        </p:spPr>
      </p:pic>
      <p:sp>
        <p:nvSpPr>
          <p:cNvPr id="27651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7849E-D37A-42CA-A5C5-496D8065256D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9698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91163" cy="6858000"/>
          </a:xfrm>
        </p:spPr>
      </p:pic>
      <p:sp>
        <p:nvSpPr>
          <p:cNvPr id="29699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63086C-507D-4F60-8A07-5430A4EB8912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cs typeface="Arial" charset="0"/>
            </a:endParaRPr>
          </a:p>
        </p:txBody>
      </p:sp>
      <p:pic>
        <p:nvPicPr>
          <p:cNvPr id="29700" name="Resim 4"/>
          <p:cNvPicPr>
            <a:picLocks noChangeAspect="1" noChangeArrowheads="1"/>
          </p:cNvPicPr>
          <p:nvPr/>
        </p:nvPicPr>
        <p:blipFill>
          <a:blip r:embed="rId4"/>
          <a:srcRect l="23798" t="12856" r="25121" b="5293"/>
          <a:stretch>
            <a:fillRect/>
          </a:stretch>
        </p:blipFill>
        <p:spPr bwMode="auto">
          <a:xfrm>
            <a:off x="5408613" y="20638"/>
            <a:ext cx="6783387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Unvan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Günlük ihtiyaç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rişkinde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yaşta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0.3-0.5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1-10 yaş 0.7-1.5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Gebelik süresince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ikinci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trimesterde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µg/gün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</a:t>
            </a:r>
            <a:r>
              <a:rPr lang="tr-T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trimesterde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1 µg/gün ilave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Laktasyonda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2.5-3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batı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diyeti ise 5-30 µg/gün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nsan organizmasında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 B</a:t>
            </a:r>
            <a:r>
              <a:rPr lang="tr-TR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2-5 mg </a:t>
            </a:r>
            <a:endParaRPr lang="tr-T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kayıplar 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deponun %0.1’i </a:t>
            </a:r>
            <a:r>
              <a:rPr lang="tr-T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kadardır</a:t>
            </a:r>
            <a:r>
              <a:rPr lang="tr-T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29F5F-E7DB-47F2-92B4-DD0A6BE74CBB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Unvan 1"/>
          <p:cNvSpPr>
            <a:spLocks noGrp="1"/>
          </p:cNvSpPr>
          <p:nvPr>
            <p:ph type="title"/>
          </p:nvPr>
        </p:nvSpPr>
        <p:spPr>
          <a:xfrm>
            <a:off x="2592388" y="665163"/>
            <a:ext cx="8912225" cy="1281112"/>
          </a:xfrm>
        </p:spPr>
        <p:txBody>
          <a:bodyPr/>
          <a:lstStyle/>
          <a:p>
            <a:pPr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tr-TR" baseline="-2500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 Eksikliği Nedenleri-1</a:t>
            </a:r>
          </a:p>
        </p:txBody>
      </p:sp>
      <p:sp>
        <p:nvSpPr>
          <p:cNvPr id="33794" name="Slayt Numarası Yer Tutucusu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FE161-AFE9-4846-9052-8E2872E5BE2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cs typeface="Arial" charset="0"/>
            </a:endParaRPr>
          </a:p>
        </p:txBody>
      </p:sp>
      <p:sp>
        <p:nvSpPr>
          <p:cNvPr id="33795" name="İçerik Yer Tutucusu 5"/>
          <p:cNvSpPr>
            <a:spLocks noGrp="1"/>
          </p:cNvSpPr>
          <p:nvPr>
            <p:ph idx="1"/>
          </p:nvPr>
        </p:nvSpPr>
        <p:spPr>
          <a:xfrm>
            <a:off x="2689225" y="1787525"/>
            <a:ext cx="8707438" cy="4695825"/>
          </a:xfrm>
        </p:spPr>
        <p:txBody>
          <a:bodyPr/>
          <a:lstStyle/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Diyetle yetersiz alım: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a. Vejeteryan diyet, kötü sosyoekonomik koşullar, malnütrisyon, kötü kontrol edilen fenilketonüri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b. Gebelik döneminde kobalamin eksikliği veya pernisiyöz anemi sonucu anne sütünde düzeyin düşmesi</a:t>
            </a:r>
          </a:p>
          <a:p>
            <a:pPr eaLnBrk="1" hangingPunct="1"/>
            <a:r>
              <a:rPr lang="tr-TR" sz="1800" smtClean="0">
                <a:latin typeface="Times New Roman" pitchFamily="18" charset="0"/>
                <a:cs typeface="Times New Roman" pitchFamily="18" charset="0"/>
              </a:rPr>
              <a:t>Kobalamin emiliminde bozukluk </a:t>
            </a:r>
          </a:p>
          <a:p>
            <a:pPr lvl="1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a. İntrinsik faktör (İF) eksikliği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1. Konjenital İF mutasyonu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 2. Pernisiyöz anemi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3. Otoimmün poliendokrinopatilere eşlik eden pernisiyöz anemi </a:t>
            </a:r>
          </a:p>
          <a:p>
            <a:pPr lvl="2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4. Gastrik mukozal hastalıklar </a:t>
            </a:r>
          </a:p>
          <a:p>
            <a:pPr lvl="3" eaLnBrk="1" hangingPunct="1"/>
            <a:r>
              <a:rPr lang="tr-TR" smtClean="0">
                <a:latin typeface="Times New Roman" pitchFamily="18" charset="0"/>
                <a:cs typeface="Times New Roman" pitchFamily="18" charset="0"/>
              </a:rPr>
              <a:t>i. Kronik gastrit, H. pylori gastriti, gastrik atrofi ii. Korozif madde iii. Gastrektomi iv. Zollinger Ellison sendromu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729</TotalTime>
  <Words>1755</Words>
  <Application>Microsoft Office PowerPoint</Application>
  <PresentationFormat>Geniş ekran</PresentationFormat>
  <Paragraphs>349</Paragraphs>
  <Slides>36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Vrinda</vt:lpstr>
      <vt:lpstr>Wingdings 3</vt:lpstr>
      <vt:lpstr>Duman</vt:lpstr>
      <vt:lpstr>VİTAMİN B12 ve FOLİK ASİT EKSİKLİĞİ</vt:lpstr>
      <vt:lpstr>Sunum Planı</vt:lpstr>
      <vt:lpstr>VİTAMİN B12 EKSİKLİĞİ</vt:lpstr>
      <vt:lpstr>Vitamin B12</vt:lpstr>
      <vt:lpstr>Vitamin B12</vt:lpstr>
      <vt:lpstr>PowerPoint Sunusu</vt:lpstr>
      <vt:lpstr>PowerPoint Sunusu</vt:lpstr>
      <vt:lpstr>Günlük ihtiyaç </vt:lpstr>
      <vt:lpstr>Vitamin B12  Eksikliği Nedenleri-1</vt:lpstr>
      <vt:lpstr>Vitamin B12  Eksikliği Nedenleri-2</vt:lpstr>
      <vt:lpstr>Belirti ve bulgular</vt:lpstr>
      <vt:lpstr>Laboratuvar</vt:lpstr>
      <vt:lpstr>PowerPoint Sunusu</vt:lpstr>
      <vt:lpstr>PowerPoint Sunusu</vt:lpstr>
      <vt:lpstr>PowerPoint Sunusu</vt:lpstr>
      <vt:lpstr>B12 vitamini eksikliğine özgü laboratuvar testleri-1</vt:lpstr>
      <vt:lpstr>B12 vitamini eksikliğine özgü laboratuvar testleri-2</vt:lpstr>
      <vt:lpstr>Vitamin B12 eksikliğinin tanısı ve taraması için yaklaşım-1</vt:lpstr>
      <vt:lpstr>Vitamin B12  eksikliğinin tanısı ve taraması için yaklaşım-2</vt:lpstr>
      <vt:lpstr>PowerPoint Sunusu</vt:lpstr>
      <vt:lpstr>PowerPoint Sunusu</vt:lpstr>
      <vt:lpstr>Tedavi-1</vt:lpstr>
      <vt:lpstr>Tedavi-2</vt:lpstr>
      <vt:lpstr>Vitamin B12 Eksikliği Tedavisi</vt:lpstr>
      <vt:lpstr>PowerPoint Sunusu</vt:lpstr>
      <vt:lpstr>Tedaviye cevap</vt:lpstr>
      <vt:lpstr>Bazı Vitamin B12 Preparatları</vt:lpstr>
      <vt:lpstr>Bazı Vitamin B12 Preparatları</vt:lpstr>
      <vt:lpstr>FOLİK ASİT EKSİKLİĞİ</vt:lpstr>
      <vt:lpstr>Folik Asit Kaynakları</vt:lpstr>
      <vt:lpstr>Folik Asit Eksikliğinin Nedenleri</vt:lpstr>
      <vt:lpstr>Semptomlar</vt:lpstr>
      <vt:lpstr>Laboratuvar Bulguları </vt:lpstr>
      <vt:lpstr>Tedavi</vt:lpstr>
      <vt:lpstr>Folik Asit İçeren İlaçlar 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VİTAMİN B12 EKSİKLİĞİ</dc:title>
  <dc:creator>ilhanaydogdu</dc:creator>
  <cp:lastModifiedBy>ilter unal</cp:lastModifiedBy>
  <cp:revision>76</cp:revision>
  <dcterms:created xsi:type="dcterms:W3CDTF">2015-02-10T19:36:15Z</dcterms:created>
  <dcterms:modified xsi:type="dcterms:W3CDTF">2021-11-16T14:41:10Z</dcterms:modified>
</cp:coreProperties>
</file>