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02" r:id="rId2"/>
    <p:sldId id="257" r:id="rId3"/>
    <p:sldId id="258" r:id="rId4"/>
    <p:sldId id="376" r:id="rId5"/>
    <p:sldId id="259" r:id="rId6"/>
    <p:sldId id="261" r:id="rId7"/>
    <p:sldId id="262" r:id="rId8"/>
    <p:sldId id="263" r:id="rId9"/>
    <p:sldId id="264" r:id="rId10"/>
    <p:sldId id="372" r:id="rId11"/>
    <p:sldId id="328" r:id="rId12"/>
    <p:sldId id="330" r:id="rId13"/>
    <p:sldId id="394" r:id="rId14"/>
    <p:sldId id="332" r:id="rId15"/>
    <p:sldId id="396" r:id="rId16"/>
    <p:sldId id="333" r:id="rId17"/>
    <p:sldId id="334" r:id="rId18"/>
    <p:sldId id="335" r:id="rId19"/>
    <p:sldId id="336" r:id="rId20"/>
    <p:sldId id="395" r:id="rId21"/>
    <p:sldId id="382" r:id="rId22"/>
    <p:sldId id="338" r:id="rId23"/>
    <p:sldId id="397" r:id="rId24"/>
    <p:sldId id="383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80" r:id="rId33"/>
    <p:sldId id="348" r:id="rId34"/>
    <p:sldId id="349" r:id="rId35"/>
    <p:sldId id="350" r:id="rId36"/>
    <p:sldId id="351" r:id="rId37"/>
    <p:sldId id="401" r:id="rId38"/>
    <p:sldId id="400" r:id="rId39"/>
    <p:sldId id="384" r:id="rId40"/>
    <p:sldId id="353" r:id="rId41"/>
    <p:sldId id="399" r:id="rId42"/>
    <p:sldId id="354" r:id="rId43"/>
    <p:sldId id="403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FFF"/>
    <a:srgbClr val="E2E8FF"/>
    <a:srgbClr val="FF9900"/>
    <a:srgbClr val="CCFFFF"/>
    <a:srgbClr val="00000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79487" autoAdjust="0"/>
  </p:normalViewPr>
  <p:slideViewPr>
    <p:cSldViewPr>
      <p:cViewPr>
        <p:scale>
          <a:sx n="50" d="100"/>
          <a:sy n="50" d="100"/>
        </p:scale>
        <p:origin x="-189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425F0-993A-4E60-A41E-516353999917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A5AFE-5248-4EDC-B01C-35E78F2846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5962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452F-D1B4-4862-A9D7-2121DE00BA4F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255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of action of different classes of medications on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braingut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axis to alter colonic motility, secretion, immune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activation, and sensation. For example, the sites of action of different drug classes are shown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myenteric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plexus,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submucosal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enterocytes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histamine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5-HT,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serotonin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NHE,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hydrogen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NK,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neurokinin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OR,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opioid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PAMORA ¼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peripherally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opioid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antagonist.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1395-096A-4963-B74B-5FB92B7123A8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68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F776C-85A9-4CD6-BC04-6A77151225E7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709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70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F776C-85A9-4CD6-BC04-6A77151225E7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873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78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F776C-85A9-4CD6-BC04-6A77151225E7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288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gliadin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carbohydrates would be considered a likely candidate,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fructans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present in wheat, are poorly absorbed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small intestine, and do induce functional gut symptoms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E475C-45AF-4E46-A40B-D255B6B443BF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84</a:t>
            </a:r>
          </a:p>
          <a:p>
            <a:r>
              <a:rPr lang="tr-TR" dirty="0" smtClean="0"/>
              <a:t>5-ht3 antagonist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ondansetron</a:t>
            </a:r>
            <a:r>
              <a:rPr lang="tr-TR" baseline="0" dirty="0" smtClean="0"/>
              <a:t> (</a:t>
            </a:r>
            <a:r>
              <a:rPr lang="tr-TR" baseline="0" dirty="0" err="1" smtClean="0"/>
              <a:t>zofran</a:t>
            </a:r>
            <a:r>
              <a:rPr lang="tr-TR" baseline="0" smtClean="0"/>
              <a:t>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F776C-85A9-4CD6-BC04-6A77151225E7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720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5791370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3184185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649110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39658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721173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390245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464148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8776901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365620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192622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41394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8F46-D14E-4F52-8D64-F32225DA2D4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370B-D221-4FA3-B817-F27F33786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155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0166" y="4857760"/>
            <a:ext cx="6400800" cy="1752600"/>
          </a:xfrm>
        </p:spPr>
        <p:txBody>
          <a:bodyPr anchor="ctr">
            <a:normAutofit lnSpcReduction="10000"/>
          </a:bodyPr>
          <a:lstStyle/>
          <a:p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Prof. Dr. Filiz AKYÜZ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İstanbul Tıp Fakültesi 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Gastroenteroloji BD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5" name="Dikdörtgen 3"/>
          <p:cNvSpPr/>
          <p:nvPr/>
        </p:nvSpPr>
        <p:spPr>
          <a:xfrm>
            <a:off x="1071538" y="1643050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İ</a:t>
            </a:r>
            <a:r>
              <a:rPr lang="tr-TR" sz="9600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BS’DE</a:t>
            </a:r>
          </a:p>
          <a:p>
            <a:pPr algn="ctr"/>
            <a:r>
              <a:rPr lang="tr-TR" sz="4400" b="1" dirty="0" smtClean="0">
                <a:solidFill>
                  <a:schemeClr val="accent1">
                    <a:lumMod val="75000"/>
                  </a:schemeClr>
                </a:solidFill>
              </a:rPr>
              <a:t>GÜNCEL TEDAVİ ROMA IV</a:t>
            </a:r>
            <a:endParaRPr lang="tr-T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014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29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6797" y="190381"/>
            <a:ext cx="375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G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astroskopi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59" y="4794610"/>
            <a:ext cx="3384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HİATAL HERNİ</a:t>
            </a:r>
            <a:r>
              <a:rPr lang="tr-TR" sz="2000" b="1" kern="0" cap="sm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tr-TR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ERİTEMATÖZ GASTRİT,</a:t>
            </a:r>
            <a:r>
              <a:rPr kumimoji="0" lang="tr-TR" sz="2000" b="1" i="0" u="none" strike="noStrike" kern="0" cap="sm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DUODENİT</a:t>
            </a:r>
            <a:r>
              <a:rPr lang="tr-TR" sz="2000" b="1" kern="0" cap="sm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PATOLOJİ NORMAL</a:t>
            </a:r>
            <a:endParaRPr kumimoji="0" lang="tr-TR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004048" y="4869160"/>
            <a:ext cx="3892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b="1" kern="0" cap="sm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NORMAL TERMİNAL İLEUM VE </a:t>
            </a:r>
          </a:p>
          <a:p>
            <a:pPr lvl="0" algn="ctr"/>
            <a:r>
              <a:rPr lang="tr-TR" sz="2000" b="1" kern="0" cap="sm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KOLON PATOLOJİ NORMAL</a:t>
            </a:r>
            <a:endParaRPr kumimoji="0" lang="tr-TR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88674" y="190381"/>
            <a:ext cx="4507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K</a:t>
            </a:r>
            <a:r>
              <a:rPr lang="tr-T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olonoskopi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049" y="1124744"/>
            <a:ext cx="4217431" cy="30819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4744"/>
            <a:ext cx="4255597" cy="30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197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6797" y="190381"/>
            <a:ext cx="8871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onksiyonel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arsak Hastalığı-ROMA IV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1124744"/>
            <a:ext cx="7992888" cy="60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Font typeface="Arial" pitchFamily="34" charset="0"/>
              <a:buChar char="•"/>
            </a:pPr>
            <a:endParaRPr lang="tr-TR" sz="2600" dirty="0" smtClean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1496972"/>
            <a:ext cx="7128792" cy="4418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IBS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(kabız, ishal,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mikst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sınıflanamayan)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Şişkinlik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Kabızlık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İshal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Sınıflandırılamayan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Opioid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ilişkili kabızlık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573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rgbClr val="C00000"/>
                </a:solidFill>
                <a:effectLst/>
                <a:latin typeface="Arial" charset="0"/>
              </a:rPr>
              <a:t>IBS de Roma </a:t>
            </a:r>
            <a:r>
              <a:rPr lang="tr-TR" sz="3200" dirty="0" smtClean="0">
                <a:solidFill>
                  <a:srgbClr val="C00000"/>
                </a:solidFill>
                <a:latin typeface="Arial" charset="0"/>
              </a:rPr>
              <a:t>IV</a:t>
            </a:r>
            <a:r>
              <a:rPr lang="tr-TR" sz="3200" dirty="0" smtClean="0">
                <a:solidFill>
                  <a:srgbClr val="C00000"/>
                </a:solidFill>
                <a:effectLst/>
                <a:latin typeface="Arial" charset="0"/>
              </a:rPr>
              <a:t> kriterleri-2016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79465" y="1428760"/>
            <a:ext cx="7993063" cy="5357826"/>
          </a:xfrm>
          <a:solidFill>
            <a:srgbClr val="FBF79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tr-TR" sz="2400" dirty="0" smtClean="0">
                <a:effectLst/>
                <a:latin typeface="Arial" charset="0"/>
              </a:rPr>
              <a:t>	</a:t>
            </a:r>
            <a:r>
              <a:rPr lang="tr-TR" sz="2000" dirty="0" smtClean="0">
                <a:effectLst/>
                <a:latin typeface="Arial" charset="0"/>
              </a:rPr>
              <a:t>Şikayetlerin tanıdan en az 6 ay önce başlamış olması gerekir ve son 3 ayda kriterleri doldurmalıdır. 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b="1" dirty="0" smtClean="0">
                <a:effectLst/>
                <a:latin typeface="Arial" charset="0"/>
              </a:rPr>
              <a:t>Son 3 ayda, </a:t>
            </a:r>
            <a:r>
              <a:rPr lang="tr-TR" sz="2400" b="1" dirty="0" smtClean="0">
                <a:latin typeface="Arial" charset="0"/>
              </a:rPr>
              <a:t>haftada</a:t>
            </a:r>
            <a:r>
              <a:rPr lang="tr-TR" sz="2400" b="1" dirty="0" smtClean="0">
                <a:effectLst/>
                <a:latin typeface="Arial" charset="0"/>
              </a:rPr>
              <a:t> en az 1 gün tekrarlayan karın ağrısı </a:t>
            </a:r>
            <a:r>
              <a:rPr lang="tr-TR" sz="1600" dirty="0" smtClean="0">
                <a:effectLst/>
                <a:latin typeface="Arial" charset="0"/>
              </a:rPr>
              <a:t>(aşağıdaki kriterlerden 2 veya daha fazlası eşlik etmeli)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b="1" dirty="0" err="1" smtClean="0">
                <a:effectLst/>
                <a:latin typeface="Arial" charset="0"/>
              </a:rPr>
              <a:t>Defekasyon</a:t>
            </a:r>
            <a:r>
              <a:rPr lang="tr-TR" sz="2400" b="1" dirty="0" smtClean="0">
                <a:effectLst/>
                <a:latin typeface="Arial" charset="0"/>
              </a:rPr>
              <a:t> ile ilişkili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b="1" dirty="0" smtClean="0">
                <a:effectLst/>
                <a:latin typeface="Arial" charset="0"/>
              </a:rPr>
              <a:t>Dışkılama sıklığında değişme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b="1" dirty="0" smtClean="0">
                <a:effectLst/>
                <a:latin typeface="Arial" charset="0"/>
              </a:rPr>
              <a:t>Dışkı şeklinde değişme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tr-TR" sz="2400" dirty="0" smtClean="0">
                <a:effectLst/>
                <a:latin typeface="Arial" charset="0"/>
              </a:rPr>
              <a:t>	</a:t>
            </a:r>
            <a:r>
              <a:rPr lang="tr-TR" sz="2000" dirty="0" err="1" smtClean="0">
                <a:effectLst/>
                <a:latin typeface="Arial" charset="0"/>
              </a:rPr>
              <a:t>IBS’nin</a:t>
            </a:r>
            <a:r>
              <a:rPr lang="tr-TR" sz="2000" dirty="0" smtClean="0">
                <a:effectLst/>
                <a:latin typeface="Arial" charset="0"/>
              </a:rPr>
              <a:t> ishal formu için ise </a:t>
            </a:r>
            <a:r>
              <a:rPr lang="tr-TR" sz="2000" dirty="0" err="1" smtClean="0">
                <a:effectLst/>
                <a:latin typeface="Arial" charset="0"/>
              </a:rPr>
              <a:t>defekasyon</a:t>
            </a:r>
            <a:r>
              <a:rPr lang="tr-TR" sz="2000" dirty="0" smtClean="0">
                <a:effectLst/>
                <a:latin typeface="Arial" charset="0"/>
              </a:rPr>
              <a:t> ile rahatlayan karın ağrısı veya huzursuzluk, dışkılamanın %25’inden fazlasında sulu veya yumuşak dışkılama olmasıdır.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987824" y="6453336"/>
            <a:ext cx="555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Lacy</a:t>
            </a:r>
            <a:r>
              <a:rPr lang="tr-TR" b="1" dirty="0" smtClean="0">
                <a:solidFill>
                  <a:srgbClr val="C00000"/>
                </a:solidFill>
              </a:rPr>
              <a:t> BE, et al. </a:t>
            </a:r>
            <a:r>
              <a:rPr lang="tr-TR" b="1" dirty="0" err="1" smtClean="0">
                <a:solidFill>
                  <a:srgbClr val="C00000"/>
                </a:solidFill>
              </a:rPr>
              <a:t>Gastroenterology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2016;150:1393–1407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326123" y="1408708"/>
            <a:ext cx="3422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Hiç bir biyokimyasal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değer</a:t>
            </a:r>
          </a:p>
          <a:p>
            <a:pPr algn="r"/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İBS-IBH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ayırımını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yapamaz. </a:t>
            </a:r>
          </a:p>
          <a:p>
            <a:pPr algn="r"/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CRP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fekal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kalprotektin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yardımcı olabilir. </a:t>
            </a:r>
          </a:p>
          <a:p>
            <a:pPr algn="r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ESH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laktoferrin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yardımcı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değildir.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8 Dikdörtgen"/>
          <p:cNvSpPr/>
          <p:nvPr/>
        </p:nvSpPr>
        <p:spPr>
          <a:xfrm>
            <a:off x="-415" y="6552143"/>
            <a:ext cx="3733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</a:rPr>
              <a:t>Menees</a:t>
            </a:r>
            <a:r>
              <a:rPr lang="tr-TR" sz="1200" dirty="0" smtClean="0">
                <a:solidFill>
                  <a:srgbClr val="000000"/>
                </a:solidFill>
              </a:rPr>
              <a:t> SB, et </a:t>
            </a:r>
            <a:r>
              <a:rPr lang="tr-TR" sz="1200" dirty="0" err="1" smtClean="0">
                <a:solidFill>
                  <a:srgbClr val="000000"/>
                </a:solidFill>
              </a:rPr>
              <a:t>sl</a:t>
            </a:r>
            <a:r>
              <a:rPr lang="tr-TR" sz="1200" dirty="0" smtClean="0">
                <a:solidFill>
                  <a:srgbClr val="000000"/>
                </a:solidFill>
              </a:rPr>
              <a:t>.</a:t>
            </a:r>
            <a:r>
              <a:rPr lang="tr-TR" sz="1200" dirty="0" err="1" smtClean="0">
                <a:solidFill>
                  <a:srgbClr val="000000"/>
                </a:solidFill>
              </a:rPr>
              <a:t>Am</a:t>
            </a:r>
            <a:r>
              <a:rPr lang="tr-TR" sz="1200" dirty="0" smtClean="0">
                <a:solidFill>
                  <a:srgbClr val="000000"/>
                </a:solidFill>
              </a:rPr>
              <a:t> J </a:t>
            </a:r>
            <a:r>
              <a:rPr lang="tr-TR" sz="1200" dirty="0" err="1" smtClean="0">
                <a:solidFill>
                  <a:srgbClr val="000000"/>
                </a:solidFill>
              </a:rPr>
              <a:t>Gastroenterol</a:t>
            </a:r>
            <a:r>
              <a:rPr lang="tr-TR" sz="1200" dirty="0" smtClean="0">
                <a:solidFill>
                  <a:srgbClr val="000000"/>
                </a:solidFill>
              </a:rPr>
              <a:t> 2015; 110:444–454;</a:t>
            </a:r>
            <a:endParaRPr lang="tr-TR" sz="1200" dirty="0">
              <a:solidFill>
                <a:srgbClr val="00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0228" y="-765646"/>
            <a:ext cx="6784436" cy="51525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8220" y="2524956"/>
            <a:ext cx="6784436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045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Tedavide Başarının ilk Adımı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Arial" pitchFamily="34" charset="0"/>
                <a:cs typeface="Arial" pitchFamily="34" charset="0"/>
              </a:rPr>
              <a:t>Hastayı iyi dinlemek</a:t>
            </a: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Empati yapmak</a:t>
            </a: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Açıklama</a:t>
            </a: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Destek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6" name="Picture 2" descr="http://img1.blogcu.com/images/b/u/r/burakulgenalp/bas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658" y="1928802"/>
            <a:ext cx="3689060" cy="432911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7605" y="-603448"/>
            <a:ext cx="9030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48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6797" y="200834"/>
            <a:ext cx="88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İ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BS-K’de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L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ifli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esinler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1443839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BS’de çok etkili  olduğu gösterilmemiştir</a:t>
            </a:r>
          </a:p>
          <a:p>
            <a:pPr marL="457200" indent="-457200">
              <a:buBlip>
                <a:blip r:embed="rId2"/>
              </a:buBlip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Hafif orta şiddetli hastalıkta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kullanılabilir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Kabızlıkta daha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etkindir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Düşük doz başlayıp (1 kaşık/gün) 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artırılabilir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5" name="5 Metin kutusu"/>
          <p:cNvSpPr txBox="1"/>
          <p:nvPr/>
        </p:nvSpPr>
        <p:spPr>
          <a:xfrm>
            <a:off x="0" y="6453336"/>
            <a:ext cx="714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rgbClr val="000000"/>
                </a:solidFill>
              </a:rPr>
              <a:t>Eswaran</a:t>
            </a:r>
            <a:r>
              <a:rPr lang="tr-TR" sz="1000" dirty="0" smtClean="0">
                <a:solidFill>
                  <a:srgbClr val="000000"/>
                </a:solidFill>
              </a:rPr>
              <a:t> S, et al. </a:t>
            </a:r>
            <a:r>
              <a:rPr lang="tr-TR" sz="1000" dirty="0" err="1" smtClean="0">
                <a:solidFill>
                  <a:srgbClr val="000000"/>
                </a:solidFill>
              </a:rPr>
              <a:t>Am</a:t>
            </a:r>
            <a:r>
              <a:rPr lang="tr-TR" sz="1000" dirty="0" smtClean="0">
                <a:solidFill>
                  <a:srgbClr val="000000"/>
                </a:solidFill>
              </a:rPr>
              <a:t> J </a:t>
            </a:r>
            <a:r>
              <a:rPr lang="tr-TR" sz="1000" dirty="0" err="1" smtClean="0">
                <a:solidFill>
                  <a:srgbClr val="000000"/>
                </a:solidFill>
              </a:rPr>
              <a:t>Gastroenterol</a:t>
            </a:r>
            <a:r>
              <a:rPr lang="tr-TR" sz="1000" dirty="0" smtClean="0">
                <a:solidFill>
                  <a:srgbClr val="000000"/>
                </a:solidFill>
              </a:rPr>
              <a:t> 2013; 108:718–727;</a:t>
            </a:r>
            <a:endParaRPr lang="tr-T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04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79512" y="63813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</a:rPr>
              <a:t>Eswaran</a:t>
            </a:r>
            <a:r>
              <a:rPr lang="tr-TR" sz="1400" dirty="0">
                <a:solidFill>
                  <a:schemeClr val="bg1"/>
                </a:solidFill>
              </a:rPr>
              <a:t> S, et al. Am J </a:t>
            </a:r>
            <a:r>
              <a:rPr lang="tr-TR" sz="1400" dirty="0" err="1">
                <a:solidFill>
                  <a:schemeClr val="bg1"/>
                </a:solidFill>
              </a:rPr>
              <a:t>Gastroenterol</a:t>
            </a:r>
            <a:r>
              <a:rPr lang="tr-TR" sz="1400" dirty="0">
                <a:solidFill>
                  <a:schemeClr val="bg1"/>
                </a:solidFill>
              </a:rPr>
              <a:t> 2013; </a:t>
            </a:r>
            <a:r>
              <a:rPr lang="tr-TR" sz="1400" dirty="0" smtClean="0">
                <a:solidFill>
                  <a:schemeClr val="bg1"/>
                </a:solidFill>
              </a:rPr>
              <a:t>108:718–727</a:t>
            </a:r>
            <a:r>
              <a:rPr lang="tr-TR" sz="1400" dirty="0">
                <a:solidFill>
                  <a:schemeClr val="bg1"/>
                </a:solidFill>
              </a:rPr>
              <a:t/>
            </a:r>
            <a:br>
              <a:rPr lang="tr-TR" sz="1400" dirty="0">
                <a:solidFill>
                  <a:schemeClr val="bg1"/>
                </a:solidFill>
              </a:rPr>
            </a:b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7" y="-171400"/>
            <a:ext cx="8312727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039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6797" y="190381"/>
            <a:ext cx="88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L</a:t>
            </a:r>
            <a:r>
              <a:rPr lang="tr-T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aksatifler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3528" y="1575951"/>
            <a:ext cx="7128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Polietilen glikol 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 magnezyum içeren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laksatifler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güvenli</a:t>
            </a:r>
          </a:p>
          <a:p>
            <a:pPr marL="457200" indent="-457200">
              <a:buBlip>
                <a:blip r:embed="rId2"/>
              </a:buBlip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Dışkı sayısını artırır</a:t>
            </a:r>
          </a:p>
          <a:p>
            <a:pPr marL="457200" indent="-457200">
              <a:buBlip>
                <a:blip r:embed="rId2"/>
              </a:buBlip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Ancak karın ağrısını düzeltmez</a:t>
            </a:r>
          </a:p>
          <a:p>
            <a:endParaRPr lang="tr-TR" sz="3200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169" y="6381328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ACG  </a:t>
            </a:r>
            <a:r>
              <a:rPr lang="tr-T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İBS </a:t>
            </a:r>
            <a:r>
              <a:rPr lang="tr-TR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Task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Force . Am J </a:t>
            </a:r>
            <a:r>
              <a:rPr lang="tr-TR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Gastro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2009; 104 (S1):S1-35</a:t>
            </a:r>
          </a:p>
        </p:txBody>
      </p:sp>
    </p:spTree>
    <p:extLst>
      <p:ext uri="{BB962C8B-B14F-4D97-AF65-F5344CB8AC3E}">
        <p14:creationId xmlns:p14="http://schemas.microsoft.com/office/powerpoint/2010/main" xmlns="" val="3331218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126368" cy="446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Metin kutusu 3"/>
          <p:cNvSpPr txBox="1"/>
          <p:nvPr/>
        </p:nvSpPr>
        <p:spPr>
          <a:xfrm>
            <a:off x="251520" y="200834"/>
            <a:ext cx="38884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İ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BS </a:t>
            </a: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ıklığı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5949280"/>
            <a:ext cx="2455710" cy="740845"/>
          </a:xfrm>
          <a:prstGeom prst="rect">
            <a:avLst/>
          </a:prstGeom>
        </p:spPr>
      </p:pic>
      <p:sp>
        <p:nvSpPr>
          <p:cNvPr id="5" name="CasellaDiTesto 85"/>
          <p:cNvSpPr txBox="1">
            <a:spLocks noChangeArrowheads="1"/>
          </p:cNvSpPr>
          <p:nvPr/>
        </p:nvSpPr>
        <p:spPr bwMode="auto">
          <a:xfrm>
            <a:off x="3059832" y="5157192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%11.2</a:t>
            </a:r>
            <a:r>
              <a:rPr lang="it-IT" sz="2400" kern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aralık %1-45) </a:t>
            </a:r>
          </a:p>
        </p:txBody>
      </p:sp>
      <p:sp>
        <p:nvSpPr>
          <p:cNvPr id="6" name="CasellaDiTesto 85"/>
          <p:cNvSpPr txBox="1">
            <a:spLocks noChangeArrowheads="1"/>
          </p:cNvSpPr>
          <p:nvPr/>
        </p:nvSpPr>
        <p:spPr bwMode="auto">
          <a:xfrm>
            <a:off x="-12806" y="6550223"/>
            <a:ext cx="3775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200" kern="1200" dirty="0" err="1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Lovell</a:t>
            </a:r>
            <a:r>
              <a:rPr lang="it-IT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&amp; Ford, </a:t>
            </a:r>
            <a:r>
              <a:rPr lang="it-IT" sz="1200" kern="1200" dirty="0" err="1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Clin</a:t>
            </a:r>
            <a:r>
              <a:rPr lang="it-IT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Gastroenterol</a:t>
            </a:r>
            <a:r>
              <a:rPr lang="it-IT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Hepatol</a:t>
            </a:r>
            <a:r>
              <a:rPr lang="it-IT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2012;10:712-21</a:t>
            </a:r>
          </a:p>
        </p:txBody>
      </p:sp>
    </p:spTree>
    <p:extLst>
      <p:ext uri="{BB962C8B-B14F-4D97-AF65-F5344CB8AC3E}">
        <p14:creationId xmlns:p14="http://schemas.microsoft.com/office/powerpoint/2010/main" xmlns="" val="924752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8346"/>
          </a:xfrm>
        </p:spPr>
        <p:txBody>
          <a:bodyPr/>
          <a:lstStyle/>
          <a:p>
            <a:r>
              <a:rPr lang="tr-TR" dirty="0" smtClean="0"/>
              <a:t>Yeni tedaviler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55596"/>
            <a:ext cx="8501090" cy="520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0" y="642918"/>
            <a:ext cx="350043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5-HT4 RESEPTÖR AGONİSTLERİ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İNTESTİNAL SEKRETAGOGLAR 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SAFRA ASİD MODULATÖRLERİ</a:t>
            </a:r>
            <a:endParaRPr lang="tr-TR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6797" y="190381"/>
            <a:ext cx="88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K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abızlıkta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Y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eni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İ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laçlar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-21196" y="6453336"/>
            <a:ext cx="6786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rgbClr val="000000"/>
                </a:solidFill>
              </a:rPr>
              <a:t>Bharucha</a:t>
            </a:r>
            <a:r>
              <a:rPr lang="tr-TR" sz="1000" dirty="0" smtClean="0">
                <a:solidFill>
                  <a:srgbClr val="000000"/>
                </a:solidFill>
              </a:rPr>
              <a:t> A, et al. GASTROENTEROLOGY 2013;144:218–238</a:t>
            </a:r>
            <a:endParaRPr lang="tr-TR" sz="1000" dirty="0">
              <a:solidFill>
                <a:srgbClr val="000000"/>
              </a:solidFill>
            </a:endParaRPr>
          </a:p>
        </p:txBody>
      </p:sp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569103"/>
              </p:ext>
            </p:extLst>
          </p:nvPr>
        </p:nvGraphicFramePr>
        <p:xfrm>
          <a:off x="323528" y="1212344"/>
          <a:ext cx="8532440" cy="39448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92288"/>
                <a:gridCol w="2627784"/>
                <a:gridCol w="1800200"/>
                <a:gridCol w="1512168"/>
              </a:tblGrid>
              <a:tr h="528174">
                <a:tc>
                  <a:txBody>
                    <a:bodyPr/>
                    <a:lstStyle/>
                    <a:p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Mekanizma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Yan etki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KVS etki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817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err="1" smtClean="0">
                          <a:latin typeface="Arial" pitchFamily="34" charset="0"/>
                          <a:cs typeface="Arial" pitchFamily="34" charset="0"/>
                        </a:rPr>
                        <a:t>Sekretagog</a:t>
                      </a:r>
                      <a:endParaRPr lang="tr-T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kanallarından sıvı ve 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sekresyonunu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artırır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0395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Lubiprostone</a:t>
                      </a:r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Linaclotide</a:t>
                      </a:r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Transit zamanı artırır</a:t>
                      </a:r>
                    </a:p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IBS-K etkin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İshal, kusma</a:t>
                      </a:r>
                    </a:p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ishal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yok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817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err="1" smtClean="0">
                          <a:latin typeface="Arial" pitchFamily="34" charset="0"/>
                          <a:cs typeface="Arial" pitchFamily="34" charset="0"/>
                        </a:rPr>
                        <a:t>Serotonin</a:t>
                      </a: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 5-HT4 </a:t>
                      </a:r>
                      <a:r>
                        <a:rPr lang="tr-TR" sz="2000" b="1" dirty="0" err="1" smtClean="0">
                          <a:latin typeface="Arial" pitchFamily="34" charset="0"/>
                          <a:cs typeface="Arial" pitchFamily="34" charset="0"/>
                        </a:rPr>
                        <a:t>agonisti</a:t>
                      </a:r>
                      <a:endParaRPr lang="tr-T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Kronik kabızlıkta etkin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8174"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Prucalopride</a:t>
                      </a:r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5HT4 yüksek 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afinitede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bağlanır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İshal baş ağrısı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yok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5371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6797" y="190381"/>
            <a:ext cx="88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İBS -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İ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shal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3528" y="1510429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Eluxadoline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m-opioid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receptor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agonist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d-opioid receptor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antagonist-VIBERZI mayıs 2015 de FDA onaylı)</a:t>
            </a:r>
          </a:p>
          <a:p>
            <a:pPr marL="457200" indent="-457200">
              <a:buBlip>
                <a:blip r:embed="rId2"/>
              </a:buBlip>
            </a:pP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Emilmeyen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antibiyotik (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Rifaksimin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457200" indent="-457200">
              <a:buBlip>
                <a:blip r:embed="rId2"/>
              </a:buBlip>
            </a:pP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Safra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asid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sekestranları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kolestiramin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kolestipol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colesevelam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endParaRPr lang="tr-T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84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Probiyotikler</a:t>
            </a:r>
            <a:endParaRPr lang="tr-T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18 çalışma ,1650 hasta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NNT = 4 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Birinin diğerinden üstünlüğü gösterilememiş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Bifidobakter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daha etkili bulunmuş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36"/>
          <a:stretch/>
        </p:blipFill>
        <p:spPr>
          <a:xfrm>
            <a:off x="-1112622" y="1198179"/>
            <a:ext cx="10869198" cy="655130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6797" y="190381"/>
            <a:ext cx="88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G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az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N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edenleri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609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7"/>
          <a:stretch/>
        </p:blipFill>
        <p:spPr>
          <a:xfrm>
            <a:off x="315310" y="-476672"/>
            <a:ext cx="8793194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79512" y="6423139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</a:rPr>
              <a:t>İovino</a:t>
            </a:r>
            <a:r>
              <a:rPr lang="tr-TR" sz="1400" dirty="0">
                <a:solidFill>
                  <a:schemeClr val="bg1"/>
                </a:solidFill>
              </a:rPr>
              <a:t> P, et al. World J </a:t>
            </a:r>
            <a:r>
              <a:rPr lang="tr-TR" sz="1400" dirty="0" err="1">
                <a:solidFill>
                  <a:schemeClr val="bg1"/>
                </a:solidFill>
              </a:rPr>
              <a:t>Gastroenterol</a:t>
            </a:r>
            <a:r>
              <a:rPr lang="tr-TR" sz="1400" dirty="0">
                <a:solidFill>
                  <a:schemeClr val="bg1"/>
                </a:solidFill>
              </a:rPr>
              <a:t> 2014 </a:t>
            </a:r>
            <a:r>
              <a:rPr lang="tr-TR" sz="1400" dirty="0" err="1">
                <a:solidFill>
                  <a:schemeClr val="bg1"/>
                </a:solidFill>
              </a:rPr>
              <a:t>October</a:t>
            </a:r>
            <a:r>
              <a:rPr lang="tr-TR" sz="1400" dirty="0">
                <a:solidFill>
                  <a:schemeClr val="bg1"/>
                </a:solidFill>
              </a:rPr>
              <a:t> 21; 20(39): 14407-14419 </a:t>
            </a:r>
          </a:p>
        </p:txBody>
      </p:sp>
    </p:spTree>
    <p:extLst>
      <p:ext uri="{BB962C8B-B14F-4D97-AF65-F5344CB8AC3E}">
        <p14:creationId xmlns:p14="http://schemas.microsoft.com/office/powerpoint/2010/main" xmlns="" val="359538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6797" y="190381"/>
            <a:ext cx="8871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G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az için pratikte 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elimizdekiler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5346" y="1104801"/>
            <a:ext cx="890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34243" y="1412776"/>
            <a:ext cx="90622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Simetikon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Aktif kömür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Bizmut-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subsalisilat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Bizmopen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262 mg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tb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(kokuyu azaltır)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Pankreas enzim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replasmanı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Bitkisel  tedaviler (rezene, papatya gibi)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Diyet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Rifaksimin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Probiyotik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364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6797" y="190381"/>
            <a:ext cx="88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</a:t>
            </a:r>
            <a:r>
              <a:rPr lang="tr-T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ntispazmodikler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62235" y="1772816"/>
            <a:ext cx="9062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 çalışma, 12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antispasmodik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1778 hasta</a:t>
            </a:r>
          </a:p>
          <a:p>
            <a:pPr marL="457200" indent="-457200">
              <a:buBlip>
                <a:blip r:embed="rId2"/>
              </a:buBlip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NNT: 5</a:t>
            </a:r>
          </a:p>
          <a:p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Semptom iyileşmesi 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61 </a:t>
            </a:r>
            <a:r>
              <a:rPr lang="tr-T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44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plasebo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6574" y="45446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OTİLONYUM BROMÜR, </a:t>
            </a:r>
          </a:p>
          <a:p>
            <a:pPr lvl="0" algn="ctr"/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MEBEVERİN, ALVERİN, NANE YAĞI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TRİMEBUTİN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589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88" y="1572614"/>
            <a:ext cx="7557025" cy="371277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51520" y="19038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Bromür</a:t>
            </a:r>
            <a:endParaRPr lang="tr-TR" sz="36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6 Metin kutusu"/>
          <p:cNvSpPr txBox="1"/>
          <p:nvPr/>
        </p:nvSpPr>
        <p:spPr>
          <a:xfrm>
            <a:off x="0" y="6453336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rgbClr val="000000"/>
                </a:solidFill>
              </a:rPr>
              <a:t>Battaglia</a:t>
            </a:r>
            <a:r>
              <a:rPr lang="tr-TR" sz="1000" dirty="0" smtClean="0">
                <a:solidFill>
                  <a:srgbClr val="000000"/>
                </a:solidFill>
              </a:rPr>
              <a:t> G, et al. Aliment </a:t>
            </a:r>
            <a:r>
              <a:rPr lang="tr-TR" sz="1000" dirty="0">
                <a:solidFill>
                  <a:srgbClr val="000000"/>
                </a:solidFill>
              </a:rPr>
              <a:t>P</a:t>
            </a:r>
            <a:r>
              <a:rPr lang="tr-TR" sz="1000" dirty="0" smtClean="0">
                <a:solidFill>
                  <a:srgbClr val="000000"/>
                </a:solidFill>
              </a:rPr>
              <a:t>harmacol Ther 1998.</a:t>
            </a:r>
            <a:endParaRPr lang="tr-T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15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1520" y="19038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Bromür</a:t>
            </a:r>
            <a:endParaRPr lang="tr-TR" sz="36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7 Metin kutusu"/>
          <p:cNvSpPr txBox="1"/>
          <p:nvPr/>
        </p:nvSpPr>
        <p:spPr>
          <a:xfrm>
            <a:off x="72496" y="6392361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chemeClr val="tx2">
                    <a:lumMod val="50000"/>
                  </a:schemeClr>
                </a:solidFill>
              </a:rPr>
              <a:t>Battaglia</a:t>
            </a:r>
            <a:r>
              <a:rPr lang="tr-TR" sz="1000" dirty="0" smtClean="0">
                <a:solidFill>
                  <a:schemeClr val="tx2">
                    <a:lumMod val="50000"/>
                  </a:schemeClr>
                </a:solidFill>
              </a:rPr>
              <a:t> G, et al. </a:t>
            </a:r>
            <a:r>
              <a:rPr lang="tr-TR" sz="1000" dirty="0" err="1" smtClean="0">
                <a:solidFill>
                  <a:schemeClr val="tx2">
                    <a:lumMod val="50000"/>
                  </a:schemeClr>
                </a:solidFill>
              </a:rPr>
              <a:t>Aliment</a:t>
            </a:r>
            <a:r>
              <a:rPr lang="tr-TR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tr-TR" sz="1000" dirty="0" err="1" smtClean="0">
                <a:solidFill>
                  <a:schemeClr val="tx2">
                    <a:lumMod val="50000"/>
                  </a:schemeClr>
                </a:solidFill>
              </a:rPr>
              <a:t>harmacol</a:t>
            </a:r>
            <a:r>
              <a:rPr lang="tr-TR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000" dirty="0" err="1" smtClean="0">
                <a:solidFill>
                  <a:schemeClr val="tx2">
                    <a:lumMod val="50000"/>
                  </a:schemeClr>
                </a:solidFill>
              </a:rPr>
              <a:t>Ther</a:t>
            </a:r>
            <a:r>
              <a:rPr lang="tr-TR" sz="1000" dirty="0" smtClean="0">
                <a:solidFill>
                  <a:schemeClr val="tx2">
                    <a:lumMod val="50000"/>
                  </a:schemeClr>
                </a:solidFill>
              </a:rPr>
              <a:t> 1998</a:t>
            </a:r>
            <a:endParaRPr lang="tr-TR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536" y="112474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Karın ağrısında etkilidir.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60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2816" y="1213892"/>
            <a:ext cx="9933094" cy="75438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57808"/>
            <a:ext cx="9933094" cy="75438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650" y="-1827584"/>
            <a:ext cx="9933094" cy="75438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7839" y="243805"/>
            <a:ext cx="878497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İBS hayat kalitesini ciddi </a:t>
            </a:r>
          </a:p>
          <a:p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derecede düşürür, </a:t>
            </a:r>
          </a:p>
          <a:p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sağkalımı etkilemez.</a:t>
            </a:r>
            <a:endParaRPr lang="tr-TR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752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1520" y="19038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Bromür</a:t>
            </a:r>
            <a:endParaRPr lang="tr-TR" sz="36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7085"/>
            <a:ext cx="9144000" cy="4832195"/>
          </a:xfrm>
          <a:prstGeom prst="rect">
            <a:avLst/>
          </a:prstGeom>
        </p:spPr>
      </p:pic>
      <p:sp>
        <p:nvSpPr>
          <p:cNvPr id="7" name="7 Dikdörtgen"/>
          <p:cNvSpPr/>
          <p:nvPr/>
        </p:nvSpPr>
        <p:spPr>
          <a:xfrm>
            <a:off x="7789" y="6564926"/>
            <a:ext cx="3494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 err="1">
                <a:solidFill>
                  <a:srgbClr val="000000"/>
                </a:solidFill>
              </a:rPr>
              <a:t>Danuta</a:t>
            </a:r>
            <a:r>
              <a:rPr lang="tr-TR" sz="1000" dirty="0">
                <a:solidFill>
                  <a:srgbClr val="000000"/>
                </a:solidFill>
              </a:rPr>
              <a:t> </a:t>
            </a:r>
            <a:r>
              <a:rPr lang="tr-TR" sz="1000" dirty="0" err="1">
                <a:solidFill>
                  <a:srgbClr val="000000"/>
                </a:solidFill>
              </a:rPr>
              <a:t>Chmielewska</a:t>
            </a:r>
            <a:r>
              <a:rPr lang="tr-TR" sz="1000" dirty="0">
                <a:solidFill>
                  <a:srgbClr val="000000"/>
                </a:solidFill>
              </a:rPr>
              <a:t>-</a:t>
            </a:r>
            <a:r>
              <a:rPr lang="tr-TR" sz="1000" dirty="0" err="1">
                <a:solidFill>
                  <a:srgbClr val="000000"/>
                </a:solidFill>
              </a:rPr>
              <a:t>Wilkoń</a:t>
            </a:r>
            <a:r>
              <a:rPr lang="tr-TR" sz="1000" dirty="0">
                <a:solidFill>
                  <a:srgbClr val="000000"/>
                </a:solidFill>
              </a:rPr>
              <a:t> </a:t>
            </a:r>
            <a:r>
              <a:rPr lang="tr-TR" sz="1000" dirty="0" smtClean="0">
                <a:solidFill>
                  <a:srgbClr val="000000"/>
                </a:solidFill>
              </a:rPr>
              <a:t>, et al. </a:t>
            </a:r>
            <a:r>
              <a:rPr lang="tr-TR" sz="1000" dirty="0" err="1" smtClean="0">
                <a:solidFill>
                  <a:srgbClr val="000000"/>
                </a:solidFill>
              </a:rPr>
              <a:t>World</a:t>
            </a:r>
            <a:r>
              <a:rPr lang="tr-TR" sz="1000" dirty="0" smtClean="0">
                <a:solidFill>
                  <a:srgbClr val="000000"/>
                </a:solidFill>
              </a:rPr>
              <a:t> </a:t>
            </a:r>
            <a:r>
              <a:rPr lang="tr-TR" sz="1000" dirty="0">
                <a:solidFill>
                  <a:srgbClr val="000000"/>
                </a:solidFill>
              </a:rPr>
              <a:t>J </a:t>
            </a:r>
            <a:r>
              <a:rPr lang="tr-TR" sz="1000" dirty="0" err="1">
                <a:solidFill>
                  <a:srgbClr val="000000"/>
                </a:solidFill>
              </a:rPr>
              <a:t>Gastroenterol</a:t>
            </a:r>
            <a:r>
              <a:rPr lang="tr-TR" sz="1000" dirty="0">
                <a:solidFill>
                  <a:srgbClr val="000000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4264914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8032" y="140439"/>
            <a:ext cx="896448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Bromür</a:t>
            </a:r>
          </a:p>
          <a:p>
            <a:endParaRPr lang="tr-TR" sz="9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Uzun süreli kullanımında iyilik hali devam eder.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95536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79512" y="6464369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chemeClr val="tx2">
                    <a:lumMod val="50000"/>
                  </a:schemeClr>
                </a:solidFill>
              </a:rPr>
              <a:t>Clave</a:t>
            </a:r>
            <a:r>
              <a:rPr lang="tr-TR" sz="1000" dirty="0" smtClean="0">
                <a:solidFill>
                  <a:schemeClr val="tx2">
                    <a:lumMod val="50000"/>
                  </a:schemeClr>
                </a:solidFill>
              </a:rPr>
              <a:t> P, et al. </a:t>
            </a:r>
            <a:r>
              <a:rPr lang="tr-TR" sz="1000" dirty="0" err="1" smtClean="0">
                <a:solidFill>
                  <a:schemeClr val="tx2">
                    <a:lumMod val="50000"/>
                  </a:schemeClr>
                </a:solidFill>
              </a:rPr>
              <a:t>Aliment</a:t>
            </a:r>
            <a:r>
              <a:rPr lang="tr-TR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000" dirty="0" err="1" smtClean="0">
                <a:solidFill>
                  <a:schemeClr val="tx2">
                    <a:lumMod val="50000"/>
                  </a:schemeClr>
                </a:solidFill>
              </a:rPr>
              <a:t>Pharmacol</a:t>
            </a:r>
            <a:r>
              <a:rPr lang="tr-TR" sz="1000" dirty="0" smtClean="0">
                <a:solidFill>
                  <a:schemeClr val="tx2">
                    <a:lumMod val="50000"/>
                  </a:schemeClr>
                </a:solidFill>
              </a:rPr>
              <a:t> 2011</a:t>
            </a:r>
            <a:endParaRPr lang="tr-TR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8312728" cy="49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989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1988840"/>
            <a:ext cx="8068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OB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, diğer moleküller ve </a:t>
            </a:r>
            <a:r>
              <a:rPr lang="tr-TR" sz="2400" dirty="0" err="1">
                <a:solidFill>
                  <a:schemeClr val="tx2">
                    <a:lumMod val="50000"/>
                  </a:schemeClr>
                </a:solidFill>
              </a:rPr>
              <a:t>plasebo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 ile kıyaslandığında etkinlik ve </a:t>
            </a:r>
            <a:r>
              <a:rPr lang="tr-TR" sz="2400" dirty="0" err="1">
                <a:solidFill>
                  <a:schemeClr val="tx2">
                    <a:lumMod val="50000"/>
                  </a:schemeClr>
                </a:solidFill>
              </a:rPr>
              <a:t>tolerabilite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 açısından daha iyidir.</a:t>
            </a:r>
          </a:p>
          <a:p>
            <a:pPr marL="457200" indent="-457200">
              <a:buBlip>
                <a:blip r:embed="rId3"/>
              </a:buBlip>
            </a:pP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OB,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İBS hastalarının uzun dönem tedavisinde etkili ve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güvenlidir.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392361"/>
            <a:ext cx="538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SzPct val="65000"/>
            </a:pPr>
            <a:r>
              <a:rPr lang="tr-TR" sz="12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Triantafillidis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JK. </a:t>
            </a:r>
            <a:r>
              <a:rPr lang="tr-TR" sz="12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Clinical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Experimental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Gastroenterology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2014; 7:75-82.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51520" y="161345"/>
            <a:ext cx="90730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3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Bromürün uzun süreli kullanımı </a:t>
            </a:r>
          </a:p>
          <a:p>
            <a:r>
              <a:rPr lang="tr-TR" sz="4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etkili ve güvenlidir</a:t>
            </a:r>
            <a:endParaRPr lang="tr-TR" sz="36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37" y="3925772"/>
            <a:ext cx="1124193" cy="112133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3631" y="3963847"/>
            <a:ext cx="1124193" cy="112133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799" y="3963847"/>
            <a:ext cx="1124193" cy="11213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925" y="3933056"/>
            <a:ext cx="1124193" cy="112133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144" y="3963847"/>
            <a:ext cx="1124193" cy="112133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237" y="3963847"/>
            <a:ext cx="1124193" cy="112133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95536" y="4283641"/>
            <a:ext cx="102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 smtClean="0"/>
              <a:t>Clave</a:t>
            </a:r>
            <a:r>
              <a:rPr lang="tr-TR" sz="1400" b="1" dirty="0" smtClean="0"/>
              <a:t> et al</a:t>
            </a:r>
            <a:endParaRPr lang="tr-TR" sz="14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297612" y="4293096"/>
            <a:ext cx="1280566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 smtClean="0"/>
              <a:t>Glende</a:t>
            </a:r>
            <a:r>
              <a:rPr lang="tr-TR" sz="1400" b="1" dirty="0" smtClean="0"/>
              <a:t> et al</a:t>
            </a:r>
            <a:endParaRPr lang="tr-TR" sz="14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907704" y="4293096"/>
            <a:ext cx="102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 smtClean="0"/>
              <a:t>Chang</a:t>
            </a:r>
            <a:r>
              <a:rPr lang="tr-TR" sz="1400" b="1" dirty="0" smtClean="0"/>
              <a:t> FY</a:t>
            </a:r>
            <a:endParaRPr lang="tr-TR" sz="14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788024" y="4262904"/>
            <a:ext cx="100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 smtClean="0"/>
              <a:t>Battaglia</a:t>
            </a:r>
            <a:r>
              <a:rPr lang="tr-TR" sz="1400" b="1" dirty="0" smtClean="0"/>
              <a:t> et al</a:t>
            </a:r>
            <a:endParaRPr lang="tr-TR" sz="14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228184" y="4273932"/>
            <a:ext cx="102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 smtClean="0"/>
              <a:t>Villagrasa</a:t>
            </a:r>
            <a:r>
              <a:rPr lang="tr-TR" sz="1400" b="1" dirty="0" smtClean="0"/>
              <a:t>  et al</a:t>
            </a:r>
            <a:endParaRPr lang="tr-TR" sz="14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7647436" y="4293096"/>
            <a:ext cx="102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 smtClean="0"/>
              <a:t>Baldi</a:t>
            </a:r>
            <a:r>
              <a:rPr lang="tr-TR" sz="1400" b="1" dirty="0" smtClean="0"/>
              <a:t> et al</a:t>
            </a:r>
            <a:endParaRPr lang="tr-TR" sz="1400" b="1" dirty="0"/>
          </a:p>
        </p:txBody>
      </p:sp>
      <p:sp>
        <p:nvSpPr>
          <p:cNvPr id="18" name="Dikdörtgen 17"/>
          <p:cNvSpPr/>
          <p:nvPr/>
        </p:nvSpPr>
        <p:spPr>
          <a:xfrm>
            <a:off x="634891" y="5085184"/>
            <a:ext cx="7667411" cy="76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634892" y="5046275"/>
            <a:ext cx="732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Bu derleme 1991-2011 yılları arasındaki klinik çalışmaların sonuçlarını değerlendirmektedir. Değerlendirilen tüm çalışmalarda kapsama alınan hasta sayısı toplamda 1362’dir.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707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4913" y="42639"/>
            <a:ext cx="8904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151" y="4293096"/>
            <a:ext cx="2400023" cy="148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Medical\Desktop\Simflat\SIMFLAT_SUNUM_MALZEME\TURUNCU_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422" y="3933056"/>
            <a:ext cx="2455868" cy="2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291853" y="2338490"/>
            <a:ext cx="616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71600" y="4481825"/>
            <a:ext cx="2379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1960-2011 </a:t>
            </a:r>
            <a:endParaRPr lang="tr-T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lvl="0" algn="ctr"/>
            <a:r>
              <a:rPr lang="tr-T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arasındaki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Medline, Cochrane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vs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çalışmalar</a:t>
            </a:r>
            <a:endParaRPr lang="tr-TR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490300" y="4437112"/>
            <a:ext cx="3195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27 çalışma,</a:t>
            </a:r>
          </a:p>
          <a:p>
            <a:pPr lvl="0" algn="ctr"/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2585 hasta </a:t>
            </a:r>
            <a:endParaRPr lang="tr-T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lvl="0" algn="ctr"/>
            <a:r>
              <a:rPr lang="tr-T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dahil edilmiştir.</a:t>
            </a:r>
            <a:endParaRPr lang="tr-TR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6" name="Picture 6" descr="C:\Users\Medical\Desktop\Simflat\SIMFLAT_SUNUM_MALZEME\OK_S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7"/>
            <a:ext cx="1284858" cy="8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51520" y="6392361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M.A. </a:t>
            </a:r>
            <a:r>
              <a:rPr lang="tr-TR" sz="12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Martínez-Vázquez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Revista de Gastroenterología de México. 2012;77(2):82-90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20" y="162506"/>
            <a:ext cx="9217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002060"/>
                </a:solidFill>
                <a:latin typeface="Arial Narrow" pitchFamily="34" charset="0"/>
              </a:rPr>
              <a:t>İBS tedavisinde </a:t>
            </a:r>
            <a:r>
              <a:rPr lang="tr-TR" sz="4000" b="1" dirty="0" err="1">
                <a:solidFill>
                  <a:srgbClr val="002060"/>
                </a:solidFill>
                <a:latin typeface="Arial Narrow" pitchFamily="34" charset="0"/>
              </a:rPr>
              <a:t>antispazmodik</a:t>
            </a:r>
            <a:r>
              <a:rPr lang="tr-TR" sz="4000" b="1" dirty="0">
                <a:solidFill>
                  <a:srgbClr val="002060"/>
                </a:solidFill>
                <a:latin typeface="Arial Narrow" pitchFamily="34" charset="0"/>
              </a:rPr>
              <a:t> ajanların, </a:t>
            </a:r>
            <a:endParaRPr lang="tr-TR" sz="4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sz="3600" dirty="0" smtClean="0">
                <a:solidFill>
                  <a:srgbClr val="002060"/>
                </a:solidFill>
                <a:latin typeface="Arial Narrow" pitchFamily="34" charset="0"/>
              </a:rPr>
              <a:t>tek </a:t>
            </a:r>
            <a:r>
              <a:rPr lang="tr-TR" sz="3600" dirty="0">
                <a:solidFill>
                  <a:srgbClr val="002060"/>
                </a:solidFill>
                <a:latin typeface="Arial Narrow" pitchFamily="34" charset="0"/>
              </a:rPr>
              <a:t>başına ya da kombinasyon </a:t>
            </a:r>
            <a:r>
              <a:rPr lang="tr-TR" sz="3600" dirty="0" smtClean="0">
                <a:solidFill>
                  <a:srgbClr val="002060"/>
                </a:solidFill>
                <a:latin typeface="Arial Narrow" pitchFamily="34" charset="0"/>
              </a:rPr>
              <a:t>halinde etkinliği</a:t>
            </a:r>
            <a:r>
              <a:rPr lang="tr-TR" sz="3600" dirty="0">
                <a:solidFill>
                  <a:srgbClr val="002060"/>
                </a:solidFill>
                <a:latin typeface="Arial Narrow" pitchFamily="34" charset="0"/>
              </a:rPr>
              <a:t>: </a:t>
            </a:r>
            <a:endParaRPr lang="tr-TR" sz="36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sz="3600" dirty="0">
                <a:solidFill>
                  <a:srgbClr val="002060"/>
                </a:solidFill>
                <a:latin typeface="Arial Narrow" pitchFamily="34" charset="0"/>
              </a:rPr>
              <a:t>S</a:t>
            </a:r>
            <a:r>
              <a:rPr lang="tr-TR" sz="3600" dirty="0" smtClean="0">
                <a:solidFill>
                  <a:srgbClr val="002060"/>
                </a:solidFill>
                <a:latin typeface="Arial Narrow" pitchFamily="34" charset="0"/>
              </a:rPr>
              <a:t>istematik </a:t>
            </a:r>
            <a:r>
              <a:rPr lang="tr-TR" sz="3600" dirty="0">
                <a:solidFill>
                  <a:srgbClr val="002060"/>
                </a:solidFill>
                <a:latin typeface="Arial Narrow" pitchFamily="34" charset="0"/>
              </a:rPr>
              <a:t>derleme ve </a:t>
            </a:r>
            <a:r>
              <a:rPr lang="tr-TR" sz="3600" dirty="0" smtClean="0">
                <a:solidFill>
                  <a:srgbClr val="002060"/>
                </a:solidFill>
                <a:latin typeface="Arial Narrow" pitchFamily="34" charset="0"/>
              </a:rPr>
              <a:t>meta-analiz</a:t>
            </a:r>
            <a:endParaRPr lang="tr-TR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2629361"/>
            <a:ext cx="867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en-US" sz="2000" dirty="0" err="1">
                <a:solidFill>
                  <a:prstClr val="black"/>
                </a:solidFill>
              </a:rPr>
              <a:t>Antispazmodikler</a:t>
            </a:r>
            <a:r>
              <a:rPr lang="tr-TR" sz="2000" dirty="0">
                <a:solidFill>
                  <a:prstClr val="black"/>
                </a:solidFill>
              </a:rPr>
              <a:t>,</a:t>
            </a:r>
            <a:r>
              <a:rPr lang="en-US" sz="2000" dirty="0">
                <a:solidFill>
                  <a:prstClr val="black"/>
                </a:solidFill>
              </a:rPr>
              <a:t> İB</a:t>
            </a:r>
            <a:r>
              <a:rPr lang="tr-TR" sz="2000" dirty="0">
                <a:solidFill>
                  <a:prstClr val="black"/>
                </a:solidFill>
              </a:rPr>
              <a:t>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tedavisinde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plasebodan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daha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etkilidir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endParaRPr lang="tr-TR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en-US" sz="2000" b="1" dirty="0" err="1">
                <a:solidFill>
                  <a:prstClr val="black"/>
                </a:solidFill>
              </a:rPr>
              <a:t>Simetikon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ilavesi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antispazmodik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ajanların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etkilerini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artırır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r>
              <a:rPr lang="tr-TR" sz="2000" b="1" dirty="0">
                <a:solidFill>
                  <a:prstClr val="black"/>
                </a:solidFill>
              </a:rPr>
              <a:t> (</a:t>
            </a:r>
            <a:r>
              <a:rPr lang="tr-TR" sz="2000" b="1" dirty="0" smtClean="0">
                <a:solidFill>
                  <a:prstClr val="black"/>
                </a:solidFill>
              </a:rPr>
              <a:t>p=0,02)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380649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51520" y="19038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Depresyonu </a:t>
            </a:r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olmayanda etkili değil</a:t>
            </a:r>
          </a:p>
        </p:txBody>
      </p:sp>
      <p:sp>
        <p:nvSpPr>
          <p:cNvPr id="7" name="4 Metin kutusu"/>
          <p:cNvSpPr txBox="1"/>
          <p:nvPr/>
        </p:nvSpPr>
        <p:spPr>
          <a:xfrm>
            <a:off x="0" y="6495147"/>
            <a:ext cx="7858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rgbClr val="000000"/>
                </a:solidFill>
              </a:rPr>
              <a:t>Ladabaum</a:t>
            </a:r>
            <a:r>
              <a:rPr lang="tr-TR" sz="1000" dirty="0" smtClean="0">
                <a:solidFill>
                  <a:srgbClr val="000000"/>
                </a:solidFill>
              </a:rPr>
              <a:t>, et al.</a:t>
            </a:r>
            <a:r>
              <a:rPr lang="en-US" sz="1000" dirty="0" smtClean="0">
                <a:solidFill>
                  <a:srgbClr val="000000"/>
                </a:solidFill>
              </a:rPr>
              <a:t>CLINICAL GASTROENTEROLOGY AND HEPATOLOGY 2010;8:42–48</a:t>
            </a:r>
            <a:endParaRPr lang="tr-TR" sz="1000" dirty="0">
              <a:solidFill>
                <a:srgbClr val="0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4624" y="852742"/>
            <a:ext cx="6784436" cy="5152516"/>
          </a:xfrm>
          <a:prstGeom prst="rect">
            <a:avLst/>
          </a:prstGeom>
        </p:spPr>
      </p:pic>
      <p:pic>
        <p:nvPicPr>
          <p:cNvPr id="1026" name="Picture 2" descr="C:\Users\Exper\Desktop\sayfa79-2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872" y="692696"/>
            <a:ext cx="7140768" cy="54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613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2412" y="476672"/>
            <a:ext cx="847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Barsak bakterileri tarafından F</a:t>
            </a:r>
            <a:r>
              <a:rPr lang="tr-TR" sz="2400" dirty="0" smtClean="0"/>
              <a:t>ermente edilebilen </a:t>
            </a:r>
            <a:r>
              <a:rPr lang="tr-TR" sz="2400" b="1" dirty="0" smtClean="0"/>
              <a:t>O</a:t>
            </a:r>
            <a:r>
              <a:rPr lang="tr-TR" sz="2400" dirty="0" smtClean="0"/>
              <a:t>ligo</a:t>
            </a:r>
            <a:r>
              <a:rPr lang="tr-TR" sz="2400" b="1" dirty="0" smtClean="0"/>
              <a:t>D</a:t>
            </a:r>
            <a:r>
              <a:rPr lang="tr-TR" sz="2400" dirty="0" smtClean="0"/>
              <a:t>i</a:t>
            </a:r>
            <a:r>
              <a:rPr lang="tr-TR" sz="2400" b="1" dirty="0" smtClean="0"/>
              <a:t>M</a:t>
            </a:r>
            <a:r>
              <a:rPr lang="tr-TR" sz="2400" dirty="0" smtClean="0"/>
              <a:t>onos</a:t>
            </a:r>
            <a:r>
              <a:rPr lang="tr-TR" sz="2400" b="1" dirty="0" smtClean="0"/>
              <a:t>A</a:t>
            </a:r>
            <a:r>
              <a:rPr lang="tr-TR" sz="2400" dirty="0" smtClean="0"/>
              <a:t>kkarid ve</a:t>
            </a:r>
            <a:r>
              <a:rPr lang="tr-TR" sz="2400" b="1" dirty="0" smtClean="0"/>
              <a:t> </a:t>
            </a:r>
            <a:r>
              <a:rPr lang="tr-TR" sz="2400" b="1" dirty="0"/>
              <a:t>P</a:t>
            </a:r>
            <a:r>
              <a:rPr lang="tr-TR" sz="2400" dirty="0" smtClean="0"/>
              <a:t>oliyollerin diyetten uzaklaştırılması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236797" y="-99392"/>
            <a:ext cx="8871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</a:t>
            </a:r>
            <a:r>
              <a:rPr lang="tr-TR" sz="360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odmap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iyet </a:t>
            </a: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N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edir?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251520" y="1402411"/>
            <a:ext cx="7708575" cy="1162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Monosakkarid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Glikoz, </a:t>
            </a:r>
            <a:r>
              <a:rPr lang="tr-TR" sz="2400" dirty="0" err="1" smtClean="0">
                <a:solidFill>
                  <a:srgbClr val="FF0000"/>
                </a:solidFill>
              </a:rPr>
              <a:t>fruktoz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galaktoz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ksiloz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arabinoz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tr-T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Disakkarid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Sukroz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laktoz, maltoz,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izomaltoz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trehaloz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tr-T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Poliyol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 </a:t>
            </a:r>
            <a:r>
              <a:rPr lang="tr-TR" sz="2400" dirty="0" err="1" smtClean="0">
                <a:solidFill>
                  <a:srgbClr val="FF0000"/>
                </a:solidFill>
              </a:rPr>
              <a:t>sorbitol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mannitol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isomalt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laktitol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mannitol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tr-T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Oligosakkarid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Maltodekstrin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smtClean="0">
                <a:solidFill>
                  <a:srgbClr val="FF0000"/>
                </a:solidFill>
              </a:rPr>
              <a:t>rafine şekerler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frukto-oligosakkarid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soya</a:t>
            </a:r>
          </a:p>
          <a:p>
            <a:pPr algn="l"/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Metin kutusu"/>
          <p:cNvSpPr txBox="1"/>
          <p:nvPr/>
        </p:nvSpPr>
        <p:spPr>
          <a:xfrm>
            <a:off x="-2587" y="6525344"/>
            <a:ext cx="6572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rgbClr val="000000"/>
                </a:solidFill>
              </a:rPr>
              <a:t>Shepherd</a:t>
            </a:r>
            <a:r>
              <a:rPr lang="tr-TR" sz="1000" dirty="0" smtClean="0">
                <a:solidFill>
                  <a:srgbClr val="000000"/>
                </a:solidFill>
              </a:rPr>
              <a:t> SJ, et al. </a:t>
            </a:r>
            <a:r>
              <a:rPr lang="tr-TR" sz="1000" dirty="0" err="1" smtClean="0">
                <a:solidFill>
                  <a:srgbClr val="000000"/>
                </a:solidFill>
              </a:rPr>
              <a:t>Am</a:t>
            </a:r>
            <a:r>
              <a:rPr lang="tr-TR" sz="1000" dirty="0" smtClean="0">
                <a:solidFill>
                  <a:srgbClr val="000000"/>
                </a:solidFill>
              </a:rPr>
              <a:t> J </a:t>
            </a:r>
            <a:r>
              <a:rPr lang="tr-TR" sz="1000" dirty="0" err="1" smtClean="0">
                <a:solidFill>
                  <a:srgbClr val="000000"/>
                </a:solidFill>
              </a:rPr>
              <a:t>Gastroenterol</a:t>
            </a:r>
            <a:r>
              <a:rPr lang="tr-TR" sz="1000" dirty="0" smtClean="0">
                <a:solidFill>
                  <a:srgbClr val="000000"/>
                </a:solidFill>
              </a:rPr>
              <a:t> 2013; 108:707–717</a:t>
            </a:r>
            <a:endParaRPr lang="tr-TR" sz="1000" dirty="0">
              <a:solidFill>
                <a:srgbClr val="00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3476" y="2636912"/>
            <a:ext cx="86069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ligosakkaridleri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içeren gıdalar: 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Buğday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arpa, çavdar, soğan,  pırasa, sarımsak, enginar, 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pancar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rezene, bezelye, hindiba, fıstık,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kaju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mercimek,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nohut</a:t>
            </a: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isakkaridleri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içeren gıdalar:  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Süt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dondurma, yoğurt,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krema</a:t>
            </a: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onosakkaridleri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içeren gıdalar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Elma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mango, bal, yüksek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fruktoz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içeren mısır şurubu,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armut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karpuz,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kuşkonmaz</a:t>
            </a: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oliyolleri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içeren gıdalar:  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Elma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armut,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nektarin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karpuz, mantar, tatlandırıcılı sakızlar, kayısı, şeftali,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karnıbahar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erik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7654" y="1331430"/>
            <a:ext cx="1774284" cy="144308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210" y="3245913"/>
            <a:ext cx="1780286" cy="13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240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36797" y="212447"/>
            <a:ext cx="88717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</a:t>
            </a:r>
            <a:r>
              <a:rPr lang="tr-TR" sz="360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odmap’den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Fakir </a:t>
            </a:r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eslenme </a:t>
            </a:r>
          </a:p>
          <a:p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İBS </a:t>
            </a: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emptomlarını Azaltır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581001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solidFill>
                  <a:schemeClr val="tx2">
                    <a:lumMod val="50000"/>
                  </a:schemeClr>
                </a:solidFill>
              </a:rPr>
              <a:t>Halmos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</a:rPr>
              <a:t> et al. </a:t>
            </a:r>
            <a:r>
              <a:rPr lang="tr-TR" sz="1200" dirty="0" err="1">
                <a:solidFill>
                  <a:schemeClr val="tx2">
                    <a:lumMod val="50000"/>
                  </a:schemeClr>
                </a:solidFill>
              </a:rPr>
              <a:t>Gastroenterology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</a:rPr>
              <a:t>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5589240"/>
            <a:ext cx="3888432" cy="936104"/>
          </a:xfrm>
          <a:prstGeom prst="rect">
            <a:avLst/>
          </a:prstGeom>
          <a:solidFill>
            <a:srgbClr val="E7EFFF"/>
          </a:solidFill>
          <a:ln>
            <a:solidFill>
              <a:srgbClr val="E7E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DİYET HERŞEY DEĞİL!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1299862"/>
            <a:ext cx="5606972" cy="42582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281" y="1502055"/>
            <a:ext cx="5097247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196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70"/>
            <a:ext cx="54387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7" y="4491058"/>
            <a:ext cx="49434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1150" y="1209689"/>
            <a:ext cx="3752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285720" y="6324921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err="1" smtClean="0">
                <a:solidFill>
                  <a:srgbClr val="FF0000"/>
                </a:solidFill>
              </a:rPr>
              <a:t>Biesiekierski</a:t>
            </a:r>
            <a:r>
              <a:rPr lang="tr-TR" b="1" i="1" dirty="0" smtClean="0">
                <a:solidFill>
                  <a:srgbClr val="FF0000"/>
                </a:solidFill>
              </a:rPr>
              <a:t> JR, et al.</a:t>
            </a:r>
            <a:r>
              <a:rPr lang="tr-TR" b="1" i="1" dirty="0" err="1" smtClean="0">
                <a:solidFill>
                  <a:srgbClr val="FF0000"/>
                </a:solidFill>
              </a:rPr>
              <a:t>Am</a:t>
            </a:r>
            <a:r>
              <a:rPr lang="tr-TR" b="1" i="1" dirty="0" smtClean="0">
                <a:solidFill>
                  <a:srgbClr val="FF0000"/>
                </a:solidFill>
              </a:rPr>
              <a:t> J </a:t>
            </a:r>
            <a:r>
              <a:rPr lang="tr-TR" b="1" i="1" dirty="0" err="1" smtClean="0">
                <a:solidFill>
                  <a:srgbClr val="FF0000"/>
                </a:solidFill>
              </a:rPr>
              <a:t>Gastroenterol</a:t>
            </a:r>
            <a:r>
              <a:rPr lang="tr-TR" b="1" i="1" dirty="0" smtClean="0">
                <a:solidFill>
                  <a:srgbClr val="FF0000"/>
                </a:solidFill>
              </a:rPr>
              <a:t> 2011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99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Çölyak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hastalığı dışlanmış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IBS’de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çift kör  RPC çalışmada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gluten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diyetinin semptomlara  etkisi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28596" y="634581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Erica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Boettcher</a:t>
            </a:r>
            <a:r>
              <a:rPr lang="tr-TR" b="1" dirty="0" smtClean="0">
                <a:solidFill>
                  <a:srgbClr val="FF0000"/>
                </a:solidFill>
              </a:rPr>
              <a:t>, et al. AJG 2013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475656" y="332656"/>
            <a:ext cx="583264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/>
              <a:t>Çölyak</a:t>
            </a:r>
            <a:r>
              <a:rPr lang="tr-TR" sz="2800" dirty="0" smtClean="0"/>
              <a:t> olmayan </a:t>
            </a:r>
            <a:r>
              <a:rPr lang="tr-TR" sz="2800" dirty="0" err="1" smtClean="0"/>
              <a:t>gluten</a:t>
            </a:r>
            <a:r>
              <a:rPr lang="tr-TR" sz="2800" dirty="0" smtClean="0"/>
              <a:t> duyarlılığı</a:t>
            </a:r>
            <a:endParaRPr lang="tr-TR" sz="2800" dirty="0"/>
          </a:p>
        </p:txBody>
      </p:sp>
      <p:sp>
        <p:nvSpPr>
          <p:cNvPr id="6" name="5 Oval"/>
          <p:cNvSpPr/>
          <p:nvPr/>
        </p:nvSpPr>
        <p:spPr>
          <a:xfrm>
            <a:off x="683568" y="2708920"/>
            <a:ext cx="4248472" cy="23042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1115616" y="314096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chemeClr val="bg1"/>
                </a:solidFill>
              </a:rPr>
              <a:t>Motilite</a:t>
            </a:r>
            <a:r>
              <a:rPr lang="tr-TR" sz="2000" b="1" dirty="0" smtClean="0">
                <a:solidFill>
                  <a:schemeClr val="bg1"/>
                </a:solidFill>
              </a:rPr>
              <a:t>/</a:t>
            </a:r>
            <a:r>
              <a:rPr lang="tr-TR" sz="2000" b="1" dirty="0" err="1" smtClean="0">
                <a:solidFill>
                  <a:schemeClr val="bg1"/>
                </a:solidFill>
              </a:rPr>
              <a:t>viseral</a:t>
            </a:r>
            <a:r>
              <a:rPr lang="tr-TR" sz="2000" b="1" dirty="0" smtClean="0">
                <a:solidFill>
                  <a:schemeClr val="bg1"/>
                </a:solidFill>
              </a:rPr>
              <a:t> duyarlılık</a:t>
            </a:r>
          </a:p>
          <a:p>
            <a:r>
              <a:rPr lang="tr-TR" sz="2000" b="1" dirty="0" smtClean="0">
                <a:solidFill>
                  <a:schemeClr val="bg1"/>
                </a:solidFill>
              </a:rPr>
              <a:t>Beyin-barsak aksı</a:t>
            </a:r>
          </a:p>
          <a:p>
            <a:r>
              <a:rPr lang="tr-TR" sz="2000" b="1" dirty="0" err="1" smtClean="0">
                <a:solidFill>
                  <a:schemeClr val="bg1"/>
                </a:solidFill>
              </a:rPr>
              <a:t>İmmun</a:t>
            </a:r>
            <a:r>
              <a:rPr lang="tr-TR" sz="2000" b="1" dirty="0" smtClean="0">
                <a:solidFill>
                  <a:schemeClr val="bg1"/>
                </a:solidFill>
              </a:rPr>
              <a:t> aktivasyon</a:t>
            </a:r>
          </a:p>
          <a:p>
            <a:r>
              <a:rPr lang="tr-TR" sz="2000" b="1" dirty="0" err="1" smtClean="0">
                <a:solidFill>
                  <a:schemeClr val="bg1"/>
                </a:solidFill>
              </a:rPr>
              <a:t>Mikrobiota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2008" y="1537628"/>
            <a:ext cx="341987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IBS semptomları</a:t>
            </a:r>
            <a:endParaRPr lang="tr-TR" sz="2800" b="1" dirty="0"/>
          </a:p>
        </p:txBody>
      </p:sp>
      <p:sp>
        <p:nvSpPr>
          <p:cNvPr id="10" name="9 Sağa Bükülü Ok"/>
          <p:cNvSpPr/>
          <p:nvPr/>
        </p:nvSpPr>
        <p:spPr>
          <a:xfrm>
            <a:off x="899592" y="2132856"/>
            <a:ext cx="360040" cy="792088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4067944" y="2636912"/>
            <a:ext cx="4464496" cy="23762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4932040" y="335699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Potansiyel/</a:t>
            </a:r>
            <a:r>
              <a:rPr lang="tr-TR" sz="2000" b="1" dirty="0" err="1" smtClean="0"/>
              <a:t>asemptomatik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çölyak</a:t>
            </a:r>
            <a:endParaRPr lang="tr-TR" sz="2000" b="1" dirty="0" smtClean="0"/>
          </a:p>
          <a:p>
            <a:r>
              <a:rPr lang="tr-TR" sz="2000" b="1" dirty="0" err="1" smtClean="0"/>
              <a:t>Semptomatik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çölyak</a:t>
            </a:r>
            <a:endParaRPr lang="tr-TR" sz="20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5652120" y="1484784"/>
            <a:ext cx="349188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/>
              <a:t>Çölyak</a:t>
            </a:r>
            <a:r>
              <a:rPr lang="tr-TR" sz="2800" b="1" dirty="0" smtClean="0"/>
              <a:t> yelpazesi</a:t>
            </a:r>
            <a:endParaRPr lang="tr-TR" sz="2800" b="1" dirty="0"/>
          </a:p>
        </p:txBody>
      </p:sp>
      <p:sp>
        <p:nvSpPr>
          <p:cNvPr id="14" name="13 Oval"/>
          <p:cNvSpPr/>
          <p:nvPr/>
        </p:nvSpPr>
        <p:spPr>
          <a:xfrm>
            <a:off x="3923928" y="1772816"/>
            <a:ext cx="1152128" cy="3888432"/>
          </a:xfrm>
          <a:prstGeom prst="ellipse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ola Bükülü Ok"/>
          <p:cNvSpPr/>
          <p:nvPr/>
        </p:nvSpPr>
        <p:spPr>
          <a:xfrm>
            <a:off x="7884368" y="2204864"/>
            <a:ext cx="432048" cy="79208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15 Aşağı Ok"/>
          <p:cNvSpPr/>
          <p:nvPr/>
        </p:nvSpPr>
        <p:spPr>
          <a:xfrm>
            <a:off x="4355976" y="1052736"/>
            <a:ext cx="144016" cy="57606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37522" y="-819593"/>
            <a:ext cx="12019043" cy="912799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6797" y="200834"/>
            <a:ext cx="8871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İBS’de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Semptoma </a:t>
            </a: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Y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önelik </a:t>
            </a: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edavi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691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-342900"/>
            <a:ext cx="10058400" cy="75438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-3879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Chey</a:t>
            </a:r>
            <a:r>
              <a:rPr lang="tr-TR" sz="1200" dirty="0" smtClean="0">
                <a:solidFill>
                  <a:schemeClr val="bg1"/>
                </a:solidFill>
              </a:rPr>
              <a:t> WD. </a:t>
            </a:r>
            <a:r>
              <a:rPr lang="tr-TR" sz="1200" dirty="0">
                <a:solidFill>
                  <a:schemeClr val="bg1"/>
                </a:solidFill>
              </a:rPr>
              <a:t>AJG</a:t>
            </a:r>
            <a:r>
              <a:rPr lang="tr-TR" sz="1200" dirty="0" smtClean="0">
                <a:solidFill>
                  <a:schemeClr val="bg1"/>
                </a:solidFill>
              </a:rPr>
              <a:t> 2013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6" name="20 Metin kutusu"/>
          <p:cNvSpPr txBox="1"/>
          <p:nvPr/>
        </p:nvSpPr>
        <p:spPr>
          <a:xfrm>
            <a:off x="1943174" y="1436608"/>
            <a:ext cx="4786346" cy="3984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Netice</a:t>
            </a:r>
          </a:p>
          <a:p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Medikal tedavi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Doktor ziyareti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Günlük fonksiyon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Yaşam kalitesi</a:t>
            </a:r>
          </a:p>
          <a:p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933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51520" y="1772816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Psikiyatri 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konsültasyonunda </a:t>
            </a: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anksiyetik </a:t>
            </a:r>
          </a:p>
          <a:p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uyum bozukluğu düşünülerek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endParaRPr lang="tr-T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Otilonyum</a:t>
            </a: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bromür + </a:t>
            </a: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Simetikon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endParaRPr lang="tr-T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Antidepresan</a:t>
            </a: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826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6771920"/>
              </p:ext>
            </p:extLst>
          </p:nvPr>
        </p:nvGraphicFramePr>
        <p:xfrm>
          <a:off x="108869" y="55541"/>
          <a:ext cx="8927628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69"/>
                <a:gridCol w="3541538"/>
                <a:gridCol w="361532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İshal</a:t>
                      </a:r>
                      <a:endParaRPr lang="tr-T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Opioid</a:t>
                      </a: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agonistleri</a:t>
                      </a:r>
                      <a:endParaRPr lang="tr-T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Diyet</a:t>
                      </a:r>
                    </a:p>
                    <a:p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Safra </a:t>
                      </a:r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asid</a:t>
                      </a: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sekestranları</a:t>
                      </a:r>
                      <a:endParaRPr lang="tr-T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Probiyotik</a:t>
                      </a:r>
                      <a:endParaRPr lang="tr-T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Antibiyotik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5-HT3 antagonistleri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Mikst</a:t>
                      </a: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opioid</a:t>
                      </a: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antagonist/</a:t>
                      </a:r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agonist</a:t>
                      </a:r>
                      <a:endParaRPr lang="tr-T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Loperamide</a:t>
                      </a: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2-4 mg (</a:t>
                      </a:r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mg)</a:t>
                      </a:r>
                    </a:p>
                    <a:p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Glutensiz</a:t>
                      </a: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FODMAP</a:t>
                      </a:r>
                    </a:p>
                    <a:p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Kolestiramin</a:t>
                      </a:r>
                      <a:r>
                        <a:rPr lang="tr-T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 gr/gün)</a:t>
                      </a:r>
                    </a:p>
                    <a:p>
                      <a:r>
                        <a:rPr lang="tr-T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Kolestipol</a:t>
                      </a:r>
                      <a:r>
                        <a:rPr lang="tr-T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 gr 2x1)</a:t>
                      </a:r>
                    </a:p>
                    <a:p>
                      <a:r>
                        <a:rPr lang="tr-TR" sz="16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Colesevelam</a:t>
                      </a:r>
                      <a:r>
                        <a:rPr lang="tr-T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(625 mg 2x1)</a:t>
                      </a:r>
                    </a:p>
                    <a:p>
                      <a:r>
                        <a:rPr lang="tr-T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Farklı seçenekler</a:t>
                      </a:r>
                    </a:p>
                    <a:p>
                      <a:r>
                        <a:rPr lang="tr-TR" sz="16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Rifaksimin</a:t>
                      </a:r>
                      <a:r>
                        <a:rPr lang="tr-T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550 mg 3x1 14 gün</a:t>
                      </a:r>
                    </a:p>
                    <a:p>
                      <a:r>
                        <a:rPr lang="tr-TR" sz="16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Alosetron</a:t>
                      </a:r>
                      <a:r>
                        <a:rPr lang="tr-T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(0.5-1 mg 2x1)</a:t>
                      </a:r>
                    </a:p>
                    <a:p>
                      <a:r>
                        <a:rPr lang="tr-TR" sz="16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Ondansetron</a:t>
                      </a:r>
                      <a:r>
                        <a:rPr lang="tr-T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(4-8 mg 3x1)</a:t>
                      </a:r>
                    </a:p>
                    <a:p>
                      <a:r>
                        <a:rPr lang="tr-TR" sz="16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Ramosetron</a:t>
                      </a:r>
                      <a:r>
                        <a:rPr lang="tr-T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( 5 mikrogram 4x1)</a:t>
                      </a:r>
                    </a:p>
                    <a:p>
                      <a:r>
                        <a:rPr lang="tr-TR" sz="16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Eluxadoline</a:t>
                      </a:r>
                      <a:r>
                        <a:rPr lang="tr-T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100 mg 2x1</a:t>
                      </a:r>
                      <a:endParaRPr lang="tr-T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Kabızlık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Psylilium</a:t>
                      </a:r>
                      <a:endParaRPr lang="tr-T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</a:t>
                      </a:r>
                    </a:p>
                    <a:p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 kanal </a:t>
                      </a:r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aktivatörleri</a:t>
                      </a:r>
                      <a:endParaRPr lang="tr-T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Guanilat</a:t>
                      </a:r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siklaz</a:t>
                      </a:r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agonistleri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gr/gün</a:t>
                      </a:r>
                    </a:p>
                    <a:p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17-34 g/gün</a:t>
                      </a:r>
                    </a:p>
                    <a:p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Lubiproston</a:t>
                      </a:r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mikrogram 2x1</a:t>
                      </a:r>
                    </a:p>
                    <a:p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Linaclatid</a:t>
                      </a:r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290 mikrogram </a:t>
                      </a:r>
                    </a:p>
                    <a:p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Karın ağrısı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Antispasmodikler</a:t>
                      </a:r>
                      <a:endParaRPr lang="tr-T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Nane yağı</a:t>
                      </a:r>
                    </a:p>
                    <a:p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Trisiklik</a:t>
                      </a:r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antidepresan</a:t>
                      </a:r>
                      <a:endParaRPr lang="tr-TR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SSRI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Disiklomin</a:t>
                      </a:r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(10-20 mg 4x1)</a:t>
                      </a:r>
                    </a:p>
                    <a:p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Otilonyum</a:t>
                      </a:r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(40-80 mg 3x1)</a:t>
                      </a:r>
                    </a:p>
                    <a:p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Mebeverine</a:t>
                      </a:r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(135 mg 3x1)</a:t>
                      </a:r>
                    </a:p>
                    <a:p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Enterik</a:t>
                      </a:r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kaplı </a:t>
                      </a:r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250-750 mg, 2x1</a:t>
                      </a:r>
                    </a:p>
                    <a:p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Desipramin</a:t>
                      </a:r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amitriptilin</a:t>
                      </a:r>
                      <a:endParaRPr lang="tr-TR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Paroksetin</a:t>
                      </a:r>
                      <a:endParaRPr lang="tr-TR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Sertralin</a:t>
                      </a:r>
                      <a:endParaRPr lang="tr-TR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sitalopram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Gaz/şişkinlik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Diyet</a:t>
                      </a:r>
                      <a:r>
                        <a:rPr lang="tr-TR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değişikliği</a:t>
                      </a:r>
                      <a:r>
                        <a:rPr lang="tr-TR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latin typeface="Arial" pitchFamily="34" charset="0"/>
                          <a:cs typeface="Arial" pitchFamily="34" charset="0"/>
                        </a:rPr>
                        <a:t>rifaximin</a:t>
                      </a:r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1600" dirty="0" err="1" smtClean="0">
                          <a:latin typeface="Arial" pitchFamily="34" charset="0"/>
                          <a:cs typeface="Arial" pitchFamily="34" charset="0"/>
                        </a:rPr>
                        <a:t>probiyotik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 rot="5400000">
            <a:off x="6363014" y="3536398"/>
            <a:ext cx="519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Lacy</a:t>
            </a:r>
            <a:r>
              <a:rPr lang="tr-TR" dirty="0" smtClean="0">
                <a:solidFill>
                  <a:srgbClr val="C00000"/>
                </a:solidFill>
              </a:rPr>
              <a:t> BE, et al. </a:t>
            </a:r>
            <a:r>
              <a:rPr lang="tr-TR" dirty="0" err="1" smtClean="0">
                <a:solidFill>
                  <a:srgbClr val="C00000"/>
                </a:solidFill>
              </a:rPr>
              <a:t>Gastroenterology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>
                <a:solidFill>
                  <a:srgbClr val="C00000"/>
                </a:solidFill>
              </a:rPr>
              <a:t>2016;150:1393–1407</a:t>
            </a:r>
          </a:p>
        </p:txBody>
      </p:sp>
    </p:spTree>
    <p:extLst>
      <p:ext uri="{BB962C8B-B14F-4D97-AF65-F5344CB8AC3E}">
        <p14:creationId xmlns:p14="http://schemas.microsoft.com/office/powerpoint/2010/main" xmlns="" val="96022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1700808"/>
            <a:ext cx="9062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57158" y="2357430"/>
            <a:ext cx="8461921" cy="207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250000"/>
              </a:lnSpc>
              <a:buBlip>
                <a:blip r:embed="rId2"/>
              </a:buBlip>
            </a:pP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İBS’de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esas olan semptoma yönelik tedavidir</a:t>
            </a: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ctr">
              <a:lnSpc>
                <a:spcPct val="250000"/>
              </a:lnSpc>
              <a:buBlip>
                <a:blip r:embed="rId2"/>
              </a:buBlip>
            </a:pP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Kombine preparatlar daha etkin olabilir.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671298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28" y="2355483"/>
            <a:ext cx="3089708" cy="39966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8334" y="2128333"/>
            <a:ext cx="4667807" cy="37113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3327" y="644237"/>
            <a:ext cx="621236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1494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71800" y="620688"/>
            <a:ext cx="587997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 yaşında, 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Erkek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İstanbul’da oturuyor.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Şikayeti</a:t>
            </a:r>
          </a:p>
          <a:p>
            <a:pPr algn="ctr"/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Karın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şişkinliği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arın ağrısı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shal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2854" y="190381"/>
            <a:ext cx="2622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Vaka sunumu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47" y="1022357"/>
            <a:ext cx="2813678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752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9038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Hikayesi: 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4516" y="1512168"/>
            <a:ext cx="7578824" cy="4365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endParaRPr lang="tr-TR" sz="2600" dirty="0"/>
          </a:p>
        </p:txBody>
      </p:sp>
      <p:sp>
        <p:nvSpPr>
          <p:cNvPr id="5" name="Dikdörtgen 4"/>
          <p:cNvSpPr/>
          <p:nvPr/>
        </p:nvSpPr>
        <p:spPr>
          <a:xfrm>
            <a:off x="251520" y="1412776"/>
            <a:ext cx="87949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yıl önce bol miktarda, kansız,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mukussuz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günde 5-6 kez olan ishalleri başlamış. </a:t>
            </a:r>
          </a:p>
          <a:p>
            <a:pPr marL="457200" indent="-457200">
              <a:buBlip>
                <a:blip r:embed="rId2"/>
              </a:buBlip>
            </a:pP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Doktora başvurmuş. Tetkikleri normal çıkan hastada tanı konusunda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netleşilememiş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Takip ve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semptomatik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tedavi önerilmiş. </a:t>
            </a:r>
          </a:p>
          <a:p>
            <a:pPr marL="457200" indent="-457200">
              <a:buBlip>
                <a:blip r:embed="rId2"/>
              </a:buBlip>
            </a:pP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Şikayetleri geçmeyen hasta başka bir doktora başvurmuş ve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inflamatuar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barsak hastalığı düşünülerek 5-ASA 500 mg 3x3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tb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ornidazol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250 mg 2x2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tb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verilerek tarafımıza yönlendirilmiş.</a:t>
            </a:r>
          </a:p>
        </p:txBody>
      </p:sp>
    </p:spTree>
    <p:extLst>
      <p:ext uri="{BB962C8B-B14F-4D97-AF65-F5344CB8AC3E}">
        <p14:creationId xmlns:p14="http://schemas.microsoft.com/office/powerpoint/2010/main" xmlns="" val="924752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6614" y="524323"/>
            <a:ext cx="7992888" cy="60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Font typeface="Arial" pitchFamily="34" charset="0"/>
              <a:buChar char="•"/>
            </a:pPr>
            <a:endParaRPr lang="tr-TR" sz="2600" dirty="0" smtClean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0442" y="1412776"/>
            <a:ext cx="7675934" cy="25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Genç erkek</a:t>
            </a:r>
          </a:p>
          <a:p>
            <a:pPr marL="457200" lvl="0" indent="-45720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GD bozulmamış</a:t>
            </a:r>
          </a:p>
          <a:p>
            <a:pPr marL="457200" lvl="0" indent="-45720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Süre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yıl</a:t>
            </a: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Şimdiye kadar yapılan tetkikler normal ancak IBH denilmiş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6797" y="200834"/>
            <a:ext cx="8871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ikkatli </a:t>
            </a:r>
            <a:r>
              <a:rPr lang="tr-TR" sz="40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</a:t>
            </a:r>
            <a:r>
              <a:rPr lang="tr-TR" sz="40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namnez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ve Sorgulama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4155334"/>
            <a:ext cx="8280919" cy="90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4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Organik mi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?           Fonksiyonel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mi?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232" y="4293096"/>
            <a:ext cx="1170784" cy="8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752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9038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Hikayesi: 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06151" y="1547798"/>
            <a:ext cx="87233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Günde 5-6 kez, kansız,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mukussuz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karın ağrısının eşlik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ettiği 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gevşek veya yumuşak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dışkılaması oluyormuş. 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Yemek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sonrası da genellikle 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acil tuvalete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gitme isteği oluyormuş.  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Tuvalet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sonrası karın ağrısı düzeliyor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buBlip>
                <a:blip r:embed="rId2"/>
              </a:buBlip>
            </a:pPr>
            <a:endParaRPr lang="tr-TR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Gece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ishal için 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kalkmıyor.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Ancak bazen sabaha karşı ishal için kalkıyormuş.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tr-TR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752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6797" y="190381"/>
            <a:ext cx="88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izik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M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uayene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N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ormal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340768"/>
            <a:ext cx="3935288" cy="468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0000"/>
              </a:lnSpc>
              <a:buBlip>
                <a:blip r:embed="rId2"/>
              </a:buBlip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 mm/saat</a:t>
            </a:r>
          </a:p>
          <a:p>
            <a:pPr marL="457200" indent="-457200" algn="l">
              <a:lnSpc>
                <a:spcPct val="11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CRP 0.5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mg/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dL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10000"/>
              </a:lnSpc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WBC 6600 /mm3</a:t>
            </a:r>
          </a:p>
          <a:p>
            <a:pPr marL="457200" indent="-457200" algn="l">
              <a:lnSpc>
                <a:spcPct val="110000"/>
              </a:lnSpc>
              <a:buBlip>
                <a:blip r:embed="rId2"/>
              </a:buBlip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Hb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16.1 g/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dL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Blip>
                <a:blip r:embed="rId2"/>
              </a:buBlip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Plt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442000 /mm3</a:t>
            </a:r>
          </a:p>
          <a:p>
            <a:pPr marL="457200" indent="-457200" algn="l">
              <a:lnSpc>
                <a:spcPct val="11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Fe: 93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ug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/dl</a:t>
            </a:r>
          </a:p>
          <a:p>
            <a:pPr marL="457200" indent="-457200" algn="l">
              <a:lnSpc>
                <a:spcPct val="11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TDBK 317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ug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/dl</a:t>
            </a:r>
          </a:p>
          <a:p>
            <a:pPr marL="457200" indent="-457200" algn="l">
              <a:lnSpc>
                <a:spcPct val="110000"/>
              </a:lnSpc>
              <a:buBlip>
                <a:blip r:embed="rId2"/>
              </a:buBlip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Ferritin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127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/ml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15364" y="1340768"/>
            <a:ext cx="4071435" cy="40610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9.5 mg/dl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Alb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4.6 g/dl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TSH 2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Dışkı analizi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Nötral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yağ (-)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Y.a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(-)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Eritrosit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(-)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Lökosit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(-)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Parazit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(-)</a:t>
            </a:r>
          </a:p>
        </p:txBody>
      </p:sp>
      <p:sp>
        <p:nvSpPr>
          <p:cNvPr id="6" name="4 Dikdörtgen"/>
          <p:cNvSpPr/>
          <p:nvPr/>
        </p:nvSpPr>
        <p:spPr>
          <a:xfrm>
            <a:off x="179512" y="5909210"/>
            <a:ext cx="2586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Antiendomisyum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IgA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(-)</a:t>
            </a: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752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2635</TotalTime>
  <Words>1373</Words>
  <Application>Microsoft Office PowerPoint</Application>
  <PresentationFormat>Ekran Gösterisi (4:3)</PresentationFormat>
  <Paragraphs>333</Paragraphs>
  <Slides>43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IBS de Roma IV kriterleri-2016</vt:lpstr>
      <vt:lpstr>Slayt 14</vt:lpstr>
      <vt:lpstr>Tedavide Başarının ilk Adımı</vt:lpstr>
      <vt:lpstr>Slayt 16</vt:lpstr>
      <vt:lpstr>Slayt 17</vt:lpstr>
      <vt:lpstr>Slayt 18</vt:lpstr>
      <vt:lpstr>Slayt 19</vt:lpstr>
      <vt:lpstr>Yeni tedaviler</vt:lpstr>
      <vt:lpstr>Slayt 21</vt:lpstr>
      <vt:lpstr>Slayt 22</vt:lpstr>
      <vt:lpstr>Probiyotikler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ilter unal</cp:lastModifiedBy>
  <cp:revision>261</cp:revision>
  <dcterms:created xsi:type="dcterms:W3CDTF">2016-02-01T13:57:23Z</dcterms:created>
  <dcterms:modified xsi:type="dcterms:W3CDTF">2017-02-04T12:02:22Z</dcterms:modified>
</cp:coreProperties>
</file>