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08" r:id="rId2"/>
    <p:sldId id="307" r:id="rId3"/>
    <p:sldId id="309" r:id="rId4"/>
    <p:sldId id="506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</p:sldIdLst>
  <p:sldSz cx="12192000" cy="6858000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264"/>
    <a:srgbClr val="E74E3E"/>
    <a:srgbClr val="8E7AD4"/>
    <a:srgbClr val="7155CA"/>
    <a:srgbClr val="7CC8EC"/>
    <a:srgbClr val="7BBBB5"/>
    <a:srgbClr val="0EBEA9"/>
    <a:srgbClr val="F5C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4" autoAdjust="0"/>
    <p:restoredTop sz="85730" autoAdjust="0"/>
  </p:normalViewPr>
  <p:slideViewPr>
    <p:cSldViewPr snapToGrid="0">
      <p:cViewPr varScale="1">
        <p:scale>
          <a:sx n="64" d="100"/>
          <a:sy n="64" d="100"/>
        </p:scale>
        <p:origin x="69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FE5C6-4A0F-43F3-8170-C5E214F32A7D}" type="datetimeFigureOut">
              <a:rPr lang="tr-TR" smtClean="0"/>
              <a:pPr/>
              <a:t>29.11.2016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173D9-42E4-4440-A4F2-438C964C13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94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CFADAA-8E49-FE40-BF79-73C6A48E16A8}" type="datetimeFigureOut">
              <a:rPr lang="en-GB"/>
              <a:pPr>
                <a:defRPr/>
              </a:pPr>
              <a:t>29/11/2016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E31BAA-FDEA-0B44-9171-CC8E21A6A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269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80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Daha önce bahsettiğimiz Beta 2 agonistlerin üzerinden biraz daha detaylı geçeceğiz.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64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Beta 2 reseptörler üzerinden bronkodilatasyon ortaya çıkarırlar. Hemen hemen daima inhalasyon yoluyla verilmekle birlikte, oral ve parenteral preparatları da vardır.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56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Kısa etkili beta agonistlerden terbutalin artık kullanılmamaktadır. </a:t>
            </a:r>
            <a:endParaRPr lang="en-US" dirty="0" smtClean="0"/>
          </a:p>
          <a:p>
            <a:r>
              <a:rPr lang="tr-TR" dirty="0" smtClean="0"/>
              <a:t> </a:t>
            </a:r>
            <a:endParaRPr lang="en-US" dirty="0" smtClean="0"/>
          </a:p>
          <a:p>
            <a:r>
              <a:rPr lang="tr-TR" dirty="0" smtClean="0"/>
              <a:t>Bu grupta şu anda kullanılan tek molekül ventolin yani salbutamoldür. Düzeni kullanımdan çok, gereğinde kurtarıcı ilaç olarak kullanılmaktadır. İnhalasyon yoluyla etkileri dakikalar içinde başlamakta, 15-30 dakikada maksimuma ulaştıktan sonra 4-6 saat sürmektedir.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70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Salmeterol parsiyel agonisttir, daha uzun süreli etki gösterir ve daha selektiftir. </a:t>
            </a:r>
            <a:endParaRPr lang="en-US" dirty="0" smtClean="0"/>
          </a:p>
          <a:p>
            <a:r>
              <a:rPr lang="tr-TR" dirty="0" smtClean="0"/>
              <a:t> </a:t>
            </a:r>
            <a:endParaRPr lang="en-US" dirty="0" smtClean="0"/>
          </a:p>
          <a:p>
            <a:r>
              <a:rPr lang="tr-TR" dirty="0" smtClean="0"/>
              <a:t>Formoterol tam agonisttir ve hızlı etki başlangıcına sahiptir.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56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Metilksantinler artık bronkodilatatör olarak çok tercih edilmemektedir.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067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Bronkodilatatör dozlarda solunum fonksiyonlarını düzeltir, alevlenme sıklığı ve ağırlığını azaltırlar. </a:t>
            </a:r>
            <a:endParaRPr lang="en-US" dirty="0" smtClean="0"/>
          </a:p>
          <a:p>
            <a:r>
              <a:rPr lang="tr-TR" dirty="0" smtClean="0"/>
              <a:t> </a:t>
            </a:r>
            <a:endParaRPr lang="en-US" dirty="0" smtClean="0"/>
          </a:p>
          <a:p>
            <a:r>
              <a:rPr lang="tr-TR" dirty="0" smtClean="0"/>
              <a:t>Potansiyel yan etkileri nedeniyle inhaler bronkodilatatörlerin yetersiz kaldığı durumlarda tedaviye eklenmeleri önerilmektedir.</a:t>
            </a:r>
            <a:endParaRPr lang="en-US" dirty="0" smtClean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25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SABA/SAMA kombinasyonları özelliklerde acillerde ventolin alternatifi olarak kullanılmaktadır.</a:t>
            </a:r>
            <a:r>
              <a:rPr lang="en-US" dirty="0" smtClean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06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SAMA ve SABA kombinasyonları tek başına kullanımlarına göre daha iyi bir bronkodilatasyon sağlarlar.</a:t>
            </a:r>
            <a:r>
              <a:rPr lang="en-US" dirty="0" smtClean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885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70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KOAH’ta kullanılan inhaler kortikosteroidler; beklometazon, budesonid ve flutikazon propiyonatın LABA’lar ile kombinasyonlarıdır.</a:t>
            </a:r>
            <a:endParaRPr lang="en-US" dirty="0" smtClean="0"/>
          </a:p>
          <a:p>
            <a:r>
              <a:rPr lang="tr-TR" dirty="0" smtClean="0"/>
              <a:t> </a:t>
            </a:r>
            <a:endParaRPr lang="en-US" dirty="0" smtClean="0"/>
          </a:p>
          <a:p>
            <a:r>
              <a:rPr lang="tr-TR" dirty="0" smtClean="0"/>
              <a:t>İnhaler kortikosteroidlerin KOAH’ta antienflamatuvar etkinliği, astımdaki kadar belirgin değildir. </a:t>
            </a:r>
            <a:r>
              <a:rPr lang="tr-TR" i="1" dirty="0" smtClean="0"/>
              <a:t>KOAH’ta tek başına kullanımları önerilmemektedir.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0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90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İKS’lerin lokal ve sistemik yan etkilerinin üstünden geçmiştik. Ancak KOAH’ta sistemik yan etkiler pediatrik hastalarda olduğu kadar kritik bir öneme sahip değildir.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83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Seretide’ın KOAH tedavisindeki glokom yan etkisini değerlendiren bu veri tabanı incelemesinde, Seretide</a:t>
            </a:r>
            <a:r>
              <a:rPr lang="tr-TR" baseline="30000" dirty="0" smtClean="0"/>
              <a:t> </a:t>
            </a:r>
            <a:r>
              <a:rPr lang="tr-TR" dirty="0" smtClean="0"/>
              <a:t>katarakt veya glokom artış tehdidiyle ilişkili bulunmamış ve doz-cevap ilişkisi gözlenmemiştir.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88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KOAH’ta da astımda kullanılan IKS/LABA kombinasyonları kullanılmaktadır.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34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Daha önce astımda bahsetmiş olduğumuz gibi İKS’ler ile LABA’lar arasında sinerjistik etki vardır. </a:t>
            </a:r>
            <a:endParaRPr lang="en-US" dirty="0" smtClean="0"/>
          </a:p>
          <a:p>
            <a:r>
              <a:rPr lang="tr-TR" dirty="0" smtClean="0"/>
              <a:t> </a:t>
            </a:r>
            <a:endParaRPr lang="en-US" dirty="0" smtClean="0"/>
          </a:p>
          <a:p>
            <a:r>
              <a:rPr lang="tr-TR" dirty="0" smtClean="0"/>
              <a:t>Yapılan çalışmalar aynı etkinin KOAH hastalarında da görüldüğünü gösterilmiştir.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71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KOAH tedavisinde de, astımda olduğu gibi, bronkodilatatörler ve antienflamatuvarlar kullanılır. </a:t>
            </a:r>
            <a:r>
              <a:rPr lang="tr-TR" i="1" dirty="0" smtClean="0"/>
              <a:t>Ancak KOAH’ta birincil tedavi bronkodilatasyondur.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02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86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KOAH’ta bronkodilatatör olarak beta agonistler, antikolinerjikler ve nadiren metilksantinler kullanılır. </a:t>
            </a:r>
            <a:endParaRPr lang="en-US" dirty="0" smtClean="0"/>
          </a:p>
          <a:p>
            <a:r>
              <a:rPr lang="tr-TR" dirty="0" smtClean="0"/>
              <a:t> </a:t>
            </a:r>
            <a:endParaRPr lang="en-US" dirty="0" smtClean="0"/>
          </a:p>
          <a:p>
            <a:r>
              <a:rPr lang="tr-TR" dirty="0" smtClean="0"/>
              <a:t>İki, farklı etki mekanizmasına sahip, bronkodilatatörün kombinasyonu daha iyi sonuçlar verebilir.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0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İlk olarak antikolinerjikleri inceleyeceğiz.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6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Antikolinerjikler, muskarinik reseptörler üzerinden düz kasları gevşetirler.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8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Türkiye’de kullanılan tek kısa etkili antikolinerjik ipratropiyum bromürdür. </a:t>
            </a:r>
            <a:endParaRPr lang="en-US" dirty="0" smtClean="0"/>
          </a:p>
          <a:p>
            <a:r>
              <a:rPr lang="tr-TR" dirty="0" smtClean="0"/>
              <a:t> </a:t>
            </a:r>
            <a:endParaRPr lang="en-US" dirty="0" smtClean="0"/>
          </a:p>
          <a:p>
            <a:r>
              <a:rPr lang="tr-TR" dirty="0" smtClean="0"/>
              <a:t>Salbutamol ile kombine halde ÖDİ ve nebül formu bulunmaktadır. </a:t>
            </a:r>
            <a:endParaRPr lang="en-US" dirty="0" smtClean="0"/>
          </a:p>
          <a:p>
            <a:r>
              <a:rPr lang="tr-TR" dirty="0" smtClean="0"/>
              <a:t> </a:t>
            </a:r>
            <a:endParaRPr lang="en-US" dirty="0" smtClean="0"/>
          </a:p>
          <a:p>
            <a:r>
              <a:rPr lang="tr-TR" dirty="0" smtClean="0"/>
              <a:t>İpratropiyum bromürün solunum fonksiyonlarını ve yaşam kalitesini artırdığı gösterilmiştir. Etkisi 30-60 dakikada başlar, 1-2 saat içinde maksimum düzeye ulaşır ve 6-8 saatte sonlanır.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703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31BAA-FDEA-0B44-9171-CC8E21A6A60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7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4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898900" cy="6858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hape 23"/>
          <p:cNvSpPr/>
          <p:nvPr userDrawn="1"/>
        </p:nvSpPr>
        <p:spPr>
          <a:xfrm flipH="1">
            <a:off x="4789488" y="3368675"/>
            <a:ext cx="4040187" cy="9525"/>
          </a:xfrm>
          <a:prstGeom prst="line">
            <a:avLst/>
          </a:prstGeom>
          <a:ln w="9525" cap="rnd">
            <a:solidFill>
              <a:srgbClr val="A9AEB3"/>
            </a:solidFill>
            <a:prstDash val="solid"/>
            <a:rou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789487" y="3622694"/>
            <a:ext cx="6561137" cy="27098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85800" indent="-228600">
              <a:buFontTx/>
              <a:buBlip>
                <a:blip r:embed="rId2"/>
              </a:buBlip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600200" indent="-228600">
              <a:buFontTx/>
              <a:buBlip>
                <a:blip r:embed="rId2"/>
              </a:buBlip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2057400" indent="-228600">
              <a:buFontTx/>
              <a:buBlip>
                <a:blip r:embed="rId2"/>
              </a:buBlip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4789488" y="1552151"/>
            <a:ext cx="6564312" cy="95089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ngsanaUPC" pitchFamily="18" charset="-34"/>
              </a:defRPr>
            </a:lvl1pPr>
          </a:lstStyle>
          <a:p>
            <a:r>
              <a:rPr lang="en-US" dirty="0" smtClean="0"/>
              <a:t>CLICK TO EDIT</a:t>
            </a:r>
            <a:endParaRPr lang="tr-TR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789488" y="2747538"/>
            <a:ext cx="6564312" cy="4674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tr-TR" dirty="0" smtClean="0"/>
              <a:t>Click to edit Subtitle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12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ül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38200" y="513982"/>
            <a:ext cx="10515600" cy="193610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tr-T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38200" y="2636838"/>
            <a:ext cx="10515600" cy="5422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0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ül Alt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38200" y="513982"/>
            <a:ext cx="10515600" cy="193610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66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tr-T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38200" y="2636838"/>
            <a:ext cx="10515600" cy="5422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600">
                <a:solidFill>
                  <a:schemeClr val="accent2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1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 Başlı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838200" y="513983"/>
            <a:ext cx="10515600" cy="64806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tr-TR" dirty="0"/>
          </a:p>
        </p:txBody>
      </p:sp>
      <p:sp>
        <p:nvSpPr>
          <p:cNvPr id="7" name="Shape 23"/>
          <p:cNvSpPr/>
          <p:nvPr userDrawn="1"/>
        </p:nvSpPr>
        <p:spPr>
          <a:xfrm flipH="1" flipV="1">
            <a:off x="838200" y="1844675"/>
            <a:ext cx="5568950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1323975"/>
            <a:ext cx="10515600" cy="390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8199" y="1968501"/>
            <a:ext cx="10515129" cy="42703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05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 Başlı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3566" y="2000250"/>
            <a:ext cx="5003800" cy="4238625"/>
          </a:xfrm>
          <a:prstGeom prst="rect">
            <a:avLst/>
          </a:prstGeom>
        </p:spPr>
        <p:txBody>
          <a:bodyPr vert="horz"/>
          <a:lstStyle>
            <a:lvl1pPr marL="228600" indent="-228600">
              <a:buFontTx/>
              <a:buBlip>
                <a:blip r:embed="rId2"/>
              </a:buBlip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2"/>
              </a:buBlip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600200" indent="-228600">
              <a:buFontTx/>
              <a:buBlip>
                <a:blip r:embed="rId2"/>
              </a:buBlip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2057400" indent="-228600">
              <a:buFontTx/>
              <a:buBlip>
                <a:blip r:embed="rId2"/>
              </a:buBlip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6196224" y="1998718"/>
            <a:ext cx="5155906" cy="4238625"/>
          </a:xfrm>
          <a:prstGeom prst="rect">
            <a:avLst/>
          </a:prstGeom>
        </p:spPr>
        <p:txBody>
          <a:bodyPr vert="horz"/>
          <a:lstStyle>
            <a:lvl1pPr marL="228600" indent="-228600">
              <a:buFontTx/>
              <a:buBlip>
                <a:blip r:embed="rId2"/>
              </a:buBlip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2"/>
              </a:buBlip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600200" indent="-228600">
              <a:buFontTx/>
              <a:buBlip>
                <a:blip r:embed="rId2"/>
              </a:buBlip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2057400" indent="-228600">
              <a:buFontTx/>
              <a:buBlip>
                <a:blip r:embed="rId2"/>
              </a:buBlip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38200" y="513983"/>
            <a:ext cx="10515600" cy="64806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tr-TR" dirty="0"/>
          </a:p>
        </p:txBody>
      </p:sp>
      <p:sp>
        <p:nvSpPr>
          <p:cNvPr id="10" name="Shape 23"/>
          <p:cNvSpPr/>
          <p:nvPr userDrawn="1"/>
        </p:nvSpPr>
        <p:spPr>
          <a:xfrm flipH="1" flipV="1">
            <a:off x="838200" y="1844675"/>
            <a:ext cx="5568950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1323975"/>
            <a:ext cx="10515600" cy="390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2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838200" y="513983"/>
            <a:ext cx="10515600" cy="64806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tr-TR" dirty="0"/>
          </a:p>
        </p:txBody>
      </p:sp>
      <p:sp>
        <p:nvSpPr>
          <p:cNvPr id="7" name="Shape 23"/>
          <p:cNvSpPr/>
          <p:nvPr userDrawn="1"/>
        </p:nvSpPr>
        <p:spPr>
          <a:xfrm flipH="1" flipV="1">
            <a:off x="838200" y="1336675"/>
            <a:ext cx="5568950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9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1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2622944" y="2768352"/>
            <a:ext cx="6946395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>
                    <a:lumMod val="50000"/>
                  </a:schemeClr>
                </a:solidFill>
                <a:latin typeface="Raleway Regular"/>
                <a:cs typeface="Raleway Regular"/>
              </a:rPr>
              <a:t>Eğitim</a:t>
            </a:r>
            <a:r>
              <a:rPr lang="en-US" sz="4000" baseline="0" dirty="0" smtClean="0">
                <a:solidFill>
                  <a:schemeClr val="bg1">
                    <a:lumMod val="50000"/>
                  </a:schemeClr>
                </a:solidFill>
                <a:latin typeface="Raleway Regular"/>
                <a:cs typeface="Raleway Regular"/>
              </a:rPr>
              <a:t> </a:t>
            </a:r>
            <a:r>
              <a:rPr lang="en-US" sz="4000" baseline="0" dirty="0" err="1" smtClean="0">
                <a:solidFill>
                  <a:schemeClr val="bg1">
                    <a:lumMod val="50000"/>
                  </a:schemeClr>
                </a:solidFill>
                <a:latin typeface="Raleway Regular"/>
                <a:cs typeface="Raleway Regular"/>
              </a:rPr>
              <a:t>Bitmiştir</a:t>
            </a:r>
            <a:endParaRPr lang="en-US" sz="4000" baseline="0" dirty="0" smtClean="0">
              <a:solidFill>
                <a:schemeClr val="bg1">
                  <a:lumMod val="50000"/>
                </a:schemeClr>
              </a:solidFill>
              <a:latin typeface="Raleway Regular"/>
              <a:cs typeface="Raleway Regular"/>
            </a:endParaRPr>
          </a:p>
          <a:p>
            <a:pPr algn="ctr"/>
            <a:r>
              <a:rPr lang="en-US" sz="4000" baseline="0" dirty="0" smtClean="0">
                <a:solidFill>
                  <a:schemeClr val="bg1">
                    <a:lumMod val="50000"/>
                  </a:schemeClr>
                </a:solidFill>
                <a:latin typeface="Raleway Regular"/>
                <a:cs typeface="Raleway Regular"/>
              </a:rPr>
              <a:t>Bu </a:t>
            </a:r>
            <a:r>
              <a:rPr lang="en-US" sz="4000" baseline="0" dirty="0" err="1" smtClean="0">
                <a:solidFill>
                  <a:schemeClr val="bg1">
                    <a:lumMod val="50000"/>
                  </a:schemeClr>
                </a:solidFill>
                <a:latin typeface="Raleway Regular"/>
                <a:cs typeface="Raleway Regular"/>
              </a:rPr>
              <a:t>pencereyi</a:t>
            </a:r>
            <a:r>
              <a:rPr lang="en-US" sz="4000" baseline="0" dirty="0" smtClean="0">
                <a:solidFill>
                  <a:schemeClr val="bg1">
                    <a:lumMod val="50000"/>
                  </a:schemeClr>
                </a:solidFill>
                <a:latin typeface="Raleway Regular"/>
                <a:cs typeface="Raleway Regular"/>
              </a:rPr>
              <a:t> </a:t>
            </a:r>
            <a:r>
              <a:rPr lang="en-US" sz="4000" baseline="0" dirty="0" err="1" smtClean="0">
                <a:solidFill>
                  <a:schemeClr val="bg1">
                    <a:lumMod val="50000"/>
                  </a:schemeClr>
                </a:solidFill>
                <a:latin typeface="Raleway Regular"/>
                <a:cs typeface="Raleway Regular"/>
              </a:rPr>
              <a:t>kapatabilirsiniz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Raleway Regular"/>
              <a:cs typeface="Ralew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462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base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573" y="6282780"/>
            <a:ext cx="1318637" cy="460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7" y="6238467"/>
            <a:ext cx="1152525" cy="5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3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2" r:id="rId6"/>
    <p:sldLayoutId id="2147483689" r:id="rId7"/>
    <p:sldLayoutId id="2147483690" r:id="rId8"/>
    <p:sldLayoutId id="214748369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13982"/>
            <a:ext cx="10787743" cy="1936105"/>
          </a:xfrm>
        </p:spPr>
        <p:txBody>
          <a:bodyPr/>
          <a:lstStyle/>
          <a:p>
            <a:r>
              <a:rPr lang="tr-TR" sz="6000" dirty="0"/>
              <a:t>Modül </a:t>
            </a:r>
            <a:r>
              <a:rPr lang="tr-TR" sz="6000" dirty="0" smtClean="0"/>
              <a:t>2</a:t>
            </a:r>
            <a:r>
              <a:rPr lang="tr-TR" sz="6000" dirty="0"/>
              <a:t/>
            </a:r>
            <a:br>
              <a:rPr lang="tr-TR" sz="6000" dirty="0"/>
            </a:br>
            <a:r>
              <a:rPr lang="tr-TR" sz="6000" dirty="0"/>
              <a:t>KOAH’ın Farmakolojik </a:t>
            </a:r>
            <a:r>
              <a:rPr lang="tr-TR" sz="6000" dirty="0" smtClean="0"/>
              <a:t>Tedavisi</a:t>
            </a:r>
            <a:endParaRPr lang="tr-TR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smtClean="0"/>
              <a:t>Solunum – KOAH Medikal Eğitim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81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Bronkodilatatörler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Antikolinerjikler</a:t>
            </a:r>
          </a:p>
          <a:p>
            <a:pPr lvl="1"/>
            <a:r>
              <a:rPr lang="tr-TR" dirty="0"/>
              <a:t>Kısa etkili (İpratropium bromür)</a:t>
            </a:r>
          </a:p>
          <a:p>
            <a:pPr lvl="1"/>
            <a:r>
              <a:rPr lang="tr-TR" dirty="0"/>
              <a:t>Uzun etkili </a:t>
            </a:r>
            <a:r>
              <a:rPr lang="tr-TR" dirty="0" smtClean="0"/>
              <a:t>(</a:t>
            </a:r>
            <a:r>
              <a:rPr lang="tr-TR" dirty="0" err="1" smtClean="0"/>
              <a:t>Muskarinik</a:t>
            </a:r>
            <a:r>
              <a:rPr lang="tr-TR" dirty="0" smtClean="0"/>
              <a:t> antagonistler) </a:t>
            </a:r>
            <a:r>
              <a:rPr lang="tr-TR" dirty="0"/>
              <a:t>(LAMA)</a:t>
            </a:r>
          </a:p>
          <a:p>
            <a:endParaRPr lang="tr-TR" dirty="0"/>
          </a:p>
          <a:p>
            <a:r>
              <a:rPr lang="tr-TR" dirty="0"/>
              <a:t>Beta2 agonistler</a:t>
            </a:r>
          </a:p>
          <a:p>
            <a:pPr lvl="1"/>
            <a:r>
              <a:rPr lang="tr-TR" dirty="0"/>
              <a:t>Kısa etkili </a:t>
            </a:r>
            <a:r>
              <a:rPr lang="el-GR" dirty="0"/>
              <a:t>β2 </a:t>
            </a:r>
            <a:r>
              <a:rPr lang="tr-TR" dirty="0"/>
              <a:t>agonistler (SABA)</a:t>
            </a:r>
          </a:p>
          <a:p>
            <a:pPr lvl="1"/>
            <a:r>
              <a:rPr lang="tr-TR" dirty="0"/>
              <a:t>Uzun etkili </a:t>
            </a:r>
            <a:r>
              <a:rPr lang="el-GR" dirty="0"/>
              <a:t>β2 </a:t>
            </a:r>
            <a:r>
              <a:rPr lang="tr-TR" dirty="0"/>
              <a:t>agonistler (LABA)</a:t>
            </a:r>
          </a:p>
          <a:p>
            <a:endParaRPr lang="tr-TR" dirty="0"/>
          </a:p>
          <a:p>
            <a:r>
              <a:rPr lang="tr-TR" dirty="0"/>
              <a:t>Teofilin</a:t>
            </a:r>
          </a:p>
          <a:p>
            <a:endParaRPr lang="tr-TR" dirty="0"/>
          </a:p>
          <a:p>
            <a:r>
              <a:rPr lang="tr-TR" dirty="0"/>
              <a:t>SABA/Antikolinerjik (salbutamol/ipratropium)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83" y="6431714"/>
            <a:ext cx="693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http://www.toraks.org.tr/uploadFiles/book/file/2672011105754-koah2010_tum-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rehhber.pdf 22.11.2013 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3230880"/>
            <a:ext cx="5279136" cy="1267968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Koah-ilaclar-s8-VSDN_07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763" y="3175"/>
            <a:ext cx="812800" cy="8128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323975"/>
            <a:ext cx="10515600" cy="390526"/>
          </a:xfrm>
        </p:spPr>
        <p:txBody>
          <a:bodyPr/>
          <a:lstStyle/>
          <a:p>
            <a:r>
              <a:rPr lang="en-US" sz="2400" dirty="0" err="1" smtClean="0"/>
              <a:t>Bronkodilatatörler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37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β2 </a:t>
            </a:r>
            <a:r>
              <a:rPr lang="fi-FI" dirty="0"/>
              <a:t>agonistleri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Bronkodilatatörler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Bronş düz kaslarının gevşemesine neden olur.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Etki </a:t>
            </a:r>
            <a:r>
              <a:rPr lang="tr-TR" dirty="0"/>
              <a:t>sürelerine göre ikiye ayrılırlar:</a:t>
            </a:r>
          </a:p>
          <a:p>
            <a:pPr lvl="1">
              <a:lnSpc>
                <a:spcPct val="150000"/>
              </a:lnSpc>
            </a:pPr>
            <a:r>
              <a:rPr lang="tr-TR" sz="2400" dirty="0">
                <a:solidFill>
                  <a:srgbClr val="F47264"/>
                </a:solidFill>
              </a:rPr>
              <a:t>Kısa etkili </a:t>
            </a:r>
            <a:r>
              <a:rPr lang="el-GR" sz="2400" dirty="0">
                <a:solidFill>
                  <a:srgbClr val="F47264"/>
                </a:solidFill>
              </a:rPr>
              <a:t>β2 </a:t>
            </a:r>
            <a:r>
              <a:rPr lang="tr-TR" sz="2400" dirty="0">
                <a:solidFill>
                  <a:srgbClr val="F47264"/>
                </a:solidFill>
              </a:rPr>
              <a:t>agonistler (SABA)</a:t>
            </a:r>
          </a:p>
          <a:p>
            <a:pPr lvl="1">
              <a:lnSpc>
                <a:spcPct val="150000"/>
              </a:lnSpc>
            </a:pPr>
            <a:r>
              <a:rPr lang="tr-TR" sz="2400" dirty="0">
                <a:solidFill>
                  <a:srgbClr val="F47264"/>
                </a:solidFill>
              </a:rPr>
              <a:t>Uzun etkili </a:t>
            </a:r>
            <a:r>
              <a:rPr lang="el-GR" sz="2400" dirty="0">
                <a:solidFill>
                  <a:srgbClr val="F47264"/>
                </a:solidFill>
              </a:rPr>
              <a:t>β2 </a:t>
            </a:r>
            <a:r>
              <a:rPr lang="tr-TR" sz="2400" dirty="0">
                <a:solidFill>
                  <a:srgbClr val="F47264"/>
                </a:solidFill>
              </a:rPr>
              <a:t>agonistler (LABA)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Hemen </a:t>
            </a:r>
            <a:r>
              <a:rPr lang="tr-TR" dirty="0"/>
              <a:t>daima inhalasyon yoluyla verilmekle birlikte, oral ve parenteral preparatları da vardır.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83" y="6431714"/>
            <a:ext cx="693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http://www.toraks.org.tr/uploadFiles/book/file/2672011105754-koah2010_tum-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rehhber.pdf 22.11.2013 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Koah-ilaclar-s9-VSDN_08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763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Kısa </a:t>
            </a:r>
            <a:r>
              <a:rPr lang="fi-FI" dirty="0"/>
              <a:t>etkili </a:t>
            </a:r>
            <a:r>
              <a:rPr lang="el-GR" dirty="0"/>
              <a:t>β2 </a:t>
            </a:r>
            <a:r>
              <a:rPr lang="fi-FI" dirty="0"/>
              <a:t>agonistler (SABA)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Bronkodilatatörler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2600" dirty="0"/>
              <a:t>İnhalasyon yoluyla etkileri dakikalar içinde başlamakta, 15-30 dakikada maksimuma ulaştıktan sonra 4-6 saat sürmektedir. Doz-yanıt ilişkisi 8 sıkıma kadar devam etmektedir. 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Düzenli kullanımdan çok, gereğinde kurtarıcı ilaç olarak kullanılmaktadır. 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Kısa etkili </a:t>
            </a:r>
            <a:r>
              <a:rPr lang="el-GR" sz="2600" dirty="0"/>
              <a:t>β2 </a:t>
            </a:r>
            <a:r>
              <a:rPr lang="tr-TR" sz="2600" dirty="0"/>
              <a:t>agonistlerle egzersiz sırasında nefes darlığında iyileşme gösterilmiştir.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47264"/>
                </a:solidFill>
              </a:rPr>
              <a:t>Salbutamol </a:t>
            </a:r>
            <a:r>
              <a:rPr lang="tr-TR" b="1" dirty="0">
                <a:solidFill>
                  <a:srgbClr val="F47264"/>
                </a:solidFill>
              </a:rPr>
              <a:t>(Ventolin GSK)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83" y="6431714"/>
            <a:ext cx="693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http://www.toraks.org.tr/uploadFiles/book/file/2672011105754-koah2010_tum-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rehhber.pdf 22.11.2013 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Koah-ilaclar-s10-VSDN_09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50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Uzun </a:t>
            </a:r>
            <a:r>
              <a:rPr lang="fi-FI" dirty="0"/>
              <a:t>etkili </a:t>
            </a:r>
            <a:r>
              <a:rPr lang="el-GR" dirty="0"/>
              <a:t>β2 </a:t>
            </a:r>
            <a:r>
              <a:rPr lang="fi-FI" dirty="0"/>
              <a:t>agonistler (LABA)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Bronkodilatatörler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1876426"/>
            <a:ext cx="10515129" cy="436244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tr-TR" b="1" dirty="0" err="1" smtClean="0">
                <a:solidFill>
                  <a:srgbClr val="F47264"/>
                </a:solidFill>
              </a:rPr>
              <a:t>Salmeterol</a:t>
            </a:r>
            <a:endParaRPr lang="tr-TR" b="1" dirty="0">
              <a:solidFill>
                <a:srgbClr val="F47264"/>
              </a:solidFill>
            </a:endParaRPr>
          </a:p>
          <a:p>
            <a:pPr>
              <a:lnSpc>
                <a:spcPct val="100000"/>
              </a:lnSpc>
            </a:pPr>
            <a:r>
              <a:rPr lang="tr-TR" b="1" dirty="0" err="1" smtClean="0">
                <a:solidFill>
                  <a:srgbClr val="F47264"/>
                </a:solidFill>
              </a:rPr>
              <a:t>Formoterol</a:t>
            </a:r>
            <a:r>
              <a:rPr lang="tr-TR" b="1" dirty="0" smtClean="0">
                <a:solidFill>
                  <a:srgbClr val="F47264"/>
                </a:solidFill>
              </a:rPr>
              <a:t>  </a:t>
            </a:r>
          </a:p>
          <a:p>
            <a:pPr lvl="1">
              <a:lnSpc>
                <a:spcPct val="100000"/>
              </a:lnSpc>
            </a:pPr>
            <a:r>
              <a:rPr lang="tr-TR" sz="2600" dirty="0" err="1"/>
              <a:t>Salmeterol</a:t>
            </a:r>
            <a:r>
              <a:rPr lang="tr-TR" sz="2600" dirty="0"/>
              <a:t> </a:t>
            </a:r>
            <a:r>
              <a:rPr lang="tr-TR" sz="2600" dirty="0" err="1"/>
              <a:t>parsiyel</a:t>
            </a:r>
            <a:r>
              <a:rPr lang="tr-TR" sz="2600" dirty="0"/>
              <a:t> </a:t>
            </a:r>
            <a:r>
              <a:rPr lang="tr-TR" sz="2600" dirty="0" err="1"/>
              <a:t>agonist</a:t>
            </a:r>
            <a:r>
              <a:rPr lang="tr-TR" sz="2600" dirty="0"/>
              <a:t>, </a:t>
            </a:r>
            <a:r>
              <a:rPr lang="tr-TR" sz="2600" dirty="0" err="1"/>
              <a:t>formoterol</a:t>
            </a:r>
            <a:r>
              <a:rPr lang="tr-TR" sz="2600" dirty="0"/>
              <a:t> tam </a:t>
            </a:r>
            <a:r>
              <a:rPr lang="tr-TR" sz="2600" dirty="0" err="1"/>
              <a:t>agonisttir</a:t>
            </a:r>
            <a:r>
              <a:rPr lang="tr-TR" sz="2600" dirty="0"/>
              <a:t>. </a:t>
            </a:r>
          </a:p>
          <a:p>
            <a:pPr lvl="1">
              <a:lnSpc>
                <a:spcPct val="100000"/>
              </a:lnSpc>
            </a:pPr>
            <a:r>
              <a:rPr lang="tr-TR" sz="2600" dirty="0"/>
              <a:t>Etkileri en az 12 saat </a:t>
            </a:r>
            <a:r>
              <a:rPr lang="tr-TR" sz="2600" dirty="0" err="1"/>
              <a:t>sürmektedir</a:t>
            </a:r>
            <a:r>
              <a:rPr lang="tr-TR" sz="2600" dirty="0"/>
              <a:t>. </a:t>
            </a:r>
            <a:endParaRPr lang="tr-TR" b="1" dirty="0" smtClean="0">
              <a:solidFill>
                <a:srgbClr val="F47264"/>
              </a:solidFill>
            </a:endParaRPr>
          </a:p>
          <a:p>
            <a:pPr>
              <a:lnSpc>
                <a:spcPct val="100000"/>
              </a:lnSpc>
            </a:pPr>
            <a:r>
              <a:rPr lang="tr-TR" b="1" dirty="0" err="1" smtClean="0">
                <a:solidFill>
                  <a:srgbClr val="F47264"/>
                </a:solidFill>
              </a:rPr>
              <a:t>Vilanterol</a:t>
            </a:r>
            <a:r>
              <a:rPr lang="tr-TR" b="1" dirty="0" smtClean="0">
                <a:solidFill>
                  <a:srgbClr val="F47264"/>
                </a:solidFill>
              </a:rPr>
              <a:t>*</a:t>
            </a:r>
            <a:endParaRPr lang="tr-TR" b="1" dirty="0" smtClean="0">
              <a:solidFill>
                <a:srgbClr val="F47264"/>
              </a:solidFill>
            </a:endParaRPr>
          </a:p>
          <a:p>
            <a:pPr>
              <a:lnSpc>
                <a:spcPct val="100000"/>
              </a:lnSpc>
            </a:pPr>
            <a:r>
              <a:rPr lang="tr-TR" b="1" dirty="0" err="1" smtClean="0">
                <a:solidFill>
                  <a:srgbClr val="F47264"/>
                </a:solidFill>
              </a:rPr>
              <a:t>Indacaterol</a:t>
            </a:r>
            <a:endParaRPr lang="tr-TR" b="1" dirty="0" smtClean="0">
              <a:solidFill>
                <a:srgbClr val="F47264"/>
              </a:solidFill>
            </a:endParaRPr>
          </a:p>
          <a:p>
            <a:pPr lvl="1">
              <a:lnSpc>
                <a:spcPct val="150000"/>
              </a:lnSpc>
            </a:pPr>
            <a:r>
              <a:rPr lang="tr-TR" sz="2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Vilanterol</a:t>
            </a:r>
            <a:r>
              <a:rPr lang="tr-TR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ve </a:t>
            </a:r>
            <a:r>
              <a:rPr lang="tr-TR" sz="2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Indacaterol</a:t>
            </a:r>
            <a:r>
              <a:rPr lang="tr-TR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tr-TR" sz="2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internsek</a:t>
            </a:r>
            <a:r>
              <a:rPr lang="tr-TR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faktörü yüksek </a:t>
            </a:r>
            <a:r>
              <a:rPr lang="tr-TR" sz="2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parsiyel</a:t>
            </a:r>
            <a:r>
              <a:rPr lang="tr-TR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tr-TR" sz="26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agonisttirler</a:t>
            </a:r>
            <a:r>
              <a:rPr lang="tr-TR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endParaRPr lang="tr-TR" sz="26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>
              <a:lnSpc>
                <a:spcPct val="150000"/>
              </a:lnSpc>
            </a:pPr>
            <a:r>
              <a:rPr lang="tr-TR" sz="2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Etkileri en az </a:t>
            </a:r>
            <a:r>
              <a:rPr lang="tr-TR" sz="2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24 </a:t>
            </a:r>
            <a:r>
              <a:rPr lang="tr-TR" sz="2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saat </a:t>
            </a:r>
            <a:r>
              <a:rPr lang="tr-TR" sz="26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sürmektedir</a:t>
            </a:r>
            <a:r>
              <a:rPr lang="tr-TR" sz="2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tr-TR" b="1" dirty="0">
              <a:solidFill>
                <a:srgbClr val="F47264"/>
              </a:solidFill>
            </a:endParaRPr>
          </a:p>
        </p:txBody>
      </p:sp>
      <p:pic>
        <p:nvPicPr>
          <p:cNvPr id="6" name="Koah-ilaclar-s11-VSDN_10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75" y="4763"/>
            <a:ext cx="812800" cy="81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7700" y="5962708"/>
            <a:ext cx="496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</a:t>
            </a:r>
            <a:r>
              <a:rPr lang="tr-TR" dirty="0" err="1" smtClean="0"/>
              <a:t>Vilanterol</a:t>
            </a:r>
            <a:r>
              <a:rPr lang="tr-TR" dirty="0" smtClean="0"/>
              <a:t> tek başına kullanım için ruhsatlı değildir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99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Bronkodilatatörler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Antikolinerjikler</a:t>
            </a:r>
          </a:p>
          <a:p>
            <a:pPr lvl="1"/>
            <a:r>
              <a:rPr lang="tr-TR" dirty="0"/>
              <a:t>Kısa etkili (İpratropium bromür)</a:t>
            </a:r>
          </a:p>
          <a:p>
            <a:pPr lvl="1"/>
            <a:r>
              <a:rPr lang="tr-TR" dirty="0"/>
              <a:t>Uzun etkili (Tiotropium) (LAMA)</a:t>
            </a:r>
          </a:p>
          <a:p>
            <a:endParaRPr lang="tr-TR" dirty="0"/>
          </a:p>
          <a:p>
            <a:r>
              <a:rPr lang="tr-TR" dirty="0"/>
              <a:t>Beta2 agonistler</a:t>
            </a:r>
          </a:p>
          <a:p>
            <a:pPr lvl="1"/>
            <a:r>
              <a:rPr lang="tr-TR" dirty="0"/>
              <a:t>Kısa etkili </a:t>
            </a:r>
            <a:r>
              <a:rPr lang="el-GR" dirty="0"/>
              <a:t>β2 </a:t>
            </a:r>
            <a:r>
              <a:rPr lang="tr-TR" dirty="0"/>
              <a:t>agonistler (SABA)</a:t>
            </a:r>
          </a:p>
          <a:p>
            <a:pPr lvl="1"/>
            <a:r>
              <a:rPr lang="tr-TR" dirty="0"/>
              <a:t>Uzun etkili </a:t>
            </a:r>
            <a:r>
              <a:rPr lang="el-GR" dirty="0"/>
              <a:t>β2 </a:t>
            </a:r>
            <a:r>
              <a:rPr lang="tr-TR" dirty="0"/>
              <a:t>agonistler (LABA)</a:t>
            </a:r>
          </a:p>
          <a:p>
            <a:endParaRPr lang="tr-TR" dirty="0"/>
          </a:p>
          <a:p>
            <a:r>
              <a:rPr lang="tr-TR" dirty="0"/>
              <a:t>Teofilin</a:t>
            </a:r>
          </a:p>
          <a:p>
            <a:endParaRPr lang="tr-TR" dirty="0"/>
          </a:p>
          <a:p>
            <a:r>
              <a:rPr lang="tr-TR" dirty="0"/>
              <a:t>SABA/Antikolinerjik (salbutamol/ipratropium)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83" y="6431714"/>
            <a:ext cx="693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http://www.toraks.org.tr/uploadFiles/book/file/2672011105754-koah2010_tum-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rehhber.pdf 22.11.2013 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5216" y="4559808"/>
            <a:ext cx="5279136" cy="719328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Koah-ilaclar-s12-VSDN_11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50" y="3175"/>
            <a:ext cx="812800" cy="8128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323975"/>
            <a:ext cx="10515600" cy="390526"/>
          </a:xfrm>
        </p:spPr>
        <p:txBody>
          <a:bodyPr/>
          <a:lstStyle/>
          <a:p>
            <a:r>
              <a:rPr lang="en-US" sz="2400" dirty="0" err="1" smtClean="0"/>
              <a:t>Bronkodilatatörler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03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Teofilin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Bronkodilatatörler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Bronkodilatatör dozlarda solunum fonksiyonlarını düzeltmekte, alevlenme sıklığı ve ağırlığını azaltır. </a:t>
            </a:r>
          </a:p>
          <a:p>
            <a:r>
              <a:rPr lang="tr-TR" sz="2600" dirty="0"/>
              <a:t>Potansiyel yan etkileri nedeniyle inhaler bronkodilatatörlerin yetersiz kaldığı durumlarda tedaviye eklenmesi önerilmektedir</a:t>
            </a:r>
            <a:r>
              <a:rPr lang="tr-TR" sz="2600" dirty="0" smtClean="0"/>
              <a:t>.</a:t>
            </a:r>
          </a:p>
          <a:p>
            <a:endParaRPr lang="tr-TR" sz="2600" dirty="0"/>
          </a:p>
          <a:p>
            <a:pPr lvl="1"/>
            <a:r>
              <a:rPr lang="tr-TR" sz="2400" dirty="0" smtClean="0"/>
              <a:t>Carena </a:t>
            </a:r>
            <a:r>
              <a:rPr lang="tr-TR" sz="2400" dirty="0"/>
              <a:t>iv infüzyon için ampul (Biofarma)</a:t>
            </a:r>
          </a:p>
          <a:p>
            <a:pPr lvl="1"/>
            <a:r>
              <a:rPr lang="tr-TR" sz="2400" dirty="0"/>
              <a:t>Talotren pellet kapsül (Novartis)</a:t>
            </a:r>
          </a:p>
          <a:p>
            <a:pPr lvl="1"/>
            <a:r>
              <a:rPr lang="tr-TR" sz="2400" dirty="0"/>
              <a:t>Teobag solüsyon (Eczacıbaşı)</a:t>
            </a:r>
          </a:p>
          <a:p>
            <a:pPr lvl="1"/>
            <a:r>
              <a:rPr lang="tr-TR" sz="2400" dirty="0"/>
              <a:t>Theo-Dur tablet (Schering Plough)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83" y="6431714"/>
            <a:ext cx="693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http://www.toraks.org.tr/uploadFiles/book/file/2672011105754-koah2010_tum-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rehhber.pdf 22.11.2013 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Koah-ilaclar-s13-VSDN_12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763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Bronkodilatatörler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Antikolinerjikler</a:t>
            </a:r>
          </a:p>
          <a:p>
            <a:pPr lvl="1"/>
            <a:r>
              <a:rPr lang="tr-TR" dirty="0"/>
              <a:t>Kısa etkili (İpratropium bromür)</a:t>
            </a:r>
          </a:p>
          <a:p>
            <a:pPr lvl="1"/>
            <a:r>
              <a:rPr lang="tr-TR" dirty="0"/>
              <a:t>Uzun etkili (Tiotropium) (LAMA)</a:t>
            </a:r>
          </a:p>
          <a:p>
            <a:endParaRPr lang="tr-TR" dirty="0"/>
          </a:p>
          <a:p>
            <a:r>
              <a:rPr lang="tr-TR" dirty="0"/>
              <a:t>Beta2 agonistler</a:t>
            </a:r>
          </a:p>
          <a:p>
            <a:pPr lvl="1"/>
            <a:r>
              <a:rPr lang="tr-TR" dirty="0"/>
              <a:t>Kısa etkili </a:t>
            </a:r>
            <a:r>
              <a:rPr lang="el-GR" dirty="0"/>
              <a:t>β2 </a:t>
            </a:r>
            <a:r>
              <a:rPr lang="tr-TR" dirty="0"/>
              <a:t>agonistler (SABA)</a:t>
            </a:r>
          </a:p>
          <a:p>
            <a:pPr lvl="1"/>
            <a:r>
              <a:rPr lang="tr-TR" dirty="0"/>
              <a:t>Uzun etkili </a:t>
            </a:r>
            <a:r>
              <a:rPr lang="el-GR" dirty="0"/>
              <a:t>β2 </a:t>
            </a:r>
            <a:r>
              <a:rPr lang="tr-TR" dirty="0"/>
              <a:t>agonistler (LABA)</a:t>
            </a:r>
          </a:p>
          <a:p>
            <a:endParaRPr lang="tr-TR" dirty="0"/>
          </a:p>
          <a:p>
            <a:r>
              <a:rPr lang="tr-TR" dirty="0"/>
              <a:t>Teofilin</a:t>
            </a:r>
          </a:p>
          <a:p>
            <a:endParaRPr lang="tr-TR" dirty="0"/>
          </a:p>
          <a:p>
            <a:r>
              <a:rPr lang="tr-TR" dirty="0"/>
              <a:t>SABA/Antikolinerjik (salbutamol/ipratropium)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83" y="6431714"/>
            <a:ext cx="693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http://www.toraks.org.tr/uploadFiles/book/file/2672011105754-koah2010_tum-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rehhber.pdf 22.11.2013 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6176" y="5352288"/>
            <a:ext cx="6242304" cy="719328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Koah-ilaclar-s14-VSDN_13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323975"/>
            <a:ext cx="10515600" cy="390526"/>
          </a:xfrm>
        </p:spPr>
        <p:txBody>
          <a:bodyPr/>
          <a:lstStyle/>
          <a:p>
            <a:r>
              <a:rPr lang="en-US" sz="2400" dirty="0" err="1" smtClean="0"/>
              <a:t>Bronkodilatatörler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91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8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13983"/>
            <a:ext cx="10825065" cy="648067"/>
          </a:xfrm>
        </p:spPr>
        <p:txBody>
          <a:bodyPr/>
          <a:lstStyle/>
          <a:p>
            <a:r>
              <a:rPr lang="en-US" dirty="0" smtClean="0"/>
              <a:t>SABA</a:t>
            </a:r>
            <a:r>
              <a:rPr lang="tr-TR" dirty="0" smtClean="0"/>
              <a:t> </a:t>
            </a:r>
            <a:r>
              <a:rPr lang="en-US" dirty="0" smtClean="0"/>
              <a:t>/</a:t>
            </a:r>
            <a:r>
              <a:rPr lang="tr-TR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/>
              <a:t>etkili</a:t>
            </a:r>
            <a:r>
              <a:rPr lang="en-US" dirty="0"/>
              <a:t> </a:t>
            </a:r>
            <a:r>
              <a:rPr lang="en-US" dirty="0" err="1"/>
              <a:t>antikolinerjik</a:t>
            </a:r>
            <a:r>
              <a:rPr lang="en-US" dirty="0"/>
              <a:t> </a:t>
            </a:r>
            <a:r>
              <a:rPr lang="en-US" dirty="0" err="1"/>
              <a:t>kombinasyonu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47264"/>
                </a:solidFill>
              </a:rPr>
              <a:t>Salbutamol + ipratropium</a:t>
            </a:r>
          </a:p>
          <a:p>
            <a:r>
              <a:rPr lang="tr-TR" sz="2600" dirty="0"/>
              <a:t>Uzun etkili </a:t>
            </a:r>
            <a:r>
              <a:rPr lang="el-GR" sz="2600" dirty="0"/>
              <a:t>β2 </a:t>
            </a:r>
            <a:r>
              <a:rPr lang="tr-TR" sz="2600" dirty="0"/>
              <a:t>agonistlerle uzun etkili antikolinerjikler birlikte kullanıldıklarında, tek başına kullanımlarına göre daha iyi bir bronkodilatasyon sağlandığı belirtilmektedir.</a:t>
            </a:r>
          </a:p>
          <a:p>
            <a:endParaRPr lang="tr-TR" dirty="0"/>
          </a:p>
          <a:p>
            <a:pPr lvl="1"/>
            <a:r>
              <a:rPr lang="tr-TR" sz="2400" dirty="0"/>
              <a:t>Combivent tek doz flakon (Boehringer Ingelheim)</a:t>
            </a:r>
          </a:p>
          <a:p>
            <a:pPr lvl="1"/>
            <a:r>
              <a:rPr lang="tr-TR" sz="2400" dirty="0"/>
              <a:t>Iprasal Nebul (Vem İlaç)</a:t>
            </a:r>
          </a:p>
          <a:p>
            <a:pPr lvl="1"/>
            <a:r>
              <a:rPr lang="tr-TR" sz="2400" dirty="0"/>
              <a:t>Ipravent Aerosol (Neutec)</a:t>
            </a:r>
          </a:p>
          <a:p>
            <a:pPr lvl="1"/>
            <a:r>
              <a:rPr lang="tr-TR" sz="2400" dirty="0"/>
              <a:t>Ipraventol Nebul (Med İlaç)</a:t>
            </a:r>
          </a:p>
          <a:p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156883" y="6431714"/>
            <a:ext cx="693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http://www.toraks.org.tr/uploadFiles/book/file/2672011105754-koah2010_tum-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rehhber.pdf 22.11.2013 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Koah-ilaclar-s15-VSDN_14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1588"/>
            <a:ext cx="812800" cy="8128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323975"/>
            <a:ext cx="10515600" cy="390526"/>
          </a:xfrm>
        </p:spPr>
        <p:txBody>
          <a:bodyPr/>
          <a:lstStyle/>
          <a:p>
            <a:r>
              <a:rPr lang="en-US" sz="2400" dirty="0" err="1" smtClean="0"/>
              <a:t>Bronkodilatatörler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55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/>
              <a:t>Modül </a:t>
            </a:r>
            <a:r>
              <a:rPr lang="tr-TR" sz="5400" dirty="0" smtClean="0"/>
              <a:t>2.2</a:t>
            </a: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>Kortikosteroidler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Solunum – KOAH – İlaçlar </a:t>
            </a:r>
          </a:p>
        </p:txBody>
      </p:sp>
    </p:spTree>
    <p:extLst>
      <p:ext uri="{BB962C8B-B14F-4D97-AF65-F5344CB8AC3E}">
        <p14:creationId xmlns:p14="http://schemas.microsoft.com/office/powerpoint/2010/main" val="39811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İnhaler</a:t>
            </a:r>
            <a:r>
              <a:rPr lang="en-US" dirty="0"/>
              <a:t> </a:t>
            </a:r>
            <a:r>
              <a:rPr lang="tr-TR" dirty="0" err="1" smtClean="0"/>
              <a:t>K</a:t>
            </a:r>
            <a:r>
              <a:rPr lang="en-US" dirty="0" err="1" smtClean="0"/>
              <a:t>ortikosteroidler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2400" dirty="0" smtClean="0"/>
              <a:t>Kortikosteroidler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600" dirty="0"/>
              <a:t>Ülkemizde bulunan inhaler kortikosteroidler:</a:t>
            </a:r>
          </a:p>
          <a:p>
            <a:pPr lvl="1">
              <a:lnSpc>
                <a:spcPct val="150000"/>
              </a:lnSpc>
            </a:pPr>
            <a:r>
              <a:rPr lang="tr-TR" sz="2400" dirty="0"/>
              <a:t>Beklometazon</a:t>
            </a:r>
          </a:p>
          <a:p>
            <a:pPr lvl="1">
              <a:lnSpc>
                <a:spcPct val="150000"/>
              </a:lnSpc>
            </a:pPr>
            <a:r>
              <a:rPr lang="tr-TR" sz="2400" dirty="0"/>
              <a:t>Budesonid</a:t>
            </a:r>
          </a:p>
          <a:p>
            <a:pPr lvl="1">
              <a:lnSpc>
                <a:spcPct val="150000"/>
              </a:lnSpc>
            </a:pPr>
            <a:r>
              <a:rPr lang="tr-TR" sz="2400" dirty="0"/>
              <a:t>Flutikazon </a:t>
            </a:r>
          </a:p>
          <a:p>
            <a:pPr lvl="1">
              <a:lnSpc>
                <a:spcPct val="150000"/>
              </a:lnSpc>
            </a:pPr>
            <a:r>
              <a:rPr lang="tr-TR" sz="2400" dirty="0"/>
              <a:t>Ve bunların </a:t>
            </a:r>
            <a:r>
              <a:rPr lang="el-GR" sz="2400" dirty="0"/>
              <a:t>β2 </a:t>
            </a:r>
            <a:r>
              <a:rPr lang="tr-TR" sz="2400" dirty="0"/>
              <a:t>agonistlerle kombine preparatları</a:t>
            </a:r>
          </a:p>
          <a:p>
            <a:pPr>
              <a:lnSpc>
                <a:spcPct val="150000"/>
              </a:lnSpc>
            </a:pPr>
            <a:r>
              <a:rPr lang="tr-TR" sz="2600" dirty="0" smtClean="0"/>
              <a:t>İnhaler </a:t>
            </a:r>
            <a:r>
              <a:rPr lang="tr-TR" sz="2600" dirty="0"/>
              <a:t>kortikosteroidlerin KOAH’ta antienflamatuvar etkinliği, astımdaki kadar belirgin değildir. </a:t>
            </a:r>
            <a:r>
              <a:rPr lang="tr-TR" sz="2600" b="1" dirty="0">
                <a:solidFill>
                  <a:srgbClr val="F47264"/>
                </a:solidFill>
              </a:rPr>
              <a:t>KOAH’ta tek başına kullanımları önerilmemektedir.</a:t>
            </a:r>
          </a:p>
        </p:txBody>
      </p:sp>
      <p:pic>
        <p:nvPicPr>
          <p:cNvPr id="5" name="Koah-ilaclar-s17-VSDN_15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0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 </a:t>
            </a:r>
            <a:r>
              <a:rPr lang="tr-TR" dirty="0"/>
              <a:t>KOAH’ın Farmakolojik </a:t>
            </a:r>
            <a:r>
              <a:rPr lang="tr-TR" dirty="0" smtClean="0"/>
              <a:t>Tedavisi</a:t>
            </a:r>
          </a:p>
          <a:p>
            <a:pPr lvl="1"/>
            <a:r>
              <a:rPr lang="tr-TR" dirty="0"/>
              <a:t> </a:t>
            </a:r>
            <a:r>
              <a:rPr lang="en-US" dirty="0" err="1" smtClean="0"/>
              <a:t>Bronkodilatatörler</a:t>
            </a:r>
            <a:endParaRPr lang="tr-TR" dirty="0" smtClean="0"/>
          </a:p>
          <a:p>
            <a:pPr lvl="1"/>
            <a:r>
              <a:rPr lang="tr-TR" dirty="0"/>
              <a:t> </a:t>
            </a:r>
            <a:r>
              <a:rPr lang="en-US" dirty="0" err="1" smtClean="0"/>
              <a:t>Kortikosteroidler</a:t>
            </a:r>
            <a:endParaRPr lang="tr-TR" dirty="0" smtClean="0"/>
          </a:p>
          <a:p>
            <a:pPr lvl="1"/>
            <a:r>
              <a:rPr lang="tr-TR" dirty="0"/>
              <a:t> SERETIDE</a:t>
            </a:r>
            <a:br>
              <a:rPr lang="tr-TR" dirty="0"/>
            </a:br>
            <a:r>
              <a:rPr lang="tr-TR" dirty="0"/>
              <a:t>(salmeterol + flutikazon propiyonat</a:t>
            </a:r>
            <a:r>
              <a:rPr lang="tr-TR" dirty="0" smtClean="0"/>
              <a:t>)</a:t>
            </a:r>
          </a:p>
          <a:p>
            <a:pPr lvl="1"/>
            <a:r>
              <a:rPr lang="tr-TR" dirty="0"/>
              <a:t> Rekabet Bilgisi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000" dirty="0" smtClean="0"/>
              <a:t>Modül 2 AJANDA</a:t>
            </a:r>
            <a:endParaRPr lang="tr-TR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r-TR" dirty="0" smtClean="0"/>
              <a:t>Solunum – KOAH – İlaçlar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021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İnhaler</a:t>
            </a:r>
            <a:r>
              <a:rPr lang="en-US" dirty="0"/>
              <a:t> </a:t>
            </a:r>
            <a:r>
              <a:rPr lang="tr-TR" dirty="0" err="1" smtClean="0"/>
              <a:t>K</a:t>
            </a:r>
            <a:r>
              <a:rPr lang="en-US" dirty="0" err="1" smtClean="0"/>
              <a:t>ortikosteroidlerin</a:t>
            </a:r>
            <a:r>
              <a:rPr lang="en-US" dirty="0" smtClean="0"/>
              <a:t> </a:t>
            </a:r>
            <a:r>
              <a:rPr lang="tr-TR" dirty="0" err="1" smtClean="0"/>
              <a:t>Y</a:t>
            </a:r>
            <a:r>
              <a:rPr lang="en-US" dirty="0" smtClean="0"/>
              <a:t>an </a:t>
            </a:r>
            <a:r>
              <a:rPr lang="tr-TR" dirty="0" err="1" smtClean="0"/>
              <a:t>E</a:t>
            </a:r>
            <a:r>
              <a:rPr lang="en-US" dirty="0" err="1" smtClean="0"/>
              <a:t>tkileri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2400" dirty="0" smtClean="0"/>
              <a:t>Kortikosteroidler</a:t>
            </a:r>
            <a:endParaRPr lang="tr-T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5944"/>
              </p:ext>
            </p:extLst>
          </p:nvPr>
        </p:nvGraphicFramePr>
        <p:xfrm>
          <a:off x="838200" y="2036523"/>
          <a:ext cx="9378696" cy="3945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7626"/>
                <a:gridCol w="5231070"/>
              </a:tblGrid>
              <a:tr h="537344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LOKAL YAN ETKİLER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SİSTEMİK YAN ETKİLER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</a:tr>
              <a:tr h="537344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Ses Kısıklığı</a:t>
                      </a:r>
                      <a:endParaRPr lang="tr-T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Osteoporoz (Kemik Erimesi)</a:t>
                      </a:r>
                      <a:endParaRPr lang="tr-T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</a:tr>
              <a:tr h="537344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Refleks Öksürük</a:t>
                      </a:r>
                      <a:endParaRPr lang="tr-T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Ciltte İncelme,</a:t>
                      </a:r>
                      <a:r>
                        <a:rPr lang="tr-TR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Kolay Berelenme</a:t>
                      </a:r>
                      <a:endParaRPr lang="tr-T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</a:tr>
              <a:tr h="618675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Ağız</a:t>
                      </a:r>
                      <a:r>
                        <a:rPr lang="tr-TR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İçi ve Boğazda Kandidiyazis (Mantar)</a:t>
                      </a:r>
                      <a:endParaRPr lang="tr-T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Büyümede Yavaşlama (Çocukta)</a:t>
                      </a:r>
                      <a:endParaRPr lang="tr-T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</a:tr>
              <a:tr h="537344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Farenjit</a:t>
                      </a:r>
                      <a:endParaRPr lang="tr-T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Adrenal Bezde (Böbrek üstü Bezi) Baskılanma (HpPA Aks Baskılanması)</a:t>
                      </a:r>
                      <a:endParaRPr lang="tr-T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</a:tr>
              <a:tr h="537344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Bronkospazm</a:t>
                      </a:r>
                      <a:endParaRPr lang="tr-T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Glokom</a:t>
                      </a:r>
                      <a:endParaRPr lang="tr-T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</a:tr>
              <a:tr h="537344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Dişlerde</a:t>
                      </a:r>
                      <a:r>
                        <a:rPr lang="tr-TR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Hassasiyet</a:t>
                      </a:r>
                      <a:endParaRPr lang="tr-T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Katarakt</a:t>
                      </a:r>
                      <a:endParaRPr lang="tr-T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Koah-ilaclar-s18-VSDN_16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KOAH’ta</a:t>
            </a:r>
            <a:r>
              <a:rPr lang="en-US" dirty="0"/>
              <a:t> İKS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katarakt</a:t>
            </a:r>
            <a:r>
              <a:rPr lang="en-US" dirty="0"/>
              <a:t>, </a:t>
            </a:r>
            <a:r>
              <a:rPr lang="en-US" dirty="0" err="1"/>
              <a:t>glokom</a:t>
            </a:r>
            <a:r>
              <a:rPr lang="en-US" dirty="0"/>
              <a:t> </a:t>
            </a:r>
            <a:r>
              <a:rPr lang="en-US" dirty="0" err="1"/>
              <a:t>ilişkisi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2400" dirty="0" smtClean="0"/>
              <a:t>Kortikosteroidler</a:t>
            </a:r>
            <a:endParaRPr lang="tr-T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68471"/>
              </p:ext>
            </p:extLst>
          </p:nvPr>
        </p:nvGraphicFramePr>
        <p:xfrm>
          <a:off x="838200" y="1875286"/>
          <a:ext cx="10515600" cy="41963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6173"/>
                <a:gridCol w="8579427"/>
              </a:tblGrid>
              <a:tr h="1708828">
                <a:tc>
                  <a:txBody>
                    <a:bodyPr/>
                    <a:lstStyle/>
                    <a:p>
                      <a:r>
                        <a:rPr lang="tr-TR" sz="1600" noProof="0" dirty="0" smtClean="0"/>
                        <a:t>Çalışma Adı</a:t>
                      </a:r>
                      <a:endParaRPr lang="tr-TR" sz="1600" b="1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u="none" strike="noStrike" kern="1200" baseline="0" noProof="0" dirty="0" err="1" smtClean="0"/>
                        <a:t>Salmeterol</a:t>
                      </a:r>
                      <a:r>
                        <a:rPr lang="tr-TR" sz="1600" u="none" strike="noStrike" kern="1200" baseline="0" noProof="0" dirty="0" smtClean="0"/>
                        <a:t>/</a:t>
                      </a:r>
                      <a:r>
                        <a:rPr lang="tr-TR" sz="1600" u="none" strike="noStrike" kern="1200" baseline="0" noProof="0" dirty="0" err="1" smtClean="0"/>
                        <a:t>Flutikazon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Propiyonat</a:t>
                      </a:r>
                      <a:r>
                        <a:rPr lang="tr-TR" sz="1600" u="none" strike="noStrike" kern="1200" baseline="0" noProof="0" dirty="0" smtClean="0"/>
                        <a:t> Fiks (sabit) Doz </a:t>
                      </a:r>
                      <a:r>
                        <a:rPr lang="tr-TR" sz="1600" u="none" strike="noStrike" kern="1200" baseline="0" noProof="0" dirty="0" err="1" smtClean="0"/>
                        <a:t>Kombinasyonu’nun</a:t>
                      </a:r>
                      <a:r>
                        <a:rPr lang="tr-TR" sz="1600" u="none" strike="noStrike" kern="1200" baseline="0" noProof="0" dirty="0" smtClean="0"/>
                        <a:t> KOAH</a:t>
                      </a:r>
                    </a:p>
                    <a:p>
                      <a:r>
                        <a:rPr lang="tr-TR" sz="1600" u="none" strike="noStrike" kern="1200" baseline="0" noProof="0" dirty="0" smtClean="0"/>
                        <a:t>hastalarında Uzun Dönem Kullanımında Katarakt ve Glokom </a:t>
                      </a:r>
                      <a:r>
                        <a:rPr lang="tr-TR" sz="1600" u="none" strike="noStrike" kern="1200" baseline="0" noProof="0" dirty="0" err="1" smtClean="0"/>
                        <a:t>İnsidansı</a:t>
                      </a:r>
                      <a:r>
                        <a:rPr lang="tr-TR" sz="1600" u="none" strike="noStrike" kern="1200" baseline="0" noProof="0" dirty="0" smtClean="0"/>
                        <a:t> - İngiltere Genel Uygulama Araştırma </a:t>
                      </a:r>
                      <a:r>
                        <a:rPr lang="tr-TR" sz="1600" u="none" strike="noStrike" kern="1200" baseline="0" noProof="0" dirty="0" err="1" smtClean="0"/>
                        <a:t>Veritabanı</a:t>
                      </a:r>
                      <a:endParaRPr lang="tr-TR" sz="1600" u="none" strike="noStrike" kern="1200" baseline="0" noProof="0" dirty="0" smtClean="0"/>
                    </a:p>
                    <a:p>
                      <a:r>
                        <a:rPr lang="tr-TR" sz="1600" u="none" strike="noStrike" kern="1200" baseline="0" noProof="0" dirty="0" smtClean="0"/>
                        <a:t>(Long-</a:t>
                      </a:r>
                      <a:r>
                        <a:rPr lang="tr-TR" sz="1600" u="none" strike="noStrike" kern="1200" baseline="0" noProof="0" dirty="0" err="1" smtClean="0"/>
                        <a:t>term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use</a:t>
                      </a:r>
                      <a:r>
                        <a:rPr lang="tr-TR" sz="1600" u="none" strike="noStrike" kern="1200" baseline="0" noProof="0" dirty="0" smtClean="0"/>
                        <a:t> of </a:t>
                      </a:r>
                      <a:r>
                        <a:rPr lang="tr-TR" sz="1600" u="none" strike="noStrike" kern="1200" baseline="0" noProof="0" dirty="0" err="1" smtClean="0"/>
                        <a:t>fluticasone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propionate</a:t>
                      </a:r>
                      <a:r>
                        <a:rPr lang="tr-TR" sz="1600" u="none" strike="noStrike" kern="1200" baseline="0" noProof="0" dirty="0" smtClean="0"/>
                        <a:t>/</a:t>
                      </a:r>
                      <a:r>
                        <a:rPr lang="tr-TR" sz="1600" u="none" strike="noStrike" kern="1200" baseline="0" noProof="0" dirty="0" err="1" smtClean="0"/>
                        <a:t>salmeterol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fixed-dose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combination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and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incidenceof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cataracts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and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glaucoma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among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chronic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obstructive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pulmonary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disease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patients</a:t>
                      </a:r>
                      <a:r>
                        <a:rPr lang="tr-TR" sz="1600" u="none" strike="noStrike" kern="1200" baseline="0" noProof="0" dirty="0" smtClean="0"/>
                        <a:t> in the UK General </a:t>
                      </a:r>
                      <a:r>
                        <a:rPr lang="tr-TR" sz="1600" u="none" strike="noStrike" kern="1200" baseline="0" noProof="0" dirty="0" err="1" smtClean="0"/>
                        <a:t>Practice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Research</a:t>
                      </a:r>
                      <a:r>
                        <a:rPr lang="tr-TR" sz="1600" u="none" strike="noStrike" kern="1200" baseline="0" noProof="0" dirty="0" smtClean="0"/>
                        <a:t> Database)</a:t>
                      </a:r>
                    </a:p>
                    <a:p>
                      <a:r>
                        <a:rPr lang="tr-TR" sz="1400" u="none" strike="noStrike" kern="1200" baseline="0" noProof="0" dirty="0" smtClean="0"/>
                        <a:t>Miller DP et al.</a:t>
                      </a:r>
                      <a:endParaRPr lang="tr-TR" sz="1400" b="1" u="none" strike="noStrike" kern="1200" baseline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8810">
                <a:tc>
                  <a:txBody>
                    <a:bodyPr/>
                    <a:lstStyle/>
                    <a:p>
                      <a:r>
                        <a:rPr lang="tr-TR" sz="14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Çalışma Amacı</a:t>
                      </a:r>
                      <a:endParaRPr lang="tr-TR" sz="14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KOAH hastalarında İKS içeren </a:t>
                      </a:r>
                      <a:r>
                        <a:rPr lang="tr-TR" sz="1400" b="1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ürünlerle</a:t>
                      </a:r>
                      <a:r>
                        <a:rPr lang="tr-TR" sz="1400" b="1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katarakt ve glokom </a:t>
                      </a:r>
                      <a:r>
                        <a:rPr lang="tr-TR" sz="1400" b="1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insidansı</a:t>
                      </a:r>
                      <a:r>
                        <a:rPr lang="tr-TR" sz="1400" b="1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arasındaki ilişkiyi değerlendirmek.</a:t>
                      </a:r>
                      <a:endParaRPr lang="tr-TR" sz="14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13339">
                <a:tc>
                  <a:txBody>
                    <a:bodyPr/>
                    <a:lstStyle/>
                    <a:p>
                      <a:r>
                        <a:rPr lang="tr-TR" sz="14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Çalışma Tasarımı</a:t>
                      </a:r>
                      <a:endParaRPr lang="tr-TR" sz="14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Genel Uygulama Araştırma </a:t>
                      </a:r>
                      <a:r>
                        <a:rPr lang="tr-TR" sz="1400" b="1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Veritabanı’nda</a:t>
                      </a:r>
                      <a:r>
                        <a:rPr lang="tr-TR" sz="1400" b="1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(GPRD) KOAH hastası </a:t>
                      </a:r>
                      <a:r>
                        <a:rPr lang="tr-TR" sz="1400" b="1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kohortunda</a:t>
                      </a:r>
                      <a:r>
                        <a:rPr lang="tr-TR" sz="1400" b="1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(grubunda) vaka </a:t>
                      </a:r>
                      <a:r>
                        <a:rPr lang="tr-TR" sz="1400" b="1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kontrolu</a:t>
                      </a:r>
                      <a:r>
                        <a:rPr lang="tr-TR" sz="1400" b="1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̈ tasarımına sahip araştırma.</a:t>
                      </a:r>
                    </a:p>
                    <a:p>
                      <a:endParaRPr lang="tr-TR" sz="1400" b="1" u="none" strike="noStrike" kern="1200" baseline="0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tr-TR" sz="1400" b="1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2003-2006 yılları arasındaki veriler değerlendirildi.</a:t>
                      </a:r>
                    </a:p>
                  </a:txBody>
                  <a:tcPr/>
                </a:tc>
              </a:tr>
              <a:tr h="589435">
                <a:tc>
                  <a:txBody>
                    <a:bodyPr/>
                    <a:lstStyle/>
                    <a:p>
                      <a:r>
                        <a:rPr lang="tr-TR" sz="14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Hasta ve</a:t>
                      </a:r>
                      <a:r>
                        <a:rPr lang="tr-TR" sz="14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Merkez Sayısı</a:t>
                      </a:r>
                      <a:endParaRPr lang="tr-TR" sz="14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Analize alınan hasta grubu (</a:t>
                      </a:r>
                      <a:r>
                        <a:rPr lang="tr-TR" sz="1400" b="1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Kohort</a:t>
                      </a:r>
                      <a:r>
                        <a:rPr lang="tr-TR" sz="1400" b="1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tr-TR" sz="1400" b="1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53.191 KOAH hastası (2941 katarakt, 327 glokom vakası).</a:t>
                      </a:r>
                    </a:p>
                  </a:txBody>
                  <a:tcPr/>
                </a:tc>
              </a:tr>
              <a:tr h="589435">
                <a:tc>
                  <a:txBody>
                    <a:bodyPr/>
                    <a:lstStyle/>
                    <a:p>
                      <a:r>
                        <a:rPr lang="tr-TR" sz="14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Sonuçlar</a:t>
                      </a:r>
                      <a:endParaRPr lang="tr-TR" sz="14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KOAH’ta Seretide</a:t>
                      </a:r>
                      <a:r>
                        <a:rPr lang="tr-TR" sz="1400" b="1" u="none" strike="noStrike" kern="1200" baseline="30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TM</a:t>
                      </a:r>
                      <a:r>
                        <a:rPr lang="tr-TR" sz="1400" b="1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kombinasyon tedavisi katarakt veya glokom artış tehdidiyle ilişkili bulunmamış ve doz-cevap ilişkisi (artan dozla artan vaka oranı) gözlenmemiştir.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462" y="6555343"/>
            <a:ext cx="12378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7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Eur</a:t>
            </a:r>
            <a:r>
              <a:rPr lang="tr-TR" sz="7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tr-TR" sz="7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Respir</a:t>
            </a:r>
            <a:r>
              <a:rPr lang="tr-TR" sz="7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J. 2006;1042-1050</a:t>
            </a:r>
            <a:endParaRPr lang="tr-TR" sz="7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Koah-ilaclar-s19-VSDN_17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KOAH’ta</a:t>
            </a:r>
            <a:r>
              <a:rPr lang="en-US" sz="3600" dirty="0"/>
              <a:t> </a:t>
            </a:r>
            <a:r>
              <a:rPr lang="en-US" sz="3600" dirty="0" err="1"/>
              <a:t>kullanılan</a:t>
            </a:r>
            <a:r>
              <a:rPr lang="en-US" sz="3600" dirty="0"/>
              <a:t> İKS </a:t>
            </a:r>
            <a:r>
              <a:rPr lang="en-US" sz="3600" dirty="0" err="1"/>
              <a:t>ve</a:t>
            </a:r>
            <a:r>
              <a:rPr lang="en-US" sz="3600" dirty="0"/>
              <a:t> İKS/LABA </a:t>
            </a:r>
            <a:r>
              <a:rPr lang="en-US" sz="3600" dirty="0" err="1"/>
              <a:t>preparatları</a:t>
            </a:r>
            <a:endParaRPr lang="tr-T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2400" dirty="0" smtClean="0"/>
              <a:t>Kortikosteroidler</a:t>
            </a:r>
            <a:endParaRPr lang="tr-TR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267263"/>
              </p:ext>
            </p:extLst>
          </p:nvPr>
        </p:nvGraphicFramePr>
        <p:xfrm>
          <a:off x="2121407" y="2018401"/>
          <a:ext cx="9119617" cy="43830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7761"/>
                <a:gridCol w="2973316"/>
                <a:gridCol w="1595174"/>
                <a:gridCol w="1723366"/>
              </a:tblGrid>
              <a:tr h="561809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+mn-lt"/>
                        </a:rPr>
                        <a:t>Etken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madde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İnhaler (mcg)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Nebulize sol. (mg/ml)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+mn-lt"/>
                        </a:rPr>
                        <a:t>Etki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süresi</a:t>
                      </a:r>
                      <a:r>
                        <a:rPr lang="en-US" sz="1800" dirty="0" smtClean="0">
                          <a:latin typeface="+mn-lt"/>
                        </a:rPr>
                        <a:t> (</a:t>
                      </a:r>
                      <a:r>
                        <a:rPr lang="en-US" sz="1800" dirty="0" err="1" smtClean="0">
                          <a:latin typeface="+mn-lt"/>
                        </a:rPr>
                        <a:t>saat</a:t>
                      </a:r>
                      <a:r>
                        <a:rPr lang="en-US" sz="1800" dirty="0" smtClean="0">
                          <a:latin typeface="+mn-lt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455689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Beklometazon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50-250 (ÖDİ)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12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561809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Budesonid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50-250 (ÖDİ)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100, 200, 400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(KTİ)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0.25,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0.5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12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56180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Flutikazon</a:t>
                      </a:r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propiyonat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50-125 (ÖDİ)</a:t>
                      </a:r>
                    </a:p>
                    <a:p>
                      <a:r>
                        <a:rPr lang="tr-TR" sz="18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100-250 (KTİ)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0.25, 1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12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561809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Budesonid</a:t>
                      </a: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formoterol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4,5/160;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9/320; (KTİ)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12/200-400 (KTİ)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12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45568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Salmeterol/Flutikazon</a:t>
                      </a:r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prop</a:t>
                      </a:r>
                      <a:r>
                        <a:rPr lang="tr-T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.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50/100, 50/250, 50/500 (KTİ)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12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455689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Beklometazon</a:t>
                      </a: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formoterol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455689">
                <a:tc>
                  <a:txBody>
                    <a:bodyPr/>
                    <a:lstStyle/>
                    <a:p>
                      <a:r>
                        <a:rPr lang="tr-TR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Vilanterol</a:t>
                      </a:r>
                      <a:r>
                        <a:rPr lang="tr-TR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/Flutikazon </a:t>
                      </a:r>
                      <a:r>
                        <a:rPr lang="tr-TR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furoat</a:t>
                      </a:r>
                      <a:endParaRPr 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25/100, 25/200 (KTİ)</a:t>
                      </a:r>
                      <a:endParaRPr lang="en-US" sz="180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80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eft Brace 3"/>
          <p:cNvSpPr/>
          <p:nvPr/>
        </p:nvSpPr>
        <p:spPr>
          <a:xfrm>
            <a:off x="1665418" y="2615341"/>
            <a:ext cx="304800" cy="1672935"/>
          </a:xfrm>
          <a:prstGeom prst="leftBrace">
            <a:avLst>
              <a:gd name="adj1" fmla="val 64333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722279" y="3213139"/>
            <a:ext cx="578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İKS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689802" y="4372564"/>
            <a:ext cx="280416" cy="2028913"/>
          </a:xfrm>
          <a:prstGeom prst="leftBrace">
            <a:avLst>
              <a:gd name="adj1" fmla="val 64333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124343" y="5173442"/>
            <a:ext cx="138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İKS/LABA</a:t>
            </a:r>
          </a:p>
        </p:txBody>
      </p:sp>
      <p:pic>
        <p:nvPicPr>
          <p:cNvPr id="7" name="Koah-ilaclar-s20-VSDN_18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3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KOAH’ta</a:t>
            </a:r>
            <a:r>
              <a:rPr lang="en-US" dirty="0"/>
              <a:t> İKS/LABA </a:t>
            </a:r>
            <a:r>
              <a:rPr lang="en-US" dirty="0" err="1"/>
              <a:t>sinerjik</a:t>
            </a:r>
            <a:r>
              <a:rPr lang="en-US" dirty="0"/>
              <a:t> </a:t>
            </a:r>
            <a:r>
              <a:rPr lang="en-US" dirty="0" err="1"/>
              <a:t>etkinlik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2400" dirty="0" smtClean="0"/>
              <a:t>Kortikosteroidler</a:t>
            </a:r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791302"/>
              </p:ext>
            </p:extLst>
          </p:nvPr>
        </p:nvGraphicFramePr>
        <p:xfrm>
          <a:off x="838200" y="1984177"/>
          <a:ext cx="10098024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0505"/>
                <a:gridCol w="7947519"/>
              </a:tblGrid>
              <a:tr h="1021396">
                <a:tc>
                  <a:txBody>
                    <a:bodyPr/>
                    <a:lstStyle/>
                    <a:p>
                      <a:r>
                        <a:rPr lang="tr-TR" sz="1600" noProof="0" dirty="0" smtClean="0"/>
                        <a:t>Çalışma Adı</a:t>
                      </a:r>
                      <a:endParaRPr lang="tr-TR" sz="1600" b="1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u="none" strike="noStrike" kern="1200" baseline="0" noProof="0" dirty="0" smtClean="0"/>
                        <a:t>KOAH sonuçları </a:t>
                      </a:r>
                      <a:r>
                        <a:rPr lang="tr-TR" sz="1600" u="none" strike="noStrike" kern="1200" baseline="0" noProof="0" dirty="0" err="1" smtClean="0"/>
                        <a:t>üzerinde</a:t>
                      </a:r>
                      <a:r>
                        <a:rPr lang="tr-TR" sz="1600" u="none" strike="noStrike" kern="1200" baseline="0" noProof="0" dirty="0" smtClean="0"/>
                        <a:t> İKS ve LABA kombinasyonunun etkisi</a:t>
                      </a:r>
                    </a:p>
                    <a:p>
                      <a:r>
                        <a:rPr lang="tr-TR" sz="1600" u="none" strike="noStrike" kern="1200" baseline="0" noProof="0" dirty="0" smtClean="0"/>
                        <a:t>The </a:t>
                      </a:r>
                      <a:r>
                        <a:rPr lang="tr-TR" sz="1600" u="none" strike="noStrike" kern="1200" baseline="0" noProof="0" dirty="0" err="1" smtClean="0"/>
                        <a:t>impact</a:t>
                      </a:r>
                      <a:r>
                        <a:rPr lang="tr-TR" sz="1600" u="none" strike="noStrike" kern="1200" baseline="0" noProof="0" dirty="0" smtClean="0"/>
                        <a:t> of </a:t>
                      </a:r>
                      <a:r>
                        <a:rPr lang="tr-TR" sz="1600" u="none" strike="noStrike" kern="1200" baseline="0" noProof="0" dirty="0" err="1" smtClean="0"/>
                        <a:t>inhaled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corticosteroid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and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long-acting</a:t>
                      </a:r>
                      <a:r>
                        <a:rPr lang="tr-TR" sz="1600" u="none" strike="noStrike" kern="1200" baseline="0" noProof="0" dirty="0" smtClean="0"/>
                        <a:t> b-</a:t>
                      </a:r>
                      <a:r>
                        <a:rPr lang="tr-TR" sz="1600" u="none" strike="noStrike" kern="1200" baseline="0" noProof="0" dirty="0" err="1" smtClean="0"/>
                        <a:t>agonist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combination</a:t>
                      </a:r>
                      <a:r>
                        <a:rPr lang="tr-TR" sz="1600" u="none" strike="noStrike" kern="1200" baseline="0" noProof="0" dirty="0" smtClean="0"/>
                        <a:t> </a:t>
                      </a:r>
                      <a:r>
                        <a:rPr lang="tr-TR" sz="1600" u="none" strike="noStrike" kern="1200" baseline="0" noProof="0" dirty="0" err="1" smtClean="0"/>
                        <a:t>therapy</a:t>
                      </a:r>
                      <a:r>
                        <a:rPr lang="tr-TR" sz="1600" u="none" strike="noStrike" kern="1200" baseline="0" noProof="0" dirty="0" smtClean="0"/>
                        <a:t> on </a:t>
                      </a:r>
                      <a:r>
                        <a:rPr lang="tr-TR" sz="1600" u="none" strike="noStrike" kern="1200" baseline="0" noProof="0" dirty="0" err="1" smtClean="0"/>
                        <a:t>outcomes</a:t>
                      </a:r>
                      <a:r>
                        <a:rPr lang="tr-TR" sz="1600" u="none" strike="noStrike" kern="1200" baseline="0" noProof="0" dirty="0" smtClean="0"/>
                        <a:t> in COPD</a:t>
                      </a:r>
                    </a:p>
                    <a:p>
                      <a:r>
                        <a:rPr lang="tr-TR" sz="1600" u="none" strike="noStrike" kern="1200" baseline="0" noProof="0" dirty="0" smtClean="0"/>
                        <a:t>Hanania NA</a:t>
                      </a:r>
                      <a:endParaRPr lang="tr-TR" sz="1600" b="1" noProof="0" dirty="0" smtClean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/>
                </a:tc>
              </a:tr>
              <a:tr h="1810583">
                <a:tc>
                  <a:txBody>
                    <a:bodyPr/>
                    <a:lstStyle/>
                    <a:p>
                      <a:r>
                        <a:rPr lang="tr-TR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Ürün</a:t>
                      </a:r>
                      <a:r>
                        <a:rPr lang="tr-TR" sz="16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Stratejisindeki Önemi</a:t>
                      </a:r>
                      <a:endParaRPr lang="tr-TR" sz="16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KOAH’ta</a:t>
                      </a:r>
                      <a:r>
                        <a:rPr lang="tr-TR" sz="1600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İKS/</a:t>
                      </a:r>
                      <a:r>
                        <a:rPr lang="tr-TR" sz="1600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LABA’ların</a:t>
                      </a:r>
                      <a:r>
                        <a:rPr lang="tr-TR" sz="1600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bir arada kullanılması LABA veya İKS </a:t>
                      </a:r>
                      <a:r>
                        <a:rPr lang="tr-TR" sz="1600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nin</a:t>
                      </a:r>
                      <a:r>
                        <a:rPr lang="tr-TR" sz="1600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tek başına kullanımından daha etkilidir.</a:t>
                      </a:r>
                    </a:p>
                    <a:p>
                      <a:endParaRPr lang="tr-TR" sz="1600" u="none" strike="noStrike" kern="1200" baseline="0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tr-TR" sz="1600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İKS’lerin</a:t>
                      </a:r>
                      <a:r>
                        <a:rPr lang="tr-TR" sz="1600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tr-TR" sz="1600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LABA’lar</a:t>
                      </a:r>
                      <a:r>
                        <a:rPr lang="tr-TR" sz="1600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ile birlikte kullanımında beta-2 reseptörleri üzerine hem reseptör sayısında artışa yol açmaları hem de uzun etkili beta-2 </a:t>
                      </a:r>
                      <a:r>
                        <a:rPr lang="tr-TR" sz="1600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agonist</a:t>
                      </a:r>
                      <a:r>
                        <a:rPr lang="tr-TR" sz="1600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kullanımlarında görülen toleransı azaltmaları suretiyle de olumlu etkileri vardır.</a:t>
                      </a:r>
                    </a:p>
                    <a:p>
                      <a:endParaRPr lang="tr-TR" sz="1600" u="none" strike="noStrike" kern="1200" baseline="0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tr-TR" sz="1600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İKS ve LABA birlikte kullanımında birbirleriyle sinerjik etkileri bulunmaktadır.</a:t>
                      </a:r>
                      <a:endParaRPr lang="tr-TR" sz="16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/>
                </a:tc>
              </a:tr>
              <a:tr h="1021396">
                <a:tc>
                  <a:txBody>
                    <a:bodyPr/>
                    <a:lstStyle/>
                    <a:p>
                      <a:r>
                        <a:rPr lang="tr-TR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Yayınlandığı Dergi ve Kredisi</a:t>
                      </a:r>
                      <a:endParaRPr lang="tr-TR" sz="16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Pulmonary</a:t>
                      </a:r>
                      <a:r>
                        <a:rPr lang="tr-TR" sz="1600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tr-TR" sz="1600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Pharma</a:t>
                      </a:r>
                      <a:r>
                        <a:rPr lang="tr-TR" sz="1600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&amp; </a:t>
                      </a:r>
                      <a:r>
                        <a:rPr lang="tr-TR" sz="1600" u="none" strike="noStrike" kern="1200" baseline="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Ther</a:t>
                      </a:r>
                      <a:r>
                        <a:rPr lang="tr-TR" sz="1600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2008; 21:540–550.</a:t>
                      </a:r>
                    </a:p>
                    <a:p>
                      <a:r>
                        <a:rPr lang="tr-TR" sz="1600" u="none" strike="noStrike" kern="12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Pulmonary Pharmacology and Therapeutics (daha önce Pulmonary Pharmacology olarak biliniyordu) moleküler düzeyden klinik yaklaşıma kadar akciğer farmakolojisi içerikli yayınlar yayınlamaktadır; Elsevier çatısı altındadır.</a:t>
                      </a:r>
                      <a:endParaRPr lang="tr-TR" sz="16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Koah-ilaclar-s21-VSDN_19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KOAH’ta </a:t>
            </a:r>
            <a:r>
              <a:rPr lang="tr-TR" dirty="0" smtClean="0"/>
              <a:t>Kullanılan </a:t>
            </a:r>
            <a:r>
              <a:rPr lang="tr-TR" dirty="0"/>
              <a:t>İ</a:t>
            </a:r>
            <a:r>
              <a:rPr lang="tr-TR" dirty="0" smtClean="0"/>
              <a:t>laçlar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Solunum – KOAH – İlaçlar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56332" y="2360386"/>
            <a:ext cx="4405605" cy="3713842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47264"/>
                </a:solidFill>
              </a:rPr>
              <a:t>Bronkodilatatörler</a:t>
            </a:r>
          </a:p>
          <a:p>
            <a:pPr algn="ctr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47264"/>
                </a:solidFill>
              </a:rPr>
              <a:t>Kortikosteroidler</a:t>
            </a:r>
            <a:endParaRPr lang="tr-TR" sz="3600" b="1" dirty="0">
              <a:solidFill>
                <a:srgbClr val="F47264"/>
              </a:solidFill>
            </a:endParaRPr>
          </a:p>
          <a:p>
            <a:pPr algn="ctr">
              <a:lnSpc>
                <a:spcPct val="150000"/>
              </a:lnSpc>
            </a:pPr>
            <a:endParaRPr lang="tr-TR" sz="3600" b="1" dirty="0">
              <a:solidFill>
                <a:srgbClr val="F47264"/>
              </a:solidFill>
            </a:endParaRPr>
          </a:p>
        </p:txBody>
      </p:sp>
      <p:pic>
        <p:nvPicPr>
          <p:cNvPr id="5" name="Koah-ilaclar-s2-VSDN_01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Modül 2.1</a:t>
            </a:r>
            <a:br>
              <a:rPr lang="tr-TR" sz="5400" dirty="0" smtClean="0"/>
            </a:br>
            <a:r>
              <a:rPr lang="en-US" sz="5400" dirty="0" err="1" smtClean="0"/>
              <a:t>Bronkodilatatörler</a:t>
            </a:r>
            <a:endParaRPr lang="tr-TR" sz="5400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636838"/>
            <a:ext cx="10515600" cy="542297"/>
          </a:xfrm>
        </p:spPr>
        <p:txBody>
          <a:bodyPr/>
          <a:lstStyle/>
          <a:p>
            <a:r>
              <a:rPr lang="tr-TR" dirty="0" smtClean="0"/>
              <a:t>Solunum – KOAH – İlaçlar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Bronkodilatatörler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Bronkodilatatörler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600" dirty="0"/>
              <a:t>Semptomatik tedavinin temelini bronkodilatatörler oluşturur</a:t>
            </a:r>
            <a:r>
              <a:rPr lang="tr-TR" sz="2600" dirty="0" smtClean="0"/>
              <a:t>.</a:t>
            </a:r>
            <a:endParaRPr lang="tr-TR" sz="2600" dirty="0"/>
          </a:p>
          <a:p>
            <a:r>
              <a:rPr lang="tr-TR" sz="2600" dirty="0"/>
              <a:t>Günümüzde kullanılan bronkodilatatörler şunlardır:</a:t>
            </a:r>
          </a:p>
          <a:p>
            <a:pPr lvl="1"/>
            <a:r>
              <a:rPr lang="tr-TR" sz="2400" dirty="0"/>
              <a:t>antikolinerjikler,</a:t>
            </a:r>
          </a:p>
          <a:p>
            <a:pPr lvl="1"/>
            <a:r>
              <a:rPr lang="el-GR" sz="2400" dirty="0"/>
              <a:t>β2 </a:t>
            </a:r>
            <a:r>
              <a:rPr lang="tr-TR" sz="2400" dirty="0"/>
              <a:t>agonistler</a:t>
            </a:r>
          </a:p>
          <a:p>
            <a:pPr lvl="1"/>
            <a:r>
              <a:rPr lang="tr-TR" sz="2400" dirty="0" smtClean="0"/>
              <a:t>Teofilin</a:t>
            </a:r>
            <a:endParaRPr lang="tr-TR" sz="2400" dirty="0"/>
          </a:p>
          <a:p>
            <a:r>
              <a:rPr lang="tr-TR" sz="2600" dirty="0" smtClean="0"/>
              <a:t>İnhalasyon </a:t>
            </a:r>
            <a:r>
              <a:rPr lang="tr-TR" sz="2600" dirty="0"/>
              <a:t>yolu tercih edilmelidir.</a:t>
            </a:r>
          </a:p>
          <a:p>
            <a:r>
              <a:rPr lang="tr-TR" sz="2600" dirty="0"/>
              <a:t>Tek grup ilaç yerine farklı grup ilaçların birlikte kullanımı, spirometri ve semptomlarda daha büyük değişiklik sağlar.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83" y="6431714"/>
            <a:ext cx="693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http://www.toraks.org.tr/uploadFiles/book/file/2672011105754-koah2010_tum-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rehhber.pdf 22.11.2013 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Koah-ilaclar-s3-VSDN_02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KOAH’ta bronkodilatatör olarak kullanılan ilaçlar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Antikolinerjikler</a:t>
            </a:r>
          </a:p>
          <a:p>
            <a:pPr lvl="1"/>
            <a:r>
              <a:rPr lang="tr-TR" dirty="0"/>
              <a:t>Kısa etkili (İpratropium bromür)</a:t>
            </a:r>
          </a:p>
          <a:p>
            <a:pPr lvl="1"/>
            <a:r>
              <a:rPr lang="tr-TR" dirty="0"/>
              <a:t>Uzun etkili </a:t>
            </a:r>
            <a:r>
              <a:rPr lang="tr-TR" dirty="0" smtClean="0"/>
              <a:t>(</a:t>
            </a:r>
            <a:r>
              <a:rPr lang="tr-TR" dirty="0" err="1" smtClean="0"/>
              <a:t>Muskarinik</a:t>
            </a:r>
            <a:r>
              <a:rPr lang="tr-TR" dirty="0" smtClean="0"/>
              <a:t> antagonistler) </a:t>
            </a:r>
            <a:r>
              <a:rPr lang="tr-TR" dirty="0"/>
              <a:t>(</a:t>
            </a:r>
            <a:r>
              <a:rPr lang="tr-TR" dirty="0" smtClean="0"/>
              <a:t>LAMA)</a:t>
            </a:r>
            <a:endParaRPr lang="tr-TR" dirty="0"/>
          </a:p>
          <a:p>
            <a:endParaRPr lang="tr-TR" dirty="0"/>
          </a:p>
          <a:p>
            <a:r>
              <a:rPr lang="tr-TR" dirty="0"/>
              <a:t>Beta2 agonistler</a:t>
            </a:r>
          </a:p>
          <a:p>
            <a:pPr lvl="1"/>
            <a:r>
              <a:rPr lang="tr-TR" dirty="0"/>
              <a:t>Kısa etkili </a:t>
            </a:r>
            <a:r>
              <a:rPr lang="el-GR" dirty="0"/>
              <a:t>β2 </a:t>
            </a:r>
            <a:r>
              <a:rPr lang="tr-TR" dirty="0"/>
              <a:t>agonistler (SABA)</a:t>
            </a:r>
          </a:p>
          <a:p>
            <a:pPr lvl="1"/>
            <a:r>
              <a:rPr lang="tr-TR" dirty="0"/>
              <a:t>Uzun etkili </a:t>
            </a:r>
            <a:r>
              <a:rPr lang="el-GR" dirty="0"/>
              <a:t>β2 </a:t>
            </a:r>
            <a:r>
              <a:rPr lang="tr-TR" dirty="0"/>
              <a:t>agonistler (LABA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r>
              <a:rPr lang="tr-TR" dirty="0" err="1" smtClean="0"/>
              <a:t>Teofilin</a:t>
            </a:r>
            <a:endParaRPr lang="tr-TR" dirty="0"/>
          </a:p>
          <a:p>
            <a:endParaRPr lang="tr-TR" dirty="0"/>
          </a:p>
          <a:p>
            <a:r>
              <a:rPr lang="tr-TR" dirty="0"/>
              <a:t>SABA/Antikolinerjik (salbutamol/ipratropium)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83" y="6431714"/>
            <a:ext cx="693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http://www.toraks.org.tr/uploadFiles/book/file/2672011105754-koah2010_tum-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rehhber.pdf 22.11.2013 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6447" y="1894930"/>
            <a:ext cx="6838713" cy="1267968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Koah-ilaclar-s4-VSDN_03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Antikolinerjikler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Solunum – KOAH – İlaçlar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Antikolinerjikler, muskarinik reseptörleri bloke ederek bronkodilatasyon yaparlar</a:t>
            </a:r>
            <a:r>
              <a:rPr lang="tr-TR" dirty="0" smtClean="0"/>
              <a:t>.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Antikolinerjikler etki sürelerine göre ikiye ayrılır:</a:t>
            </a:r>
          </a:p>
          <a:p>
            <a:pPr lvl="1">
              <a:lnSpc>
                <a:spcPct val="150000"/>
              </a:lnSpc>
            </a:pPr>
            <a:r>
              <a:rPr lang="tr-TR" b="1" dirty="0">
                <a:solidFill>
                  <a:srgbClr val="F47264"/>
                </a:solidFill>
              </a:rPr>
              <a:t>Kısa etkili antikolinerjikler: </a:t>
            </a:r>
            <a:r>
              <a:rPr lang="tr-TR" dirty="0"/>
              <a:t>İpratropium bromür</a:t>
            </a:r>
          </a:p>
          <a:p>
            <a:pPr lvl="1">
              <a:lnSpc>
                <a:spcPct val="150000"/>
              </a:lnSpc>
            </a:pPr>
            <a:r>
              <a:rPr lang="tr-TR" b="1" dirty="0">
                <a:solidFill>
                  <a:srgbClr val="F47264"/>
                </a:solidFill>
              </a:rPr>
              <a:t>Uzun etkili antikolinerjikler</a:t>
            </a:r>
            <a:r>
              <a:rPr lang="tr-TR" b="1" dirty="0"/>
              <a:t>:</a:t>
            </a:r>
            <a:r>
              <a:rPr lang="tr-TR" dirty="0"/>
              <a:t> </a:t>
            </a:r>
            <a:r>
              <a:rPr lang="tr-TR" dirty="0" err="1" smtClean="0"/>
              <a:t>Tiotropium</a:t>
            </a:r>
            <a:r>
              <a:rPr lang="tr-TR" dirty="0" smtClean="0"/>
              <a:t>, </a:t>
            </a:r>
            <a:r>
              <a:rPr lang="tr-TR" dirty="0" err="1" smtClean="0"/>
              <a:t>Glikopironyum</a:t>
            </a:r>
            <a:r>
              <a:rPr lang="tr-TR" dirty="0" smtClean="0"/>
              <a:t>, </a:t>
            </a:r>
            <a:r>
              <a:rPr lang="tr-TR" dirty="0" err="1" smtClean="0"/>
              <a:t>Umeclidinium</a:t>
            </a:r>
            <a:endParaRPr lang="tr-TR" dirty="0"/>
          </a:p>
        </p:txBody>
      </p:sp>
      <p:pic>
        <p:nvPicPr>
          <p:cNvPr id="6" name="Koah-ilaclar-s5-VSDN_04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75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tr-TR" dirty="0" err="1" smtClean="0"/>
              <a:t>S</a:t>
            </a:r>
            <a:r>
              <a:rPr lang="en-US" dirty="0" err="1" smtClean="0"/>
              <a:t>üreli</a:t>
            </a:r>
            <a:r>
              <a:rPr lang="en-US" dirty="0" smtClean="0"/>
              <a:t> </a:t>
            </a:r>
            <a:r>
              <a:rPr lang="tr-TR" dirty="0" err="1" smtClean="0"/>
              <a:t>A</a:t>
            </a:r>
            <a:r>
              <a:rPr lang="en-US" dirty="0" err="1" smtClean="0"/>
              <a:t>ntikolinerjikler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Bronkodilatatörler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F47264"/>
                </a:solidFill>
              </a:rPr>
              <a:t>İpratropium bromü</a:t>
            </a:r>
            <a:r>
              <a:rPr lang="tr-TR" b="1" dirty="0" smtClean="0">
                <a:solidFill>
                  <a:srgbClr val="F47264"/>
                </a:solidFill>
              </a:rPr>
              <a:t>r</a:t>
            </a:r>
            <a:endParaRPr lang="tr-TR" b="1" dirty="0">
              <a:solidFill>
                <a:srgbClr val="F47264"/>
              </a:solidFill>
            </a:endParaRPr>
          </a:p>
          <a:p>
            <a:pPr lvl="1"/>
            <a:r>
              <a:rPr lang="tr-TR" sz="2600" dirty="0"/>
              <a:t>Etkisi 30-60 dakikada başlar, 1-2 saat içinde maksimum düzeye ulaşır ve 6-8 saatte sonlanır. </a:t>
            </a:r>
          </a:p>
          <a:p>
            <a:pPr lvl="1"/>
            <a:r>
              <a:rPr lang="tr-TR" sz="2600" dirty="0" smtClean="0"/>
              <a:t>KOAH’da </a:t>
            </a:r>
            <a:r>
              <a:rPr lang="tr-TR" sz="2600" dirty="0"/>
              <a:t>hem spirometrik değerleri, hem de yaşam kalitesini anlamlı olarak artırdıkları bildirilmiştir. </a:t>
            </a:r>
          </a:p>
          <a:p>
            <a:pPr lvl="1"/>
            <a:r>
              <a:rPr lang="tr-TR" sz="2600" dirty="0"/>
              <a:t>Kısa etkili </a:t>
            </a:r>
            <a:r>
              <a:rPr lang="el-GR" sz="2600" dirty="0"/>
              <a:t>β2 </a:t>
            </a:r>
            <a:r>
              <a:rPr lang="tr-TR" sz="2600" dirty="0"/>
              <a:t>agonistlerle birlikte kullanıldığında daha etkilidir. </a:t>
            </a:r>
          </a:p>
          <a:p>
            <a:pPr lvl="1"/>
            <a:r>
              <a:rPr lang="tr-TR" sz="2600" dirty="0"/>
              <a:t>Şu anda ülkemizde ipratropium bromürün ÖDİ preparatı bulunmamakta olup salbutamol ile kombine ÖDİ ve nebulizasyon solüsyonları bulunmaktadır.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883" y="6431714"/>
            <a:ext cx="693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http://www.toraks.org.tr/uploadFiles/book/file/2672011105754-koah2010_tum-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rehhber.pdf 22.11.2013 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Koah medikal- s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Uzun </a:t>
            </a:r>
            <a:r>
              <a:rPr lang="tr-TR" dirty="0" smtClean="0"/>
              <a:t>E</a:t>
            </a:r>
            <a:r>
              <a:rPr lang="fi-FI" dirty="0" smtClean="0"/>
              <a:t>tkili </a:t>
            </a:r>
            <a:r>
              <a:rPr lang="tr-TR" dirty="0" smtClean="0"/>
              <a:t>A</a:t>
            </a:r>
            <a:r>
              <a:rPr lang="fi-FI" dirty="0" smtClean="0"/>
              <a:t>ntikolinerjikler </a:t>
            </a:r>
            <a:r>
              <a:rPr lang="fi-FI" dirty="0"/>
              <a:t>(LAMA)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Bronkodilatatörler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 err="1" smtClean="0">
                <a:solidFill>
                  <a:srgbClr val="F47264"/>
                </a:solidFill>
              </a:rPr>
              <a:t>Tiotropium</a:t>
            </a:r>
            <a:r>
              <a:rPr lang="tr-TR" b="1" dirty="0" smtClean="0">
                <a:solidFill>
                  <a:srgbClr val="F47264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tr-TR" b="1" dirty="0" err="1" smtClean="0">
                <a:solidFill>
                  <a:srgbClr val="F47264"/>
                </a:solidFill>
              </a:rPr>
              <a:t>Glikopironyum</a:t>
            </a:r>
            <a:endParaRPr lang="tr-TR" b="1" dirty="0" smtClean="0">
              <a:solidFill>
                <a:srgbClr val="F47264"/>
              </a:solidFill>
            </a:endParaRPr>
          </a:p>
          <a:p>
            <a:pPr>
              <a:lnSpc>
                <a:spcPct val="150000"/>
              </a:lnSpc>
            </a:pPr>
            <a:r>
              <a:rPr lang="tr-TR" b="1" dirty="0" err="1" smtClean="0">
                <a:solidFill>
                  <a:srgbClr val="F47264"/>
                </a:solidFill>
              </a:rPr>
              <a:t>Umeclidinyum</a:t>
            </a:r>
            <a:r>
              <a:rPr lang="tr-TR" b="1" smtClean="0">
                <a:solidFill>
                  <a:srgbClr val="F47264"/>
                </a:solidFill>
              </a:rPr>
              <a:t>*</a:t>
            </a:r>
            <a:endParaRPr lang="tr-TR" b="1" dirty="0">
              <a:solidFill>
                <a:srgbClr val="F47264"/>
              </a:solidFill>
            </a:endParaRPr>
          </a:p>
          <a:p>
            <a:pPr lvl="1"/>
            <a:r>
              <a:rPr lang="tr-TR" dirty="0" smtClean="0"/>
              <a:t>24 saat </a:t>
            </a:r>
            <a:r>
              <a:rPr lang="tr-TR" dirty="0"/>
              <a:t>süreli bronkodilatasyon sağlar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Etki başlangıçları 5-30 </a:t>
            </a:r>
            <a:r>
              <a:rPr lang="tr-TR" dirty="0" err="1" smtClean="0"/>
              <a:t>dk</a:t>
            </a:r>
            <a:r>
              <a:rPr lang="tr-TR" dirty="0" smtClean="0"/>
              <a:t> arasındadır</a:t>
            </a:r>
          </a:p>
          <a:p>
            <a:pPr lvl="1"/>
            <a:r>
              <a:rPr lang="tr-TR" dirty="0" err="1" smtClean="0"/>
              <a:t>Tiotropium</a:t>
            </a:r>
            <a:r>
              <a:rPr lang="tr-TR" dirty="0" smtClean="0"/>
              <a:t> ve </a:t>
            </a:r>
            <a:r>
              <a:rPr lang="tr-TR" dirty="0" err="1" smtClean="0"/>
              <a:t>Glikopironyum</a:t>
            </a:r>
            <a:r>
              <a:rPr lang="tr-TR" dirty="0" smtClean="0"/>
              <a:t> Türkiye’de tek başına ruhsatlıdır</a:t>
            </a:r>
            <a:endParaRPr lang="tr-TR" dirty="0"/>
          </a:p>
        </p:txBody>
      </p:sp>
      <p:pic>
        <p:nvPicPr>
          <p:cNvPr id="6" name="Koah-ilaclar-s7-VSDN_06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75" y="3175"/>
            <a:ext cx="812800" cy="81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990" y="5869543"/>
            <a:ext cx="5408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*</a:t>
            </a:r>
            <a:r>
              <a:rPr lang="tr-TR" dirty="0" err="1" smtClean="0"/>
              <a:t>Umeclidinyum</a:t>
            </a:r>
            <a:r>
              <a:rPr lang="tr-TR" dirty="0" smtClean="0"/>
              <a:t> </a:t>
            </a:r>
            <a:r>
              <a:rPr lang="tr-TR" dirty="0"/>
              <a:t>tek başına kullanım için ruhsatlı değildir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660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Solunum - KOAH Tanı Tanım ve Kılavuzlar"/>
  <p:tag name="ISPRING_PLAYERS_CUSTOMIZATION" val="UEsDBBQAAgAIALqAZkccZ6hiIAQAADYOAAAdAAAAdW5pdmVyc2FsL2NvbW1vbl9tZXNzYWdlcy5sbmelV8Fu2zgQvRfoPxACCuweNm0XaFEsEge0xNhEZMmV6DjdxUJgI8YhTFGFJLt1fqB/sTnmWl96yk3uf+1QsrNxuoAl5+BAFPLejGbePJKHx18SheYiy2Wqj6zXB68sJPRFGks9ObJG7OS3dxbKC65jrlItjiydWui48/zZoeJ6MuMTAc/PnyF0mIg8h2XeMav/1kjGR9awG9n+YIi9D5Hr9/yoS3tWx06TT1wvkJtO0l9+f/vuy+s3b389fLnGNaEJB9h1t4lQxfTmVQMijwW+GwEbcSOPnDOrs/rmkmD1rR3UHzGXesSgy68GftoOPwzImdXpNQo8CgLisSh0qUMiGkaez6qKuIQRx+qQ1Y0sZCJRwROeKPgzRbK8lRoV5V1iHkUm4X/QpPyelXca3iqRCCVzqeX1wa7wjj/A1IsCErKA2oz6ntVxIVyh5E5ogMfU60XM990wIp6zeQNJ6xg5Gf8MgmvJEuCQBECQ8Vxke2CjSj0VHGGl2jH0aa/vwo+ZFPpycqXgV7TNY0ighkOhd6Gg6yQAwYTh2A+g0z/+kZeZgKZBL2XWqHvUs32Qj81+okFXvOBqtdzFMCBhiHsk6vrnoDz4ar5YLbM2KP/U6jCjzTagDySELs1FsQvk4TPaw0aXZjY2MjWDEfJYXAgU8yuOyu8aHs0ExOXd6gbGoLy7Rrnii0LxjCMYkR834qNUMms2FtthQ/J+BN2i2H0wjznUyVQYpSbE9NH8NQsDPmETx0jn/Yj+GZ1g6hInAi05/jhilX+9WBuD55DzFyjni0sOkcG6p1UKms8hhXtviLlGUolMiQUkcb1XFlsG9JRkoDjm5Wq5VwpG0XvFn4jytjLAht8e1oPYpSD/rkybIwhYp1FEwqVqjqLeCQQaZiIXGrwFUX3ZIqbnrwm8FO3LcQY13ErhTMaiBX5MuiFlsDuOxcdcFmIXsmpp3bmtbnZndQuNaPkiWy1VLeB6mp+kpwf72ZbvMMpcSPy0YirM9Hp8Lic8X6S6AedoQDZ1qM1h63vW1iDQlKt4tVzd1MmihchioVEs5jxBokgE7OC5qXtSb9LHT4lcf5Cz5t5JFRIc2P3Ixp5NXHO++QTbREMQaM9k4rIwcnHXwMNUz8pb1J2pmTbus3u/WVPVxySHnGCgW5cPZ/zg4KAhwf8mAkb8Rys8zJLxGnLP85eXmh3j710sDHe3gbBwcdAEtj5bboCNT5iMggT2OadVEllXHDOG7f4AVAT77ylfaD6Fz23DMMDBKXhAddSxOuVXOK4kbfBV1Yx9FS0DPzyTmzPvtA34sf2GMz27mO1kgI9kdBhhx6kuJ3AtUfJiiooU8ThGHF2sbykKbilNyew+9sCNHvGJWBYtCSsb3/gAzGa93ugxRfOfXf1+lVc3vMOXDy58/wJQSwMEFAACAAgAuoBmRzpGLXMdBAAAAQ4AAC4AAAB1bml2ZXJzYWwvY3VzdG9tX3ByZXNldHMvMC9jb21tb25fbWVzc2FnZXMubG5npVfBbts4EL3nKwgBBXYPm7YLtCiKxAEtMTYRWXIlOkm7uxDYiHEIU1Qhyd46P9C/2BxzbS495Sb3vzqU7DROF5CUHByYRt6b4cybR3Lv4HOi0EJkuUz1vvVy94WFhD5LY6mn+9aEHf7xxkJ5wXXMVarFvqVTCx30dvYU19M5n4rezg5Ce4nIc1jkPVj8XCIZ71vjfmT7ozH23keuP/CjPh1YPTtNPnG9RG46Tf/Ofvvz9ZvPL1+9/n3v+RrZgiccYdfdZkIV0asXzTweC3w3AjLiRh45ZVZv9dUlweprJ6Q/YS71iAGXXwz6qBN8HJBjqzdoE3YSBMRjUehSh0Q0jDyfVdVwCSOO1SOrK1nIRKKCJzxR8GeGZHktNSrK28R8FZmE/0HT8ltW3mr4VYlEKJlLLS93G6I7/ghTLwpIyAJqM+p7Vs+FaIWSTcgAn1BvEDHfd8OIeM7mF0hZx8jJ+L+gs24kAQ5JAPiM5yLrDo0q1VRohJXqRDCkg6ELH2YSGMrphYJP0TGLMYHyjYVuAEG7SQBCCcMTP4AWf/9PnmcCugVNlFmbtlHP9kE2NvuFBV3wgqvVTQPBiIQhHpCo75+C4GDHfLm6yTqA/COrx4wiO2DekxDasxBFA8bDx3SAjRjNPGy0aYYh5LE4EyjmFxyV3zR8NaqPy9vVFUi/vL1EueLLQvGMIxiL71fio1QyazUK21FD8m4CfaLYvTeCOdTIFBelJsLswci1igLGYBPHSObdhH6IDjF1iROBhhz/JGKVXT1bW4HnkNNnKOfLcw6BwaVnVQaaLyCDOzeIuUZSiUyJJeRw+ZgkthznKblAacyPq5vHZGCU/KjwU1FeV4bXbudhPX59CrLvy7Q1gIBTGjEkXKrWIOodQphxJnKhwU0Q1eftI3r+Gu+l6JEUx1C+rQSOZSzaw09IP6QMTsET8TGXhWgAVr2sW7bVxv687p3RKl9mqxtV67Ye4afo6N7BtWU1jDIX0j6qiAozsh5fyCnPl6luppyMyKYItSFs7WZtBwLNuIpXN6urOlW0FFksNIrFgidIFImAgzo3NU/qs/jgCYHr7Thr6iamkODAHkY29mzimivMJzgT2mFAcyYPl4WRi/sGHaZ6Xl6j/lzNtfGbxrNlzVRfhBxyiIFtXTqc8d3d3Xb4/00DfPdtFzgMkDEXckfzl5ea4+GfBhKG+9s4WLg4aIFaXxw3uLbXR0ah9Y+4hlXKWNcaM4bt4QjEA+fsEV9qPoOtdiAY4eAIpr66zFi98gvcSJIO8Kpgxq2KbmHv37XNbXbWAfvQasO5np/Nmwhgg4yOI+w41YMDnhpKns1QkSIex4ijs/XLQ8HLoyWXPcQemM8DOhHLohtf5dibuYdprNcbFaZo8YuB3y3gibaz9/zn6+0HUEsDBBQAAgAIALqAZkcDykQf6wMAADEPAAAnAAAAdW5pdmVyc2FsL2ZsYXNoX3B1Ymxpc2hpbmdfc2V0dGluZ3MueG1s1VfBcuJGEL3zFVNK7XGRvbGzXkrg8hqIqcXYMUrVplIp16BpowmjkUozwgun/Ilv8XW57Mk3aX9kvyQ9EgZj8EbOximHA0it7jfdb7qfGGf/QyDIGGLFQ1m3tqtbFgHphYzLYd362W2/3LOI0lQyKkIJdUuGFtlvVJwoGQiu/D5oja6KIIxUtUjXLV/rqGbbl5eXVa6i2DwNRaIRX1W9MLCjGBRIDbEdCTrBHz2JQFmNSoUQpzAdhywRQDjDFCQ32VHRFlT5ll24Dag3GsZhItlhKMKYxMNB3fqunX9ufQqoJg9AmuJUA43GrGuUMW7yoaLPp0B84EMfE9/e2rHIJWfar1uvdgwMutvrMDl4UQQ1MIchViP1HD8ATRnVtLgtFtTwQatbQ2FiE0kD7rn4hBgC6lbTPe93O83Wee/EbfXPj9zjbpHDI4Lc1nv3EUFux+22HuNfFv7ol9PWWbfTe3funpx03c7pMgoZXSHEsVcZc5DZMIk9WBDmaD8JBpJygd12j0YFGvtV0HgIbtjmuIsXVCiwyO8RDH9KqOB6YnYW23oEEB2oCDx9Zratbuk4AWsJVwBiYriXi57YfbNoidd7K6XbxerLsjZm6VCtqedj86AtT82x75pu3S5CuVKauSeDULBFQRAMgPVoAHdmoj/iso2e2xa5wE0QWOpBzKmwCNdYurcIVslAaa7zKWzf9SSIhdMO5Li/RoXn01itML5g3TS+1/i1F2qk/reCi8L2kG/2Mb2GmI/K+LayK5zPAMiICpbNsqtsJrPZlOAcMpCEwZgGBHQAI8IVCgkJuOKST/fLgL9NiKKTC+w4SegkzmYiyK/TT9IDonApOs5mRNOABgK/RDZTxfrVMvAviknp9Jqt9y+KlUw4oyO+BB9Ceh0A6icm/e+hPmnKC3DDFRcQC5hAANOc+OojdpUvoXD70msuiU5vAnOJ/YE+ZJh+itMbiVYBOUull+hTBriJjPp0vp8Gi6U32RUCpjdTolDNTc9Sgot9voIBFzz+BzUgL7HhmYQGbHQv5/KAW9uvvt/Z/eH13pta1f7yx58vvxo019pTQQ1rhdgePijm5aLuSfrfBH1F2Ndi22EcoNYBW1t088tqLqrrsuPYRg43q2Mu4s9RHPuhTNJr7I5aqc7NvcnbRCTSDFk2KxP1Y+ss+1hOfbtlXVtj0GX8jugEZ6CMp2vmvYxjcy7spXT8XS5y2sxgj475kKpJKP8XI/dQ93/7tP4nE/dN/0eKcX2aiTuIabX6dKr77OXsKbl9TowVd4vjw8p5wbE3nszMkwBfyvjfqC84g8VxrrG7s4UnkI2PKhVEWz3mNip/AVBLAwQUAAIACAC6gGZHKnSdY60CAABXCgAAIQAAAHVuaXZlcnNhbC9mbGFzaF9za2luX3NldHRpbmdzLnhtbJVW227bMAx931cE2XvddZdsgBqgTTOgQLcVa9F32WZsIbIUSHS6/P10cy0nduyaCBAdnmNSFKmE6C0Tyw+zGckkl+oJEJkotEUabMby63laI0pxkUmBIPBCSFVRPl9+/OkekjjmmEruQU3VbGgGbZiFe6ZIQoyvC2tDgkxWOyoOD7KQFynNtoWStchHUysPO1Ccia1hXv5YrNaDATjTeI9QdXJaf7c2TbJToDXYlL6trY2qOE2BN5Eu3TNR04Y6v/sj2Z5phk5288nakGxHC3hPkc3BmLd3BQtr5wUI/9BQP19ZG6RyegD1rmzkrt4dCa6sDQqULGxBu5rzh/im4ZLmZvyM4O7S2qjAbsgGGj2FUJ4vd9YiUvgazz2x46okf7R1PboQ7KGnHJaoaiBJs/I+XcrXPzWa+YDlhnJtCDHUkh5N0o+01s1ruljL+wuvTOQRKQAt40XyuoKVzzcidvGWv1rduqsizu8NixJUsA9glGELtszfpqwnzAhsmU+c5fBH8MNpBscuL2rO+JaG0zxffuMFQc2yKVizarw20oOdXB2lGoCGU8kcltqm88wqsMdGEof5lJKTnIige1ZQZFL8srz04DajSXLkCK3W31gEGXLo6zeXo7ml43K59Xg7+h+Fdm9+PUNzh9sBAm1+kUDdi42cz4Lyeu7CzJN+UUXVFtSzlFxPlVBEmpWVCTVZIv28RHS7uyG2kAiDryZJVASS9FeZhIB95Rd1lYJam1NjoJsz6IKeWLKi5OaDLwxeIT9SDHi9FEvzPkHZW19GQGgCoCorm671C++pao6Mwx6a4Y8At+WhvRFtunSo4W7wATYYt1xAJvVkuCva9op5XUeP4MXk1a/wnm7fB1638ZGm2m2tM/pjN3Nzodl+ikkeCO3UebXxnxbRgPYP5X9QSwMEFAACAAgAuoBmRzczH6a9AwAAQg4AACYAAAB1bml2ZXJzYWwvaHRtbF9wdWJsaXNoaW5nX3NldHRpbmdzLnhtbNVXwXLiRhC98xVTSu1xkb3xZr2UwOU1EFPLYscoVZtKpVyD1IgJoxnVzAgvnPInvsXX5bIn36T8SL4kPQhDMLYjJ95NwgFQq/tN9+vuh/AOPsScTEBpJkXd2a3uOAREIEMmorrzvd9+vu8QbagIKZcC6o6QDjloVLwkHXCmR30wBl01QRiha4mpOyNjkprrXlxcVJlOlL0reWoQX1cDGbuJAg3CgHITTqf4YaYJaKdRqRDiFaZ3Mkw5EBZiCoLZ7Cg/NjF33MJrQINxpGQqwiPJpSIqGtSdr9qL141PgdRkMQhbm26g0ZpNjYYhs+lQ3mczICNg0Qjz3t3Zc8gFC82o7rzYszDo7m7DLMCLGqiFOZJYjDBL/BgMDamhxWVxoIEPRt8YClM4FTRmgY93iK2/7jT9836302yd9078Vv/82H/XLXJ4RJDfeu8/Isjv+N3WY/zLwh//cNo663Z6b8/9k5Ou3zldRyGjG4R47iZjHjIrUxXAijDPjNJ4ICjjOGy3aNRgcFw5VRH4ss2wi0PKNTjk5wSi71LKmZnazuJUjwGSQ51AYM5s2+qOUSk4a7gCEBPDXq5m4uXr1Ui82t8o3S1OX5d1Z5YeNYYGIxwetC1S89w/m27chlJslGavyUDycFXQEFnmWMuhYpQ7hBmsLVjdNZYB02Yc+bexu9WhMFvFBSOq9AaHKx7tKAeNH3vSIJk/FdUVtvt884/ZFSg2LuPbyi9x42IgY8rDfJ5f5nORz2cENysEQUKY0JiAiWFMmEZlIDHTTLDZQRnwNynRdDrEGRKETlU+5/Hie/ZJBEA0HkUn+RwpimnM8Y3nc12cXy0D/6yY/U6v2Xr/rDjJhod0zNbgEWRXMaAgYtJPh/pZU16BW65wcBSHKcQwWxBffURX2RoK25ddMUFMdh3brzgf6EOi7JPKrgVaOSxYKn1En4aATQzpiC77abHC7Dq/RMDsekY06rOdWUrwsN8uYcA4U3+jBuRFWZ6JtGDjWzmXB9zZffH13stvXu2/rlXd33/59fmDQUv1POXUslbI59G98lwu6pZI/0XQA1K9FduWKkb1gnDr0Lt/fpYyuS07nmtF6m69W8jyl5G7vhRpdoX9rpWaxYU3eZPyVNi1yedlor5tneUfy+lpt6xrawKmjN8xneJUl/H07QaXcWwupbqUMr9dyJaxW9WjExZRPZXif7FE983zP9+/L7JDDz8zFBv2RDt0qGi1+vmU8d+XnCdl67/EQXG1egzfeO723Dv/4VTQvvm/r1H5A1BLAwQUAAIACAC6gGZHfzIqA4cBAAANBgAAHwAAAHVuaXZlcnNhbC9odG1sX3NraW5fc2V0dGluZ3MuanONlE1PwzAMhu/7FVW4ommMjwE3xIaEtAMS3BCHtPO6amlSJWlZmfbfqVO2JWnKFl+at09fx67i7SBqFklI9BhtzbPZv7l7owFqWpZw6eqsR89RJ4plC/jIcmAZB+Ih1f7Tg7w7EiFjwo1pXL+jrbL8iMA3S8qUjRcBCxnQVECrAtp3QNuEEv8cxIFVVluS1ee41FrwYSK4Bq6HXMicGoZcvJhlV+jBogJ5Al3SBBzTiVl95NHxdoJhc4nIC8rruUjFMKbJOpWi5Iu+/Ku6ANn88XULjB4mzzPHjmVKv2rI/cSze4x+spCgFPzlvZthBGFGY2CW78isf1DHuFuQR1eZyvSefrrCsOmCpnBGl5qGNl4dboLR5TRsdEtcjzEcgtEa5DkpRVEWXW6M4XBSpNiRDtrt+QFlgi4ynrbcdIQR5PCwaNvXvWOhN1MM4lwh4V2hVej65X2jwwdDF187U2mfV3l55yE7FhKDifvHlS9W4VGi/VGC+8/GuNRm1EZfp87lTt/dYPcLUEsDBBQAAgAIALqAZkc44OUF3wAAAJIBAAAaAAAAdW5pdmVyc2FsL2kxOG5fcHJlc2V0cy54bWydkLFuwyAQhneeAt1eSLbIAmer1K1DOluuQ11UOCwO132jvkS3vFhBl1Tt2gGJu/u//z8wx48Y5LvL5BNa2KsdSIdTOnucLTyd7u8OIKmMeB5DQmcBE8hjL4zfH/AxO3KFZLVAsvBaytJpvW2b8rTk6kAprKUak5pS1PXEhLqRemEUmO38v+hrD3ohpDTPqw/lAft6rxVLJOXJQmMGh8rjSwLdBEb/qFs1rVRS/EviGOtzT5ev/Hb5dMDDOvYdp7I1k8Ntod11pSE6onF2pALOHNlCWcYL3DKF0b/+shffUEsDBBQAAgAIALqAZkdc2pWnbAAAAG8AAAAcAAAAdW5pdmVyc2FsL2xvY2FsX3NldHRpbmdzLnhtbA3MPQ6DMAxA4Z1TWN7pD1MHAlsZqrJAD2ARU0Vy7IpEFdyebG/49Np+jwJ/3lIwdXi/3BBYF/NBvw4/87N+IKRM6klM2aEaQt9VrdhCMnHOBSb4CR28zRxLZB4pFjlML2ighneZrYE9XrvqBFBLAwQUAAIACACDgI9F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C6gGZHKEv94zwJAACaPAAAKQAAAHVuaXZlcnNhbC9za2luX2N1c3RvbWl6YXRpb25fc2V0dGluZ3MueG1s7VtLb9tIEr7vr2jIGGD3Yj0tyQuFC75kE6Ypj8jYmV0shLbYtgnxYZAtJwp0n3+xOeY6ucwpN3n+11bzIZEULZPOYudCEw7M7vqqqqvr0c1CRsHCcsVlQD3H+oyp5bk6odRy7wPuLwiN5p7t+Vc+CQgNB7JDyMUOedc40y8aKKDYNbFvvmvcYTsgjYg6oUcWTNwuKfXc47nnUuLSY9fzHWw30BO2l8BlHP40mq8DvSfiV4Dd4TnJCxuEP6+iMpJOBuwpxMw95xG7K9W7945v8Xxx73tL1yyj48Pqkfi25S62xKcDUS6WYlsBVShxCnSTh+wpgXqEjQvITrW+zJ7DQBvfEjsrr1UGkZd1wAw55JMVWDSF5NvsKUQ+4ntS0eawVSCjCDNgzwEMJZ/olrrbYU8xtY1XxK+qlve4fCzEdNhTjPG9e2blItiBrd3CbA+bEOxbjNRiz2EMWxwTV2Z3MgbrSexJ6EbNVCYJk00zn20iRjeWa3ofFffOi4FJqhHZbMC1UGRUNBzwQ2kIbz2h10GDntyRh0iST0SYO+1Kp10R5qROWxw1cywivj6ZQ3op5jpqZmb3AYobEJ8qrkk+cd0sdXoqu4IzH8wPdAHX77FnnUhdh6bqoV4bco687vDdbrePxBOpLbXWg8HpgG8judU7aXXXwpD5IWqfnLRP++v2oHPShbfxaR+49OTTPuoNer2OtO7IHUAjnhekjrgedE/bbR6kycNTcT0eC4NWC7Xb7W5PWp/0u2OhhYC6Czz47pAZsCt1hW5/zQt8e9hFY3EsjHtrWZL74gkaduR+q7XuCUK31doZd7e6tLl2o6WXk5jzFYaFW1A4u/O2rHON5kvfB2KDOODllKBbHBAtKXIojkGgYvUyIdoWxszoNhhYjeQAPWqGf2ViJF1rS5ZL7ijykFj/Msgwc1fApQsmdxSVyrKwWFZUKw+BXiiZZdTc1UzuqBWWy0PUBVWTO4rqZXlYUsq4oyirlkKm6iYoGv5UwO1Evm6RF8ondxSl5kPQfP0sI26vgAIoLJ2vg8KCwB1FtfMg+V4JLaVZvoYCKKyeB0EFRbTMRu9VUe4oqp+lQNsyWmaXYrNFFTRHGL/mc8nIASmwuenkEg+FLK+EmTi5vOK1X2bq5GwyE5SzBidGUYlYWP610x9+ap/0/zZqxriSnPRLXlWzvFDI7KRVjpdmTCfqDBjK6kyTPxgN7vk3VZ4+/1YZPXlvqIomMwabXxmHi8osrqbydYM7Kyv+/XQqa8ZMVxVJnin6TJsYoXVU2ZClBic/f7Go5ViIYgc7NvyzQNbmq+UiuvnusD+JbwENut/87m++uzBqE4dAgFuu9fm4hAbS5JJXtNlU1o2pIhrKRGtwKkiktlUGPeVvFO1sZkwmqj6TNSkZAdVdE0k+/ghOVp3RlNflKfDwoaD6b4PPQq8KOSDetiszOVfOzlX4NZgi59b9gw2/9A3aXMlg0ivilgCCK8hTcCRdv5lMYfv/+I91BwcM6zNssOWX3VJFEyfgVqKxxwk9YIrt528lmFzKus6fyTNh8gGcEiyAV8/f/IrAyUWDM5jnVsT9IuuwdU+ElsBp/LVyxjPHZfGT+DELHh2bcKZDJn7AaPO7C3+yKDE335+/QKhsvn9GASRVamMfIwijP76QW8u2/NKhk5Wsyz+/h/1TeDUVtgHYjBkceUzKIhempSVBUhFlibnUz++Vf87GvKLK0gx8TJrczIww5f0UpxBNkj/8hAK8usMgHA7Wi1ALFz+BFtssYmIXWTYci8gK9Pj8VkUy2epH9AETscHnb2/Vgnn6m1S4J5uvYcIsbwE9ClNBgbAQLK8SSIZsyxzEwZZdCahoYxAX3nbhmO4jdgepxECbxDw0D/0Am2swaUaRa8sk1VjcyIKuGFBlb8gtO3mWAIf7HG1nZouFZbSvzJ/xyn/+Zke+HYX7j/pZqihm0pOhGCqofxEyoyy8Nfxk3eNg5bnl2L6/lBODRAkks6o4fRC0wLb5/O35S6QyghOuSVxkkifsIEIdAoeBgO2BE9X7f/yg8GhZUsy+DDdd5qfi+UzkNVFW2bHpEepLeRz4JNNHNfSZyguMg+65y81XJCztpcvyVKlaFXOLDmCSPOaBY2xK3sfHx8fleRSqA7n771VZQLCxxCRvWf1L81ip+XcJRgYvZLHwovLTksj4EJtgqxxlDQVc441HwdB74j3gDYMXzy/BwaCOX+CVixew9IpMLvnpBWSL8BDV4Da/winIqcgiNCLLeLS6+PRdgJ2yFxXx+dStL93lfFmGCSzYUK5mvCSFFyS4GtnWfIGoh7BpIozibyHIhptSBX7iOa9BAsuxJKZFq/MMq0CSNyCKo/fEWz30VFgUtgO7WyccwLwlzVxiXep79hW7/u9/7wIC9rXi1iYc9ZdQOZK3NEXw4H2cLMFrXcKF3aVRMz2UJ70CHa7wMkhYZsfy1FMCNxozzTceyRNee/bSIWK0nBTr7HgeJYpC+HksLWA7tqe5T57iqZTqu8E8vUY+0T361GCeXrdhGyeuvdrXKT+VhibfLATsp8fL7B3QEBfDoBnTJG9ZGqaByr5dBamFxANZSsczCRcwZQ2LHfNcdtpgY2mFmy9oPHLDss7anJcMc7sKlx2wb7OZiZ37Ng/774hCNiUvO3e4DgjBtKnD96IIiGmKQiD6xpo3RjSK6OqRvGtgSvH8wWHfuhso5vGuwcy5a80U4R6Tkx87OqaQUR/3INTB/oL4hufZ1US6HiVBNVFeFOyHQaPmnp1GzUM7NIrZvryB7tK5Jb4MPmBBlot3KDuYJn9IvitcW+QjMXO4F2bTDOgD8HbhMpFEQmog41gE+/OHJFqil/S8s7QpXAifSJKqUgMp4xxe/yiA6Djs3DxVyR1Nu3c8UjkK4ly388U0dXbiRVh4dynERTPV6g7Ft0G4+oJslRSfXboqKEdJmmbuns7QHs3terNAFNC+ZP1RM11mIUcVtJ5e60ehTt2RqjtSdUeq7kjVHam6I1V3pOqOVN2RqjtSdUeq7kjVHam6I1V3pOqOVN2RqjtSdUfqT+tI7UjrhlTdkPpTGlIvB0CJftT/vK9UAljcA3tTe6l6F2sfUfej6n5U5X7UgS5wmYbU4XKU6UilSP8PLan8GECB34v//fi/UEsDBBQAAgAIALuAZkcXemH9vhEAACVmAAAXAAAAdW5pdmVyc2FsL3VuaXZlcnNhbC5wbmftnX9c0tf+x22tvNs0u9stM1NrdXVZ5lKzaf6oWZkl+APR1NR++VujJCxFZM2lW3XTcmphQqWJ4A82FQgVrDnnlJRKgYCImiIJAgWhCSJf7N4W9Ng/94/v/evDQx8cnrzOeb8/57w/57zP4/F5HH4IBwdbf7zyYwsLC+uQPTsjLSw+AllYWIb/bbGR/NH4es74tgAeGfy1RcvQqgnjhw9Td4B2WFj8XPrJ7KFFxs8fHd8TC7ewWNIz/7+gD9Zw1MIiuSNk546o04mTQmvQqk9WFEd4QbcvirJYvPQbC6vV1z/IsFjwtzvbFzV9s/KbyxSkGuQx+F3Ww32e6+Kx8MsuG9X4p4P3ek+MSli4PolEMjqtFFU5Ojn9M+Tyuj//JnCZwu2Djhm5EfHdwRC4amTQ5MuQy69IW3UNbA+M9uVoX/8n5jXpXtsIyV4aGZdUbrvHtNZDZOZUpG0A08VUTng4eWsTFosFY380NVA3zTFycE2ZOeRvqiWwcIFOTo6OYGy52XfwjKoHI2w2+6VCoRjzMTUR4ovPtQMNHsxQbgVl42aWs6pMK45kUbeCBl204Bqd4BgMhu6mS92w7mYu8ngX6yl2ILM2+Y1bjW3G3wwonD09++JZz8thfFgfTMRw65NgfCi5cLhah51BK+JLYTiaXm/sDTFPFt+wzqyntsgDMJhnw2Kx2OMYxkAikaqOlPQcstvWvJA4s20hoaSkRGyY8WddNUj4kFpC3viFnxRKZdWo+Ujwc51A9FVbBr/K+A2cxCiI/S3K81xctS4lagt3MC2jJVaJ9MFgZCknyRebzK3D+CgvMgo5QvEJrMXTcgVdZ6UjKEHqkFLzRO6iN9eS5z09MTwFgqgJdB8qIz3Dn4GNDxydxj8YmcVSo+kFDLMK9HphMETt3GAXPHgnXY/GnBmxqjWOS+Wou2W4IdVrS7dkjgZDvV8nYTdE/QNdvkKq1ebb7QB5no6zBHuWYe4Or8J1q6cIGju4UMshpOvuyZXpu/fLvt9r1hOJw8bggAweH/jJbKAe0jTOtYSZe0+s6sf/FRlQaxZ9E9fyyx+MPDu+vxgiYMnN6/m8SsFJ3ouxe2lmNiNda9ebVSJcqDe7plseGDMffxz4bxvo+OoDi/+8vlsBWvC2vH435G1x+7kH/3hbLjvstehtuQ6QA3JADsgBOSAH5IAckANyQA7IATkgB+SAHJADckAOyAE5IAfkgByQA3JADsgBOSAH5IAckANyQA7IATkg/9/KXzh15q6eL6z+XZRfdn6txcFdmD8fg4uuW/+2CGAAAxjAAAYwgAEMYAADGMAABjCAAQxgAAMYwAAGMIABDGAAAxjAAAYwgAEMYAADGMAABjCA/we4gd6Zfqm2QPDVNdaY5YuFt5e1Lt16uebDBMLSu9fXhLaWrVj67ZmlCbs+//TEZ+sOLo+4uXrnt2Vn07yLv7nOm9mk90uVyQ3YITbME9Ifyj1xp/TqSSgCoWEejbBlvzFy4dyNd8ajrN49cVh7OO3jt+UVy4L+fPzwTsOKdy7u7r3/57OIX7oW178tfxOx+d1zjIAJwMT/p4kleq2M9JnZmZAr9xWbHwr5L9cgiNmxkrsrbpgfI1k7cN/8ONWIZPODJx82eHiZHduaHmVnflSlF9HK/MTTldD33SA6WIP8T784mKORsvtpcIlzfHx8eUxiXrKooq+ir6rval+8Q4lpFe/OwqFbmM08lngzfkNMS9MWw2VEG0jA6FDqEx2ny+CBmTYgYTcanTP7+qXqroKrOq2+3Th6ydTvlNxphRCF3HEdwZzddxHvO8Rogt9PQS6v4MIqRhOp5JL6TQkdUQF3jA2eQvh1yntsAq9Fu1XL2TFJNQUG/bSNcG5Gggt7UqiTpysZOkUQc8sBKkw0p6QZxsrDKG6ypKomrruMmcnh6F72OVHdMqkkbccQsnSyN6Cy+ZR0hHC2jybQ9gvpr23S8THlAvfSIJNOy6LdGUq8ZvskLKHr9M9+HEYTJBtZxpTd5tqGxiHTpNfBN8UnYvraqj0KVL9+FhZqGUEUtzn45IzdEHgcrxB4Xi/H5ksJEyyexis0T+G5sUIy22ubNAs77loUIifvKbFxwm57USlXeQpS6JSNyvNWnyfH6ugiCjF/3r/lzVVHBvUS+jWxPhfJvh/TwESRVH0nuv2WmHTgT+KbtqlD19az5I6viKPyRgrvO1W+QtwbynHEEB1HdhB8sTWVa8qtSGOpxeFEhNbjOMS6fWzga/31vYrMCt2wgql+YrNa7LrP7scBZVvRLrsyZmaFyPM5J7HN+ySbw9TdSMjbGLRHD72BLVD157wgblH6tw6jxlbwlec5zM3UaXV4EKT0j48RjQdAx953TfAtEd5RHY7oQrG9qyMTudIrpy7fIDhwGL9lsdfgrYSvitzVObcIwTGJ5Tzupp5dMz7b7lWKBNDrHo9Giis9CkY4IXJ92Zk6XuNuseh8oiBPealGsbZbgurIonv7sUUUrnUeAh89FSHvhJnbPi6kI6l+uM710L7HMdlt68XXChJF0tvcwfsjmzIXbmS3Mg7047sfhkEXI/jsC14F7ExucX2K5fcq3eTTiAwZlY+Klrnb78VMO/LkAdEJMN6oAMSWnPieiJqGCqwiyDATWy/EMgGFQhmA06ojEY/nLzWKUU/yVSA8vchMvsU+chMsN+2We5FH7LGD0gfR9NxSeBqxw3A0LUPzl829ibXSzhBon9DoenoCLeeW3xTC421jFaQD1VTw4volTgF++gFqBq14Q9LPXBuiuHFSpfl+xp9KJT3dNyPtymhwk1FJ1H20uCgKM1vOiJvB0AuFjF3KS0LFEbbGcfr+CFJJ3zozXg1zFqGmhWMqMVPsyyROGa167mQzTOaTnlz1+KBqlaJwg6QX9vh2xKb4W9JHOmJ2JVnQ117uYV+mZ2g48WJVsrAD0eg3B0VmBUHaohMo1cRRXnajFSh5tetCH3ar1R9H01x7XJt5h5ZbQ7ASKxsy15m0y/7CQHhkYpUVmXyX4r2zApd9u0HkPD1sszY5nCBKyT1OgPGQR110v+tyavpUt4vrVX3KJ3SkoZBvOCHnk3OEyVCdopESy+nq+5QtJ/CpJpPgbYWoO9CncPZ03pJT3cvslhMrmyMRs8YRYvLlR/ghPk5Oyi41mFYQm0dXd8Sw7rraYfjJdtvTe75QY/QZ7dG6OAavUoibavHjzmg7R4rr+K1WruRkWgek038hWL4lYyE0mz5HzlwIpvkH2lqvEyNIx8K2CYMVbdaHm1X7l1sfk1Ok6isqy0kJDj03XR5wdQ4b+EtbDEb7erQUz8zR3TSMvQmBext0/Ud+yJjpEkDMYuF4jQ+83g/dCbZ70r86bIPoyoi7skpDhj/2UT4RYeFCGou3Yb1GMFknfT0/HOzA+im/e/YpGBRWq1p1tOZxDBqJZWZxcWrY9DCFF5InbJQcrDAuBCu7jG7xwyPHbA6RwQPcKQ1DK21UqQrYDF0KFxcz96VBxXQ3KOTPusP0LGKGyGTpOdSRI96bp8hl58zRAoMfy0qqx9Nj0gZo43k5Tzq7ccIDbEL+Eu2/nbnWXZoneSlQ7cUWNQ2zFr5S+VERfH07WtneNcdW/7TRuO4tJmn9xgMrnYPC2b7NeSmG7TE6hYxbk32Jp9HioGZRiBTVbDs1oKbIThoDYMLnqf3WY6GWpyNbPmW3b1jTe/MQPstWT5vMEjDOpLN1sdEav1dQwcZGdGj2lfSpawWZFYfw3l5sEYeS6flB42MWUYwK97c9b1w3018QWUc686Pm4PtfVSBpO5PcIfiZntgELIl/SjSpRZ1vF7Pf6wS68o/e8+I8ATSzCMxeCmnZXiGWX5vq0sSx70cNfBnd/uz6itH7Udi+K0LWTV0sucuGKDkcYVxvrRM1eVkqXBC5q+Kj4UTngkZNJFnJyKjmfJ6dp2kjmgWvsnGI1wLZsnqk+Fac/n7UrexqxNqgHTQ38hnCgdV1QnTWL0bYPFxcz1eX8ZfRc5aR5gqnDqe5Qlm9N61Abs8FsO6aa4Howvxd1YzHlcls78uOLVo/75m1+91gyXkt3uy5/bvJiW9u9+G4OjdSYTRUV/nOvhzF9hEgMiQ3dXBu9lN8epD/pWf4jcrOghnVyTx7TEZSn21soOjXEXR15NHOKSWiEVtivJBkTSkhH6zlq6x2aFhB6NAZf63kcxn1DGGu0ArUfDtrK7QPUnGmoSs26fSzs/0Tw3iXVBZWyOkvd3FhBRpmTzr0QB6qjMPRNrkX0uyNsmerouSdJH49eU98or6JOOVmcmS7bn7SVVMaK8+f3slYRBByWrzYDDuCE0ZqWZSSGQTJftRgvWgQa1u6a7qtSZr33DhJRBuu8EeP9W0WuPaAs9Ncu1MZzj2Q9azs+NQKk2FK0U7gcc7u9FcPT37p6nQhL+H28UMdYM6gNxsVosVL1Y/CKqKZqZlVE8gDSSwuiWt437GWpO5ELDUBnxvQ4fQ8pNMBs1fOgJMJufEX0tNckzn16Sx14hLQ2wDcAmlZh5h89HNJcd14hTGBQiRdniMY7wrVd4Ndge3NBRzMXCSq7c0sR8hAX6kujNWd0sVC5fEmiUqoZKhmA0vYEmefe85KVzeXKeaXhUUlsaq0ugnWGYnrPpD9knOUQTARW/SfUarxZMHvO41Oqqy+G9wES4JeEdUK0RlBabEcEetYSb1KG8PqabUCIYQMFFJLRrYVRTDzp3ipLk6oVw/GZKRuzgJZkU3AlULr2vGqwDm2JLnGOGxSQ/mEYfg5M3WjYWJnoWNgYdcB9zeOX42Z+4Kqj2ZKhFgiat87x4sn7hZZfsL6Jyly6O+SjHC61cyrGJy0pCiFqWqqFgmehm+wteyXy7tOF+L0AwzEn+6vLw00tMRRuhyQig2GY9M41UqyxiOUo8CjL3Ldpq9yu/MdK5PTiLLZGXX5MD4s0OsfFVvlqTiUt1s3a1PgiT9+HdNwk9xLctoNjYvPttOl6lYwW7JZbJNkH3ou9Ma4Jwejt1mPo0oL44xTIjF7OXvuYAzzZoe/2S1izX0zIVGr979ZVKr5zfHUAeME6yi4PzLa4Itl1AaXgl0sdWcaQnWDS3hjlMKaA+Oyq6nYvDR/hwvENWuySdquJohxSkjOb0eVyPzsmuLEOQVvLBY3mE0Gj1oS6XHYHmE78YjSmOP9Op8VOxqIdhipb87Y75RDDVHWvDqeBluoncjxlxtM2p5kLqvxuPAInZA0JqIdTVrcSJSnNP7VGn9q/N5VlZ/CGepwKok8WE82vkZJ4kyjCWOIDpm0uOpmhsh4uUFRZhFYMK0U4RJv1/pWzSddbzKXNznYfObChqL8ReRMruPK1v5svS8DqzwYY/1ROnI+ahx70Xt4wcZZUK/6ymRn0IOQcZpVBYr6KAe40R1nxHwGMp+/RXF5baku+DDcE++lFQH6V8OGxVnGrE31mQs49KLDNkr20mBLfMaePYLGAHfZj8q/NweUI3muImhHkmOJaYc69s4864P+OzV9mIgtT5rP5xN/yapo7C542Ws7vOAS70ZDsv/0Y3j5tAjdver3B3MKpnt3Qdr2PQLkjLiKyWL6WqNmeh6f+ov084W4uocI77SkNTcb8wBdK5gs3+FOSkV0bcuW3yAU+f5AldbxMkl0b5881VGfVdC3t30MI+zk94ayHJysIGaiMG+V6bprr/1lZWktdDzJ+6VrfNCBX4/Ot/S6OE7yg+5ZiZNzcKljTdfL3+zFZVGyX85+MoxoPUYhKPaZbvlKSQdmD0MW46Nr0Lz2Qz+vYi613RyLTHO1RtyqXMPvZyd5fIiYmuRNcC+LJZN3RqphDB89v3Wj55emW8t29LY98E3quFNzyZ9d9JEfVaSyc728tlQa57wAH4R0ZOz3S2sFA9mx0dlrzTak6NT/fsu6RD8lgIk/MP+ljnYPd8Tz0sC5L2zN26uvyCMEoQ36U7Rws2a8m+/tc8DMBsZUm+H2iWSwa30Q5KUxNavcYN7UDnd1xCDa+B03CQ0qNG4zc9aa/wJJWrKjKzzC4Hl11qngyupIYn5Vzfx+P2QXeGfL1we//T9QSwMEFAACAAgAu4BmR4Y1+jJOAAAAbAAAABsAAAB1bml2ZXJzYWwvdW5pdmVyc2FsLnBuZy54bWyzsa/IzVEoSy0qzszPs1Uy1DNQsrfj5bIpKEoty0wtV6gAihnpGUCAkkKlrZIJErc8M6Ukw1bJyNjUHCGYkZqZnlEC1GduZgEX1QcaCgBQSwECAAAUAAIACAC6gGZHHGeoYiAEAAA2DgAAHQAAAAAAAAABAAAAAAAAAAAAdW5pdmVyc2FsL2NvbW1vbl9tZXNzYWdlcy5sbmdQSwECAAAUAAIACAC6gGZHOkYtcx0EAAABDgAALgAAAAAAAAABAAAAAABbBAAAdW5pdmVyc2FsL2N1c3RvbV9wcmVzZXRzLzAvY29tbW9uX21lc3NhZ2VzLmxuZ1BLAQIAABQAAgAIALqAZkcDykQf6wMAADEPAAAnAAAAAAAAAAEAAAAAAMQIAAB1bml2ZXJzYWwvZmxhc2hfcHVibGlzaGluZ19zZXR0aW5ncy54bWxQSwECAAAUAAIACAC6gGZHKnSdY60CAABXCgAAIQAAAAAAAAABAAAAAAD0DAAAdW5pdmVyc2FsL2ZsYXNoX3NraW5fc2V0dGluZ3MueG1sUEsBAgAAFAACAAgAuoBmRzczH6a9AwAAQg4AACYAAAAAAAAAAQAAAAAA4A8AAHVuaXZlcnNhbC9odG1sX3B1Ymxpc2hpbmdfc2V0dGluZ3MueG1sUEsBAgAAFAACAAgAuoBmR38yKgOHAQAADQYAAB8AAAAAAAAAAQAAAAAA4RMAAHVuaXZlcnNhbC9odG1sX3NraW5fc2V0dGluZ3MuanNQSwECAAAUAAIACAC6gGZHOODlBd8AAACSAQAAGgAAAAAAAAABAAAAAAClFQAAdW5pdmVyc2FsL2kxOG5fcHJlc2V0cy54bWxQSwECAAAUAAIACAC6gGZHXNqVp2wAAABvAAAAHAAAAAAAAAABAAAAAAC8FgAAdW5pdmVyc2FsL2xvY2FsX3NldHRpbmdzLnhtbFBLAQIAABQAAgAIAIOAj0XOggk37AIAAIgIAAAUAAAAAAAAAAEAAAAAAGIXAAB1bml2ZXJzYWwvcGxheWVyLnhtbFBLAQIAABQAAgAIALqAZkcoS/3jPAkAAJo8AAApAAAAAAAAAAEAAAAAAIAaAAB1bml2ZXJzYWwvc2tpbl9jdXN0b21pemF0aW9uX3NldHRpbmdzLnhtbFBLAQIAABQAAgAIALuAZkcXemH9vhEAACVmAAAXAAAAAAAAAAAAAAAAAAMkAAB1bml2ZXJzYWwvdW5pdmVyc2FsLnBuZ1BLAQIAABQAAgAIALuAZkeGNfoyTgAAAGwAAAAbAAAAAAAAAAEAAAAAAPY1AAB1bml2ZXJzYWwvdW5pdmVyc2FsLnBuZy54bWxQSwUGAAAAAAwADAClAwAAfTYAAAAA"/>
  <p:tag name="ISPRING_ULTRA_SCORM_COURSE_ID" val="E6911A30-ED4D-418D-B339-4DAAC523CD29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RESOURCE_PATHS_HASH_PRESENTER" val="dd9ff68ac596712b81bb9acffa14a3e3c37f97b"/>
</p:tagLst>
</file>

<file path=ppt/theme/theme1.xml><?xml version="1.0" encoding="utf-8"?>
<a:theme xmlns:a="http://schemas.openxmlformats.org/drawingml/2006/main" name="gsk-portak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k-portakal.potx" id="{B74A876D-9AE9-4CDC-A8E8-0F0F1754A708}" vid="{460FB323-9502-490E-9AA6-B9486C1E0B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gsk-portakal</Template>
  <TotalTime>1470</TotalTime>
  <Words>1482</Words>
  <Application>Microsoft Office PowerPoint</Application>
  <PresentationFormat>Widescreen</PresentationFormat>
  <Paragraphs>304</Paragraphs>
  <Slides>23</Slides>
  <Notes>23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AngsanaUPC</vt:lpstr>
      <vt:lpstr>Arial</vt:lpstr>
      <vt:lpstr>Calibri</vt:lpstr>
      <vt:lpstr>Calibri Light</vt:lpstr>
      <vt:lpstr>Raleway Regular</vt:lpstr>
      <vt:lpstr>gsk-portakal</vt:lpstr>
      <vt:lpstr>Modül 2 KOAH’ın Farmakolojik Tedavisi</vt:lpstr>
      <vt:lpstr>Modül 2 AJANDA</vt:lpstr>
      <vt:lpstr>KOAH’ta Kullanılan İlaçlar</vt:lpstr>
      <vt:lpstr>Modül 2.1 Bronkodilatatörler</vt:lpstr>
      <vt:lpstr>Bronkodilatatörler</vt:lpstr>
      <vt:lpstr>KOAH’ta bronkodilatatör olarak kullanılan ilaçlar</vt:lpstr>
      <vt:lpstr>Antikolinerjikler</vt:lpstr>
      <vt:lpstr>Kısa Süreli Antikolinerjikler</vt:lpstr>
      <vt:lpstr>Uzun Etkili Antikolinerjikler (LAMA)</vt:lpstr>
      <vt:lpstr>Bronkodilatatörler</vt:lpstr>
      <vt:lpstr>β2 agonistleri</vt:lpstr>
      <vt:lpstr>Kısa etkili β2 agonistler (SABA)</vt:lpstr>
      <vt:lpstr>Uzun etkili β2 agonistler (LABA)</vt:lpstr>
      <vt:lpstr>Bronkodilatatörler</vt:lpstr>
      <vt:lpstr>Teofilin</vt:lpstr>
      <vt:lpstr>Bronkodilatatörler</vt:lpstr>
      <vt:lpstr>SABA / uzun etkili antikolinerjik kombinasyonu</vt:lpstr>
      <vt:lpstr>Modül 2.2 Kortikosteroidler</vt:lpstr>
      <vt:lpstr>İnhaler Kortikosteroidler</vt:lpstr>
      <vt:lpstr>İnhaler Kortikosteroidlerin Yan Etkileri</vt:lpstr>
      <vt:lpstr>KOAH’ta İKS ve katarakt, glokom ilişkisi</vt:lpstr>
      <vt:lpstr>KOAH’ta kullanılan İKS ve İKS/LABA preparatları</vt:lpstr>
      <vt:lpstr>KOAH’ta İKS/LABA sinerjik etkinlik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Solunum - KOAH Tanı Tanım ve Kılavuzlar</dc:title>
  <dc:creator>Özgür Akman</dc:creator>
  <cp:lastModifiedBy>Huseyin Ozturk</cp:lastModifiedBy>
  <cp:revision>273</cp:revision>
  <dcterms:created xsi:type="dcterms:W3CDTF">2015-09-16T21:06:49Z</dcterms:created>
  <dcterms:modified xsi:type="dcterms:W3CDTF">2016-11-29T13:33:05Z</dcterms:modified>
</cp:coreProperties>
</file>